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2"/>
  </p:notesMasterIdLst>
  <p:sldIdLst>
    <p:sldId id="2681" r:id="rId2"/>
    <p:sldId id="2674" r:id="rId3"/>
    <p:sldId id="2676" r:id="rId4"/>
    <p:sldId id="2684" r:id="rId5"/>
    <p:sldId id="2685" r:id="rId6"/>
    <p:sldId id="2682" r:id="rId7"/>
    <p:sldId id="2686" r:id="rId8"/>
    <p:sldId id="2687" r:id="rId9"/>
    <p:sldId id="2688" r:id="rId10"/>
    <p:sldId id="2689" r:id="rId11"/>
    <p:sldId id="2675" r:id="rId12"/>
    <p:sldId id="2690" r:id="rId13"/>
    <p:sldId id="2677" r:id="rId14"/>
    <p:sldId id="2692" r:id="rId15"/>
    <p:sldId id="2693" r:id="rId16"/>
    <p:sldId id="2694" r:id="rId17"/>
    <p:sldId id="2678" r:id="rId18"/>
    <p:sldId id="2696" r:id="rId19"/>
    <p:sldId id="2695" r:id="rId20"/>
    <p:sldId id="2679" r:id="rId2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A3B4D4-5FD0-490F-9ED6-48383BF674B6}">
          <p14:sldIdLst>
            <p14:sldId id="2681"/>
            <p14:sldId id="2674"/>
            <p14:sldId id="2676"/>
            <p14:sldId id="2684"/>
            <p14:sldId id="2685"/>
            <p14:sldId id="2682"/>
            <p14:sldId id="2686"/>
            <p14:sldId id="2687"/>
            <p14:sldId id="2688"/>
            <p14:sldId id="2689"/>
            <p14:sldId id="2675"/>
            <p14:sldId id="2690"/>
            <p14:sldId id="2677"/>
            <p14:sldId id="2692"/>
            <p14:sldId id="2693"/>
            <p14:sldId id="2694"/>
            <p14:sldId id="2678"/>
            <p14:sldId id="2696"/>
            <p14:sldId id="2695"/>
            <p14:sldId id="2679"/>
          </p14:sldIdLst>
        </p14:section>
        <p14:section name="제목 없는 구역" id="{66554BE4-2BB1-4FF8-A0F2-0552D8ED84D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677"/>
    <a:srgbClr val="507BC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28" autoAdjust="0"/>
    <p:restoredTop sz="96327" autoAdjust="0"/>
  </p:normalViewPr>
  <p:slideViewPr>
    <p:cSldViewPr snapToGrid="0">
      <p:cViewPr varScale="1">
        <p:scale>
          <a:sx n="83" d="100"/>
          <a:sy n="83" d="100"/>
        </p:scale>
        <p:origin x="208" y="1952"/>
      </p:cViewPr>
      <p:guideLst>
        <p:guide orient="horz" pos="2160"/>
        <p:guide pos="3120"/>
        <p:guide orient="horz" pos="3626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2021. 5. 26.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1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444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8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2021. 5. 26.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3" y="6700578"/>
            <a:ext cx="655637" cy="1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67754"/>
            <a:ext cx="9907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/>
              <a:t>압연공정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SCALE</a:t>
            </a:r>
            <a:r>
              <a:rPr lang="ko-KR" altLang="en-US" sz="3200" b="1" dirty="0"/>
              <a:t> 오류 </a:t>
            </a:r>
            <a:r>
              <a:rPr lang="ko-KR" altLang="en-US" sz="3200" b="1" dirty="0" err="1"/>
              <a:t>영향인자</a:t>
            </a:r>
            <a:r>
              <a:rPr lang="ko-KR" altLang="en-US" sz="3200" b="1" dirty="0"/>
              <a:t> 분석 및 예측</a:t>
            </a:r>
            <a:endParaRPr lang="en-US" altLang="ko-KR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280933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반 김대호</a:t>
            </a:r>
          </a:p>
        </p:txBody>
      </p:sp>
      <p:pic>
        <p:nvPicPr>
          <p:cNvPr id="1028" name="Picture 4" descr="포항제철소 1조 투자…'신성장동력' '일자리 창출' - 아시아경제">
            <a:extLst>
              <a:ext uri="{FF2B5EF4-FFF2-40B4-BE49-F238E27FC236}">
                <a16:creationId xmlns:a16="http://schemas.microsoft.com/office/drawing/2014/main" id="{2EA195E8-2585-4D4A-BCD0-1A5646FA4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7" y="0"/>
            <a:ext cx="9907247" cy="305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16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3062377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데이터 분할 </a:t>
            </a:r>
            <a:r>
              <a:rPr lang="en-US" altLang="ko-KR" sz="2000" dirty="0"/>
              <a:t>(Train : Test)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ED41FE-3759-1B46-95FA-F97AA8D61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1175414"/>
            <a:ext cx="9441657" cy="1393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80DD10-5FA8-DE4E-AB36-23D7BE5ADECE}"/>
              </a:ext>
            </a:extLst>
          </p:cNvPr>
          <p:cNvSpPr txBox="1"/>
          <p:nvPr/>
        </p:nvSpPr>
        <p:spPr>
          <a:xfrm>
            <a:off x="395785" y="2756848"/>
            <a:ext cx="866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스케일링한</a:t>
            </a:r>
            <a:r>
              <a:rPr kumimoji="1" lang="ko-KR" altLang="en-US" dirty="0"/>
              <a:t> </a:t>
            </a:r>
            <a:r>
              <a:rPr kumimoji="1" lang="en-US" altLang="ko-KR" dirty="0"/>
              <a:t>x, y</a:t>
            </a:r>
            <a:r>
              <a:rPr kumimoji="1" lang="ko-KR" altLang="en-US" dirty="0"/>
              <a:t>변수 데이터들을 트레이닝과 테스트 데이터로 각각 나눈다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3727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556836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그래프 분석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15019-7872-694C-B595-E1A49E152FD9}"/>
              </a:ext>
            </a:extLst>
          </p:cNvPr>
          <p:cNvSpPr txBox="1"/>
          <p:nvPr/>
        </p:nvSpPr>
        <p:spPr>
          <a:xfrm>
            <a:off x="193674" y="5657671"/>
            <a:ext cx="9141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파랑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양품</a:t>
            </a:r>
            <a:r>
              <a:rPr kumimoji="1" lang="en-US" altLang="ko-KR" dirty="0"/>
              <a:t>,</a:t>
            </a:r>
            <a:r>
              <a:rPr kumimoji="1" lang="ko-KR" altLang="en-US" dirty="0"/>
              <a:t> 주황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불량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Plate</a:t>
            </a:r>
            <a:r>
              <a:rPr kumimoji="1" lang="ko-KR" altLang="en-US" dirty="0"/>
              <a:t>의 두께가 작을수록 불량이 많이 발생한다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Plate</a:t>
            </a:r>
            <a:r>
              <a:rPr kumimoji="1" lang="ko-KR" altLang="en-US" dirty="0"/>
              <a:t>의 너비가 좁을수록 불량이 많이 발생한다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Plate</a:t>
            </a:r>
            <a:r>
              <a:rPr kumimoji="1" lang="ko-KR" altLang="en-US" dirty="0"/>
              <a:t>의 길이가 길수록 불량이 많이 발생한다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11C593-941E-854A-B862-F4782A70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7" y="1175413"/>
            <a:ext cx="9064401" cy="44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556836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그래프 분석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15019-7872-694C-B595-E1A49E152FD9}"/>
              </a:ext>
            </a:extLst>
          </p:cNvPr>
          <p:cNvSpPr txBox="1"/>
          <p:nvPr/>
        </p:nvSpPr>
        <p:spPr>
          <a:xfrm>
            <a:off x="382303" y="4836919"/>
            <a:ext cx="9330021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가열로 작업 순번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가열로 </a:t>
            </a:r>
            <a:r>
              <a:rPr lang="ko-KR" altLang="en-US" dirty="0" err="1"/>
              <a:t>가열대</a:t>
            </a:r>
            <a:r>
              <a:rPr lang="ko-KR" altLang="en-US" dirty="0"/>
              <a:t> 온도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가열로 </a:t>
            </a:r>
            <a:r>
              <a:rPr lang="ko-KR" altLang="en-US" dirty="0" err="1"/>
              <a:t>가열대</a:t>
            </a:r>
            <a:r>
              <a:rPr lang="ko-KR" altLang="en-US" dirty="0"/>
              <a:t> 시간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가열로 </a:t>
            </a:r>
            <a:r>
              <a:rPr lang="ko-KR" altLang="en-US" dirty="0" err="1"/>
              <a:t>균열대</a:t>
            </a:r>
            <a:r>
              <a:rPr lang="ko-KR" altLang="en-US" dirty="0"/>
              <a:t> 온도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가열로 </a:t>
            </a:r>
            <a:r>
              <a:rPr lang="ko-KR" altLang="en-US" dirty="0" err="1"/>
              <a:t>균열대</a:t>
            </a:r>
            <a:r>
              <a:rPr lang="ko-KR" altLang="en-US" dirty="0"/>
              <a:t> 시간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가열로 시간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추출온도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압연온도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=&gt;</a:t>
            </a:r>
            <a:r>
              <a:rPr lang="ko-KR" altLang="en-US" dirty="0"/>
              <a:t> 시간 관련 변수는 작을수록 온도 관련 변수는 높을수록 불량이 많아지는 경향이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89C290-5197-A14A-A4BC-72713C331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7" y="1282417"/>
            <a:ext cx="9253029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5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890981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선택한 모델링 과정</a:t>
            </a:r>
            <a:r>
              <a:rPr lang="en-US" altLang="ko-KR" sz="2000" dirty="0"/>
              <a:t>,</a:t>
            </a:r>
            <a:r>
              <a:rPr lang="ko-KR" altLang="en-US" sz="2000" dirty="0"/>
              <a:t> 결과를 요약하고 분석가 입장에서의 해석을 정리합니다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F879E-EB57-0745-BBFE-370FA49AE530}"/>
              </a:ext>
            </a:extLst>
          </p:cNvPr>
          <p:cNvSpPr txBox="1"/>
          <p:nvPr/>
        </p:nvSpPr>
        <p:spPr>
          <a:xfrm>
            <a:off x="367862" y="1156138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로지스틱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회귀</a:t>
            </a:r>
            <a:r>
              <a:rPr kumimoji="1" lang="ko-KR" altLang="en-US" dirty="0"/>
              <a:t> 분석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8D6EE-930F-174E-80D9-B88A647C356E}"/>
              </a:ext>
            </a:extLst>
          </p:cNvPr>
          <p:cNvSpPr txBox="1"/>
          <p:nvPr/>
        </p:nvSpPr>
        <p:spPr>
          <a:xfrm>
            <a:off x="367861" y="5007842"/>
            <a:ext cx="8812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STEEL_KIND</a:t>
            </a:r>
            <a:r>
              <a:rPr kumimoji="1" lang="ko-KR" altLang="en-US" dirty="0"/>
              <a:t>가 가장 영향이 크다는 것을 볼 수 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ROLLING_TEMP_T5 &gt; PT_LTH &gt; FUR_HZ_TIME </a:t>
            </a:r>
            <a:r>
              <a:rPr kumimoji="1" lang="ko-KR" altLang="en-US" dirty="0"/>
              <a:t>순으로 </a:t>
            </a:r>
            <a:r>
              <a:rPr kumimoji="1" lang="en-US" altLang="ko-KR" dirty="0"/>
              <a:t>SCALE </a:t>
            </a:r>
            <a:r>
              <a:rPr kumimoji="1" lang="ko-KR" altLang="en-US" dirty="0"/>
              <a:t>변수에 영향력을 가지고 있음을 알 수 있다</a:t>
            </a:r>
            <a:r>
              <a:rPr kumimoji="1"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B323C5-EE5A-274F-AE6E-52374F77D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0" y="1802469"/>
            <a:ext cx="4585139" cy="32053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2807F5-3B8B-6149-8F34-E47D677CA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169" y="1693142"/>
            <a:ext cx="4803506" cy="32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7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890981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선택한 모델링 과정</a:t>
            </a:r>
            <a:r>
              <a:rPr lang="en-US" altLang="ko-KR" sz="2000" dirty="0"/>
              <a:t>,</a:t>
            </a:r>
            <a:r>
              <a:rPr lang="ko-KR" altLang="en-US" sz="2000" dirty="0"/>
              <a:t> 결과를 요약하고 분석가 입장에서의 해석을 정리합니다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F879E-EB57-0745-BBFE-370FA49AE530}"/>
              </a:ext>
            </a:extLst>
          </p:cNvPr>
          <p:cNvSpPr txBox="1"/>
          <p:nvPr/>
        </p:nvSpPr>
        <p:spPr>
          <a:xfrm>
            <a:off x="367862" y="1156138"/>
            <a:ext cx="230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의사 결정 나무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8D6EE-930F-174E-80D9-B88A647C356E}"/>
              </a:ext>
            </a:extLst>
          </p:cNvPr>
          <p:cNvSpPr txBox="1"/>
          <p:nvPr/>
        </p:nvSpPr>
        <p:spPr>
          <a:xfrm>
            <a:off x="367861" y="5007842"/>
            <a:ext cx="8812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ROLLING_TEMP_T5</a:t>
            </a:r>
            <a:r>
              <a:rPr kumimoji="1" lang="ko-KR" altLang="en-US" dirty="0"/>
              <a:t>가 가장 영향이 크다는 것을 볼 수 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PT_THIK &gt; FUR_HZ_TEMP&gt; FUR_SZ_TIME &gt; ROLLING_DESCAINLING.. </a:t>
            </a:r>
            <a:r>
              <a:rPr kumimoji="1" lang="ko-KR" altLang="en-US" dirty="0"/>
              <a:t>순으로 </a:t>
            </a:r>
            <a:r>
              <a:rPr kumimoji="1" lang="en-US" altLang="ko-KR" dirty="0"/>
              <a:t>PM10 </a:t>
            </a:r>
            <a:r>
              <a:rPr kumimoji="1" lang="ko-KR" altLang="en-US" dirty="0"/>
              <a:t>변수에 영향력을 가지고 있음을 알 수 있다</a:t>
            </a:r>
            <a:r>
              <a:rPr kumimoji="1"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82AACF-D544-AC49-B099-AF3D15B26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628356"/>
            <a:ext cx="5086762" cy="3149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539B96-4EA7-5F4E-9301-D027F450C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06" y="1556658"/>
            <a:ext cx="3251200" cy="322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4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890981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선택한 모델링 과정</a:t>
            </a:r>
            <a:r>
              <a:rPr lang="en-US" altLang="ko-KR" sz="2000" dirty="0"/>
              <a:t>,</a:t>
            </a:r>
            <a:r>
              <a:rPr lang="ko-KR" altLang="en-US" sz="2000" dirty="0"/>
              <a:t> 결과를 요약하고 분석가 입장에서의 해석을 정리합니다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F879E-EB57-0745-BBFE-370FA49AE530}"/>
              </a:ext>
            </a:extLst>
          </p:cNvPr>
          <p:cNvSpPr txBox="1"/>
          <p:nvPr/>
        </p:nvSpPr>
        <p:spPr>
          <a:xfrm>
            <a:off x="367862" y="1156138"/>
            <a:ext cx="230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랜덤 </a:t>
            </a:r>
            <a:r>
              <a:rPr kumimoji="1" lang="ko-KR" altLang="en-US" dirty="0" err="1"/>
              <a:t>포레스트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8D6EE-930F-174E-80D9-B88A647C356E}"/>
              </a:ext>
            </a:extLst>
          </p:cNvPr>
          <p:cNvSpPr txBox="1"/>
          <p:nvPr/>
        </p:nvSpPr>
        <p:spPr>
          <a:xfrm>
            <a:off x="367861" y="5007842"/>
            <a:ext cx="8812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ROLLING_TEMP_T5</a:t>
            </a:r>
            <a:r>
              <a:rPr kumimoji="1" lang="ko-KR" altLang="en-US" dirty="0"/>
              <a:t>가 가장 영향이 크다는 것을 볼 수 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ROLLING_DESCAILING &gt; PT_WIDTH &gt; PT_THK&gt; FUR_HZ_TEMP.. </a:t>
            </a:r>
            <a:r>
              <a:rPr kumimoji="1" lang="ko-KR" altLang="en-US" dirty="0"/>
              <a:t>순으로 </a:t>
            </a:r>
            <a:r>
              <a:rPr kumimoji="1" lang="en-US" altLang="ko-KR" dirty="0"/>
              <a:t>SCALE </a:t>
            </a:r>
            <a:r>
              <a:rPr kumimoji="1" lang="ko-KR" altLang="en-US" dirty="0"/>
              <a:t>변수에 영향력을 가지고 있음을 알 수 있다</a:t>
            </a:r>
            <a:r>
              <a:rPr kumimoji="1"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0E7F03-934E-A549-886A-5A47248E6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17" y="1525470"/>
            <a:ext cx="5110521" cy="3403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8E9F77-A10E-AA4C-85E8-CD097F117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61" y="1628356"/>
            <a:ext cx="4059756" cy="330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1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890981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선택한 모델링 과정</a:t>
            </a:r>
            <a:r>
              <a:rPr lang="en-US" altLang="ko-KR" sz="2000" dirty="0"/>
              <a:t>,</a:t>
            </a:r>
            <a:r>
              <a:rPr lang="ko-KR" altLang="en-US" sz="2000" dirty="0"/>
              <a:t> 결과를 요약하고 분석가 입장에서의 해석을 정리합니다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F879E-EB57-0745-BBFE-370FA49AE530}"/>
              </a:ext>
            </a:extLst>
          </p:cNvPr>
          <p:cNvSpPr txBox="1"/>
          <p:nvPr/>
        </p:nvSpPr>
        <p:spPr>
          <a:xfrm>
            <a:off x="367862" y="1156138"/>
            <a:ext cx="245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그래디언트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부스팅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8D6EE-930F-174E-80D9-B88A647C356E}"/>
              </a:ext>
            </a:extLst>
          </p:cNvPr>
          <p:cNvSpPr txBox="1"/>
          <p:nvPr/>
        </p:nvSpPr>
        <p:spPr>
          <a:xfrm>
            <a:off x="367861" y="5007842"/>
            <a:ext cx="8812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ROLLING_TEMP_T5</a:t>
            </a:r>
            <a:r>
              <a:rPr kumimoji="1" lang="ko-KR" altLang="en-US" dirty="0"/>
              <a:t>가 가장 영향이 크다는 것을 볼 수 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FUR_HZ_TEMP &gt; PT_THK &gt; ROLLING_DESCAINLING &gt; WIND_DIR.. </a:t>
            </a:r>
            <a:r>
              <a:rPr kumimoji="1" lang="ko-KR" altLang="en-US" dirty="0"/>
              <a:t>순으로 </a:t>
            </a:r>
            <a:r>
              <a:rPr kumimoji="1" lang="en-US" altLang="ko-KR" dirty="0"/>
              <a:t>PM10 </a:t>
            </a:r>
            <a:r>
              <a:rPr kumimoji="1" lang="ko-KR" altLang="en-US" dirty="0"/>
              <a:t>변수에 영향력을 가지고 있음을 알 수 있다</a:t>
            </a:r>
            <a:r>
              <a:rPr kumimoji="1" lang="en-US" altLang="ko-KR" dirty="0"/>
              <a:t>s.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759EEB-F45A-624A-88DF-126807B74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1" y="1570237"/>
            <a:ext cx="8812616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51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 및 대안제시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349582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결론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9110F-C035-EB41-95EF-0A25F768190F}"/>
              </a:ext>
            </a:extLst>
          </p:cNvPr>
          <p:cNvSpPr txBox="1"/>
          <p:nvPr/>
        </p:nvSpPr>
        <p:spPr>
          <a:xfrm>
            <a:off x="270668" y="1409700"/>
            <a:ext cx="9140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모든 모델에서 </a:t>
            </a:r>
            <a:r>
              <a:rPr kumimoji="1" lang="en-US" altLang="ko-KR" dirty="0"/>
              <a:t>ROLLING_TEMP_T5</a:t>
            </a:r>
            <a:r>
              <a:rPr kumimoji="1" lang="ko-KR" altLang="en-US" dirty="0"/>
              <a:t> 변수가 </a:t>
            </a:r>
            <a:r>
              <a:rPr kumimoji="1" lang="en-US" altLang="ko-KR" dirty="0"/>
              <a:t>SCALE </a:t>
            </a:r>
            <a:r>
              <a:rPr kumimoji="1" lang="ko-KR" altLang="en-US" dirty="0"/>
              <a:t>목표 변수에 가장 큰 영향을 끼친다는 것이 입증되었다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순서에 차이는 있었지만 </a:t>
            </a:r>
            <a:r>
              <a:rPr kumimoji="1" lang="en-US" altLang="ko-KR" dirty="0"/>
              <a:t>FUR_HZ_TEMP, PT_THK, ROLLING_DESCAILING </a:t>
            </a:r>
            <a:r>
              <a:rPr kumimoji="1" lang="ko-KR" altLang="en-US" dirty="0"/>
              <a:t>등이</a:t>
            </a:r>
            <a:r>
              <a:rPr kumimoji="1" lang="en-US" altLang="ko-KR" dirty="0"/>
              <a:t> SCALE</a:t>
            </a:r>
            <a:r>
              <a:rPr kumimoji="1" lang="ko-KR" altLang="en-US" dirty="0"/>
              <a:t>에 영향을 끼치는 요소이다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FUR_SZ_TIME, FUR_TIME, PT_WGT </a:t>
            </a:r>
            <a:r>
              <a:rPr kumimoji="1" lang="ko-KR" altLang="en-US" dirty="0"/>
              <a:t>같은 변수들은 </a:t>
            </a:r>
            <a:r>
              <a:rPr kumimoji="1" lang="en-US" altLang="ko-KR" dirty="0"/>
              <a:t>SCALE </a:t>
            </a:r>
            <a:r>
              <a:rPr kumimoji="1" lang="ko-KR" altLang="en-US" dirty="0"/>
              <a:t>불량 여부 </a:t>
            </a:r>
            <a:r>
              <a:rPr kumimoji="1" lang="en-US" altLang="ko-KR" dirty="0"/>
              <a:t>SCALE </a:t>
            </a:r>
            <a:r>
              <a:rPr kumimoji="1" lang="ko-KR" altLang="en-US" dirty="0"/>
              <a:t>변수에 상대적으로 큰 영향을 끼치지 못한다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285750" indent="-285750">
              <a:buFont typeface="Symbol" pitchFamily="2" charset="2"/>
              <a:buChar char="Þ"/>
            </a:pPr>
            <a:r>
              <a:rPr kumimoji="1" lang="en-US" altLang="ko-KR" b="1" dirty="0">
                <a:highlight>
                  <a:srgbClr val="FFFF00"/>
                </a:highlight>
              </a:rPr>
              <a:t>HSB</a:t>
            </a:r>
            <a:r>
              <a:rPr kumimoji="1" lang="ko-KR" altLang="en-US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b="1" dirty="0">
                <a:highlight>
                  <a:srgbClr val="FFFF00"/>
                </a:highlight>
              </a:rPr>
              <a:t> 적용하지 않으면 반드시 </a:t>
            </a:r>
            <a:r>
              <a:rPr kumimoji="1" lang="en-US" altLang="ko-KR" b="1" dirty="0">
                <a:highlight>
                  <a:srgbClr val="FFFF00"/>
                </a:highlight>
              </a:rPr>
              <a:t>SCALE</a:t>
            </a:r>
            <a:r>
              <a:rPr kumimoji="1" lang="ko-KR" altLang="en-US" b="1" dirty="0">
                <a:highlight>
                  <a:srgbClr val="FFFF00"/>
                </a:highlight>
              </a:rPr>
              <a:t> 불량이 발생한다</a:t>
            </a:r>
            <a:r>
              <a:rPr kumimoji="1" lang="en-US" altLang="ko-KR" b="1" dirty="0">
                <a:highlight>
                  <a:srgbClr val="FFFF00"/>
                </a:highlight>
              </a:rPr>
              <a:t>.</a:t>
            </a:r>
          </a:p>
          <a:p>
            <a:pPr marL="285750" indent="-285750">
              <a:buFont typeface="Symbol" pitchFamily="2" charset="2"/>
              <a:buChar char="Þ"/>
            </a:pPr>
            <a:endParaRPr kumimoji="1" lang="en-US" altLang="ko-Kore-KR" b="1" dirty="0">
              <a:highlight>
                <a:srgbClr val="FFFF00"/>
              </a:highlight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kumimoji="1" lang="ko-KR" altLang="en-US" b="1" dirty="0" err="1">
                <a:highlight>
                  <a:srgbClr val="FFFF00"/>
                </a:highlight>
              </a:rPr>
              <a:t>압연온도가</a:t>
            </a:r>
            <a:r>
              <a:rPr kumimoji="1" lang="ko-KR" altLang="en-US" b="1" dirty="0">
                <a:highlight>
                  <a:srgbClr val="FFFF00"/>
                </a:highlight>
              </a:rPr>
              <a:t> </a:t>
            </a:r>
            <a:r>
              <a:rPr kumimoji="1" lang="en-US" altLang="ko-KR" b="1" dirty="0">
                <a:highlight>
                  <a:srgbClr val="FFFF00"/>
                </a:highlight>
              </a:rPr>
              <a:t>SCALE</a:t>
            </a:r>
            <a:r>
              <a:rPr kumimoji="1" lang="ko-KR" altLang="en-US" b="1" dirty="0">
                <a:highlight>
                  <a:srgbClr val="FFFF00"/>
                </a:highlight>
              </a:rPr>
              <a:t> 불량에 많은 비중을 차지하며 최소 온도 </a:t>
            </a:r>
            <a:r>
              <a:rPr kumimoji="1" lang="en-US" altLang="ko-KR" b="1" dirty="0">
                <a:highlight>
                  <a:srgbClr val="FFFF00"/>
                </a:highlight>
              </a:rPr>
              <a:t>1000</a:t>
            </a:r>
            <a:r>
              <a:rPr kumimoji="1" lang="ko-KR" altLang="en-US" b="1" dirty="0">
                <a:highlight>
                  <a:srgbClr val="FFFF00"/>
                </a:highlight>
              </a:rPr>
              <a:t>도를 유지해야 한다</a:t>
            </a:r>
            <a:r>
              <a:rPr kumimoji="1" lang="en-US" altLang="ko-KR" b="1" dirty="0">
                <a:highlight>
                  <a:srgbClr val="FFFF00"/>
                </a:highlight>
              </a:rPr>
              <a:t>.</a:t>
            </a:r>
          </a:p>
          <a:p>
            <a:pPr marL="285750" indent="-285750">
              <a:buFont typeface="Symbol" pitchFamily="2" charset="2"/>
              <a:buChar char="Þ"/>
            </a:pPr>
            <a:endParaRPr kumimoji="1" lang="en-US" altLang="ko-Kore-KR" b="1" dirty="0">
              <a:highlight>
                <a:srgbClr val="FFFF00"/>
              </a:highlight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kumimoji="1" lang="ko-Kore-KR" altLang="en-US" b="1" dirty="0">
                <a:highlight>
                  <a:srgbClr val="FFFF00"/>
                </a:highlight>
              </a:rPr>
              <a:t>압연온도</a:t>
            </a:r>
            <a:r>
              <a:rPr kumimoji="1" lang="ko-KR" altLang="en-US" b="1" dirty="0">
                <a:highlight>
                  <a:srgbClr val="FFFF00"/>
                </a:highlight>
              </a:rPr>
              <a:t> 외에는 주로 가열로 </a:t>
            </a:r>
            <a:r>
              <a:rPr kumimoji="1" lang="ko-KR" altLang="en-US" b="1" dirty="0" err="1">
                <a:highlight>
                  <a:srgbClr val="FFFF00"/>
                </a:highlight>
              </a:rPr>
              <a:t>가열대와</a:t>
            </a:r>
            <a:r>
              <a:rPr kumimoji="1" lang="ko-KR" altLang="en-US" b="1" dirty="0">
                <a:highlight>
                  <a:srgbClr val="FFFF00"/>
                </a:highlight>
              </a:rPr>
              <a:t> </a:t>
            </a:r>
            <a:r>
              <a:rPr kumimoji="1" lang="en-US" altLang="ko-KR" b="1" dirty="0">
                <a:highlight>
                  <a:srgbClr val="FFFF00"/>
                </a:highlight>
              </a:rPr>
              <a:t>Plate</a:t>
            </a:r>
            <a:r>
              <a:rPr kumimoji="1" lang="ko-KR" altLang="en-US" b="1" dirty="0">
                <a:highlight>
                  <a:srgbClr val="FFFF00"/>
                </a:highlight>
              </a:rPr>
              <a:t> 관련 변수들이 주로 영향을 끼쳤고</a:t>
            </a:r>
            <a:r>
              <a:rPr kumimoji="1" lang="en-US" altLang="ko-KR" b="1" dirty="0">
                <a:highlight>
                  <a:srgbClr val="FFFF00"/>
                </a:highlight>
              </a:rPr>
              <a:t>,</a:t>
            </a:r>
            <a:r>
              <a:rPr kumimoji="1" lang="ko-KR" altLang="en-US" b="1" dirty="0">
                <a:highlight>
                  <a:srgbClr val="FFFF00"/>
                </a:highlight>
              </a:rPr>
              <a:t> 가열로 </a:t>
            </a:r>
            <a:r>
              <a:rPr kumimoji="1" lang="ko-KR" altLang="en-US" b="1" dirty="0" err="1">
                <a:highlight>
                  <a:srgbClr val="FFFF00"/>
                </a:highlight>
              </a:rPr>
              <a:t>균열대와</a:t>
            </a:r>
            <a:r>
              <a:rPr kumimoji="1" lang="ko-KR" altLang="en-US" b="1" dirty="0">
                <a:highlight>
                  <a:srgbClr val="FFFF00"/>
                </a:highlight>
              </a:rPr>
              <a:t> 강종은 큰 차이를 만들지 못했다</a:t>
            </a:r>
            <a:r>
              <a:rPr kumimoji="1" lang="en-US" altLang="ko-KR" b="1" dirty="0">
                <a:highlight>
                  <a:srgbClr val="FFFF00"/>
                </a:highlight>
              </a:rPr>
              <a:t>.</a:t>
            </a:r>
            <a:endParaRPr kumimoji="1" lang="ko-Kore-KR" alt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 및 대안제시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349582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가설 검증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9110F-C035-EB41-95EF-0A25F768190F}"/>
              </a:ext>
            </a:extLst>
          </p:cNvPr>
          <p:cNvSpPr txBox="1"/>
          <p:nvPr/>
        </p:nvSpPr>
        <p:spPr>
          <a:xfrm>
            <a:off x="270668" y="1409700"/>
            <a:ext cx="9140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 err="1"/>
              <a:t>압연온도가</a:t>
            </a:r>
            <a:r>
              <a:rPr kumimoji="1" lang="ko-KR" altLang="en-US" dirty="0"/>
              <a:t> </a:t>
            </a:r>
            <a:r>
              <a:rPr kumimoji="1" lang="en-US" altLang="ko-KR" dirty="0"/>
              <a:t>SCALE</a:t>
            </a:r>
            <a:r>
              <a:rPr kumimoji="1" lang="ko-KR" altLang="en-US" dirty="0"/>
              <a:t> 불량에 관련이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 - </a:t>
            </a:r>
            <a:r>
              <a:rPr kumimoji="1" lang="en-US" altLang="ko-KR" dirty="0">
                <a:solidFill>
                  <a:srgbClr val="2A4677"/>
                </a:solidFill>
              </a:rPr>
              <a:t>TRUE</a:t>
            </a:r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342900" indent="-342900">
              <a:buFontTx/>
              <a:buAutoNum type="arabicPeriod"/>
            </a:pPr>
            <a:r>
              <a:rPr kumimoji="1" lang="ko-KR" altLang="en-US" dirty="0"/>
              <a:t>가열로 </a:t>
            </a:r>
            <a:r>
              <a:rPr kumimoji="1" lang="ko-KR" altLang="en-US" dirty="0" err="1"/>
              <a:t>가열대는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SCALE</a:t>
            </a:r>
            <a:r>
              <a:rPr kumimoji="1" lang="ko-KR" altLang="en-US" dirty="0"/>
              <a:t> 불량과 관련이 있다</a:t>
            </a:r>
            <a:r>
              <a:rPr kumimoji="1" lang="en-US" altLang="ko-KR" dirty="0"/>
              <a:t>. - </a:t>
            </a:r>
            <a:r>
              <a:rPr kumimoji="1" lang="en-US" altLang="ko-KR" dirty="0">
                <a:solidFill>
                  <a:srgbClr val="2A4677"/>
                </a:solidFill>
              </a:rPr>
              <a:t>TRUE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가열로 </a:t>
            </a:r>
            <a:r>
              <a:rPr kumimoji="1" lang="ko-KR" altLang="en-US" dirty="0" err="1"/>
              <a:t>균열대의</a:t>
            </a:r>
            <a:r>
              <a:rPr kumimoji="1" lang="ko-KR" altLang="en-US" dirty="0"/>
              <a:t> 온도와 시간이 </a:t>
            </a:r>
            <a:r>
              <a:rPr kumimoji="1" lang="en-US" altLang="ko-KR" dirty="0"/>
              <a:t>SCALE</a:t>
            </a:r>
            <a:r>
              <a:rPr kumimoji="1" lang="ko-KR" altLang="en-US" dirty="0"/>
              <a:t> 불량에 관련이 있다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10441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 및 대안제시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349582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결론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9110F-C035-EB41-95EF-0A25F768190F}"/>
              </a:ext>
            </a:extLst>
          </p:cNvPr>
          <p:cNvSpPr txBox="1"/>
          <p:nvPr/>
        </p:nvSpPr>
        <p:spPr>
          <a:xfrm>
            <a:off x="270668" y="1409700"/>
            <a:ext cx="9140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가장 성능이 좋은 모델은 </a:t>
            </a:r>
            <a:r>
              <a:rPr kumimoji="1" lang="en-US" altLang="ko-KR" dirty="0"/>
              <a:t>Gradient Boosting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가장 성능이 좋지 않은 모델은 </a:t>
            </a:r>
            <a:r>
              <a:rPr kumimoji="1" lang="en-US" altLang="ko-KR" dirty="0"/>
              <a:t>Logistic Regression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6767F5-E32C-4F41-B6BB-EDBD42506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2333030"/>
            <a:ext cx="5718042" cy="430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6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0668" y="653142"/>
            <a:ext cx="2908168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배경</a:t>
            </a:r>
            <a:r>
              <a:rPr lang="en-US" altLang="ko-KR" sz="2000" dirty="0"/>
              <a:t>,</a:t>
            </a:r>
            <a:r>
              <a:rPr lang="ko-KR" altLang="en-US" sz="2000" dirty="0"/>
              <a:t> 주제 및 예상 목표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799DCA-12F8-F844-9500-52ED00679AC8}"/>
              </a:ext>
            </a:extLst>
          </p:cNvPr>
          <p:cNvSpPr txBox="1"/>
          <p:nvPr/>
        </p:nvSpPr>
        <p:spPr>
          <a:xfrm>
            <a:off x="270668" y="1187355"/>
            <a:ext cx="94416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/>
              <a:t>배경</a:t>
            </a:r>
            <a:endParaRPr kumimoji="1" lang="en-US" altLang="ko-Kore-KR" sz="2400" b="1" dirty="0"/>
          </a:p>
          <a:p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최근</a:t>
            </a:r>
            <a:r>
              <a:rPr kumimoji="1" lang="en-US" altLang="ko-KR" dirty="0"/>
              <a:t> OO</a:t>
            </a:r>
            <a:r>
              <a:rPr kumimoji="1" lang="ko-KR" altLang="en-US" dirty="0"/>
              <a:t>공장의 </a:t>
            </a:r>
            <a:r>
              <a:rPr kumimoji="1" lang="ko-KR" altLang="en-US" dirty="0" err="1"/>
              <a:t>고객사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압연공정의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SCALE</a:t>
            </a:r>
            <a:r>
              <a:rPr kumimoji="1" lang="ko-KR" altLang="en-US" dirty="0"/>
              <a:t> 불량 </a:t>
            </a:r>
            <a:r>
              <a:rPr kumimoji="1" lang="ko-KR" altLang="en-US" dirty="0" err="1"/>
              <a:t>발생율이</a:t>
            </a:r>
            <a:r>
              <a:rPr kumimoji="1" lang="ko-KR" altLang="en-US" dirty="0"/>
              <a:t> 증가하고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sz="2400" b="1" dirty="0"/>
              <a:t>주제</a:t>
            </a:r>
            <a:endParaRPr kumimoji="1" lang="en-US" altLang="ko-KR" sz="2400" b="1" dirty="0"/>
          </a:p>
          <a:p>
            <a:endParaRPr kumimoji="1" lang="en-US" altLang="ko-KR" dirty="0"/>
          </a:p>
          <a:p>
            <a:r>
              <a:rPr kumimoji="1" lang="ko-KR" altLang="en-US" dirty="0"/>
              <a:t>압연 공정의 </a:t>
            </a:r>
            <a:r>
              <a:rPr kumimoji="1" lang="en-US" altLang="ko-KR" dirty="0"/>
              <a:t>SCALE</a:t>
            </a:r>
            <a:r>
              <a:rPr kumimoji="1" lang="ko-KR" altLang="en-US" dirty="0"/>
              <a:t> 불량을 야기하는 잠재적인 인자들의 데이터를 분석하여 실제로 영향을 주는 근본적인 원인을 파악하고 해결책을 제시한다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sz="2400" b="1" dirty="0"/>
              <a:t>예상 목표</a:t>
            </a:r>
            <a:endParaRPr kumimoji="1" lang="en-US" altLang="ko-KR" sz="2400" b="1" dirty="0"/>
          </a:p>
          <a:p>
            <a:endParaRPr kumimoji="1" lang="en-US" altLang="ko-KR" dirty="0"/>
          </a:p>
          <a:p>
            <a:r>
              <a:rPr kumimoji="1" lang="en-US" altLang="ko-KR" dirty="0"/>
              <a:t>SCALE</a:t>
            </a:r>
            <a:r>
              <a:rPr kumimoji="1" lang="ko-KR" altLang="en-US" dirty="0"/>
              <a:t> 불량 발생의 근본적인 원인 요소를 찾고 </a:t>
            </a:r>
            <a:r>
              <a:rPr kumimoji="1" lang="en-US" altLang="ko-KR" dirty="0"/>
              <a:t>SCALE</a:t>
            </a:r>
            <a:r>
              <a:rPr kumimoji="1" lang="ko-KR" altLang="en-US" dirty="0"/>
              <a:t>의 불량 발생을 감소시키기 위해 각 원인에 대한 해결책을 강구한다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980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Lesson Learn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201558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실습 과정을 통해 배운</a:t>
            </a:r>
            <a:r>
              <a:rPr lang="en-US" altLang="ko-KR" sz="2000" dirty="0"/>
              <a:t> </a:t>
            </a:r>
            <a:r>
              <a:rPr lang="ko-KR" altLang="en-US" sz="2000" dirty="0"/>
              <a:t>또는 느낀 통찰</a:t>
            </a:r>
            <a:r>
              <a:rPr lang="en-US" altLang="ko-KR" sz="2000" dirty="0"/>
              <a:t>, </a:t>
            </a:r>
            <a:r>
              <a:rPr lang="ko-KR" altLang="en-US" sz="2000" dirty="0"/>
              <a:t>아이디어</a:t>
            </a:r>
            <a:r>
              <a:rPr lang="en-US" altLang="ko-KR" sz="2000" dirty="0"/>
              <a:t>, </a:t>
            </a:r>
            <a:r>
              <a:rPr lang="ko-KR" altLang="en-US" sz="2000" dirty="0"/>
              <a:t>애로사항 등을 정리합니다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A9E59-1D53-2546-9FC5-3CB347E0BE03}"/>
              </a:ext>
            </a:extLst>
          </p:cNvPr>
          <p:cNvSpPr txBox="1"/>
          <p:nvPr/>
        </p:nvSpPr>
        <p:spPr>
          <a:xfrm>
            <a:off x="270667" y="1173707"/>
            <a:ext cx="92015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실제 제조 현장에서 발생할 수 있는 문제를 빅데이터 분석을 통해 직접 원인을 도출하고 해결 방안을 모색해보는 경험이 새롭고 흥미로웠다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생각하지 못한 점들이나 선입견을 가지고 판단하던 것들을 정확하고 객관적인 데이터 분석을 통해서 입증하거나 반증할 수 있다는 것이 발전을 위해 반드시 필요한 과정이라는 생각을 하게 되었다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하지만 모든 모델링이 정확하지 않으며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설명력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정확도가 뒷받침되지 않으면 성급한 일반화를 할 수 있고 결과적으로 의미 없는 결과를 얻을 수도 있다는 것이 개선할 점이었다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설명력이 </a:t>
            </a:r>
            <a:r>
              <a:rPr kumimoji="1" lang="en-US" altLang="ko-KR" dirty="0"/>
              <a:t>50%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웃돌기 때문에 데이터 분석에 대한 확신과 객관성이 부족하다는 것을 느꼈다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철을 만드는 과정 중 압연 공정에 대해서 학습할 수 있었고 미세한 </a:t>
            </a:r>
            <a:r>
              <a:rPr kumimoji="1" lang="en-US" altLang="ko-KR" dirty="0"/>
              <a:t>SCALE</a:t>
            </a:r>
            <a:r>
              <a:rPr kumimoji="1" lang="ko-KR" altLang="en-US" dirty="0"/>
              <a:t> 불량이라도 검출하고 원인을 찾아 개선하려는 의지를 느낄 수 있었다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제철 산업뿐만 아니라 제조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서비스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농업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과학 등 다양한 분야에서 빅데이터 분석 및 해결 방안 도출은 앞으로 반드시 필요한 스킬이며 성장하고 한 단계 먼저 앞서가기 위한 필수 요소라는 것을 깨달았다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1300356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분석 계획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2AF65-DD14-8546-B33F-7720639C1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7" y="1300613"/>
            <a:ext cx="2622657" cy="4960428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0546A5E-C1A9-924A-9A35-7BF43A435C76}"/>
              </a:ext>
            </a:extLst>
          </p:cNvPr>
          <p:cNvSpPr/>
          <p:nvPr/>
        </p:nvSpPr>
        <p:spPr>
          <a:xfrm>
            <a:off x="395785" y="1201003"/>
            <a:ext cx="2374711" cy="61414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kumimoji="1" lang="ko-Kore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68BE8-2324-7742-956B-AECD9365D3BE}"/>
              </a:ext>
            </a:extLst>
          </p:cNvPr>
          <p:cNvSpPr txBox="1"/>
          <p:nvPr/>
        </p:nvSpPr>
        <p:spPr>
          <a:xfrm>
            <a:off x="3835021" y="1300613"/>
            <a:ext cx="51588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2400" dirty="0"/>
              <a:t>데이터 불러오기 </a:t>
            </a:r>
            <a:r>
              <a:rPr kumimoji="1" lang="en-US" altLang="ko-KR" sz="2400" dirty="0"/>
              <a:t>(SCALE</a:t>
            </a:r>
            <a:r>
              <a:rPr kumimoji="1" lang="ko-KR" altLang="en-US" sz="2400" dirty="0"/>
              <a:t>불량</a:t>
            </a:r>
            <a:r>
              <a:rPr kumimoji="1" lang="en-US" altLang="ko-KR" sz="2400" dirty="0"/>
              <a:t>.csv)</a:t>
            </a:r>
          </a:p>
          <a:p>
            <a:pPr marL="342900" indent="-342900">
              <a:buAutoNum type="arabicPeriod"/>
            </a:pPr>
            <a:endParaRPr kumimoji="1" lang="en-US" altLang="ko-Kore-KR" sz="2400" dirty="0"/>
          </a:p>
          <a:p>
            <a:pPr marL="342900" indent="-342900">
              <a:buAutoNum type="arabicPeriod"/>
            </a:pPr>
            <a:r>
              <a:rPr kumimoji="1" lang="ko-KR" altLang="en-US" sz="2400" dirty="0" err="1"/>
              <a:t>결측치</a:t>
            </a:r>
            <a:r>
              <a:rPr kumimoji="1" lang="ko-KR" altLang="en-US" sz="2400" dirty="0"/>
              <a:t> 확인 및 처리</a:t>
            </a:r>
            <a:endParaRPr kumimoji="1" lang="en-US" altLang="ko-KR" sz="2400" dirty="0"/>
          </a:p>
          <a:p>
            <a:pPr marL="342900" indent="-342900">
              <a:buAutoNum type="arabicPeriod"/>
            </a:pPr>
            <a:endParaRPr kumimoji="1" lang="en-US" altLang="ko-Kore-KR" sz="2400" dirty="0"/>
          </a:p>
          <a:p>
            <a:pPr marL="342900" indent="-342900">
              <a:buAutoNum type="arabicPeriod"/>
            </a:pPr>
            <a:r>
              <a:rPr kumimoji="1" lang="ko-KR" altLang="en-US" sz="2400" dirty="0"/>
              <a:t>이상치 확인 및 처리</a:t>
            </a:r>
            <a:endParaRPr kumimoji="1" lang="en-US" altLang="ko-KR" sz="2400" dirty="0"/>
          </a:p>
          <a:p>
            <a:pPr marL="342900" indent="-342900">
              <a:buAutoNum type="arabicPeriod"/>
            </a:pPr>
            <a:endParaRPr kumimoji="1" lang="en-US" altLang="ko-Kore-KR" sz="2400" dirty="0"/>
          </a:p>
          <a:p>
            <a:pPr marL="342900" indent="-342900">
              <a:buAutoNum type="arabicPeriod"/>
            </a:pPr>
            <a:r>
              <a:rPr kumimoji="1" lang="ko-KR" altLang="en-US" sz="2400" dirty="0"/>
              <a:t>데이터 분할 </a:t>
            </a:r>
            <a:r>
              <a:rPr kumimoji="1" lang="en-US" altLang="ko-KR" sz="2400" dirty="0"/>
              <a:t>(Train set : Test set = 6 : 4)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996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1300356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분석 계획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2AF65-DD14-8546-B33F-7720639C1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7" y="1300613"/>
            <a:ext cx="2622657" cy="4960428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0546A5E-C1A9-924A-9A35-7BF43A435C76}"/>
              </a:ext>
            </a:extLst>
          </p:cNvPr>
          <p:cNvSpPr/>
          <p:nvPr/>
        </p:nvSpPr>
        <p:spPr>
          <a:xfrm>
            <a:off x="380991" y="1937982"/>
            <a:ext cx="2374711" cy="61414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kumimoji="1" lang="ko-Kore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68BE8-2324-7742-956B-AECD9365D3BE}"/>
              </a:ext>
            </a:extLst>
          </p:cNvPr>
          <p:cNvSpPr txBox="1"/>
          <p:nvPr/>
        </p:nvSpPr>
        <p:spPr>
          <a:xfrm>
            <a:off x="3835021" y="1300613"/>
            <a:ext cx="51588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2400" dirty="0"/>
              <a:t>그래프 분석</a:t>
            </a:r>
            <a:endParaRPr kumimoji="1" lang="en-US" altLang="ko-KR" sz="2400" dirty="0"/>
          </a:p>
          <a:p>
            <a:pPr marL="342900" indent="-342900">
              <a:buAutoNum type="arabicPeriod"/>
            </a:pPr>
            <a:endParaRPr kumimoji="1" lang="en-US" altLang="ko-Kore-KR" sz="2400" dirty="0"/>
          </a:p>
          <a:p>
            <a:pPr marL="342900" indent="-342900">
              <a:buAutoNum type="arabicPeriod"/>
            </a:pPr>
            <a:r>
              <a:rPr kumimoji="1" lang="ko-KR" altLang="en-US" sz="2400" dirty="0"/>
              <a:t>상관 분석 가설 검정</a:t>
            </a:r>
            <a:endParaRPr kumimoji="1" lang="en-US" altLang="ko-KR" sz="2400" dirty="0"/>
          </a:p>
          <a:p>
            <a:pPr marL="342900" indent="-342900">
              <a:buAutoNum type="arabicPeriod"/>
            </a:pPr>
            <a:endParaRPr kumimoji="1" lang="en-US" altLang="ko-Kore-KR" sz="2400" dirty="0"/>
          </a:p>
          <a:p>
            <a:pPr marL="342900" indent="-342900">
              <a:buAutoNum type="arabicPeriod"/>
            </a:pPr>
            <a:r>
              <a:rPr kumimoji="1" lang="ko-KR" altLang="en-US" sz="2400" dirty="0" err="1"/>
              <a:t>로지스틱</a:t>
            </a:r>
            <a:r>
              <a:rPr kumimoji="1" lang="ko-KR" altLang="en-US" sz="2400" dirty="0"/>
              <a:t> 회귀 분석</a:t>
            </a:r>
            <a:endParaRPr kumimoji="1" lang="en-US" altLang="ko-KR" sz="2400" dirty="0"/>
          </a:p>
          <a:p>
            <a:pPr marL="342900" indent="-342900">
              <a:buAutoNum type="arabicPeriod"/>
            </a:pPr>
            <a:endParaRPr kumimoji="1" lang="en-US" altLang="ko-Kore-KR" sz="2400" dirty="0"/>
          </a:p>
          <a:p>
            <a:pPr marL="342900" indent="-342900">
              <a:buAutoNum type="arabicPeriod"/>
            </a:pPr>
            <a:r>
              <a:rPr kumimoji="1" lang="ko-KR" altLang="en-US" sz="2400" dirty="0"/>
              <a:t>의사결정나무 모델</a:t>
            </a:r>
            <a:endParaRPr kumimoji="1" lang="en-US" altLang="ko-KR" sz="2400" dirty="0"/>
          </a:p>
          <a:p>
            <a:pPr marL="342900" indent="-342900">
              <a:buAutoNum type="arabicPeriod"/>
            </a:pPr>
            <a:endParaRPr kumimoji="1" lang="en-US" altLang="ko-Kore-KR" sz="2400" dirty="0"/>
          </a:p>
          <a:p>
            <a:pPr marL="342900" indent="-342900">
              <a:buAutoNum type="arabicPeriod"/>
            </a:pPr>
            <a:r>
              <a:rPr kumimoji="1" lang="ko-KR" altLang="en-US" sz="2400" dirty="0" err="1"/>
              <a:t>랜덤포레스트</a:t>
            </a:r>
            <a:r>
              <a:rPr kumimoji="1" lang="ko-KR" altLang="en-US" sz="2400" dirty="0"/>
              <a:t> 모델</a:t>
            </a:r>
            <a:endParaRPr kumimoji="1" lang="en-US" altLang="ko-KR" sz="2400" dirty="0"/>
          </a:p>
          <a:p>
            <a:pPr marL="342900" indent="-342900">
              <a:buAutoNum type="arabicPeriod"/>
            </a:pPr>
            <a:endParaRPr kumimoji="1" lang="en-US" altLang="ko-Kore-KR" sz="2400" dirty="0"/>
          </a:p>
          <a:p>
            <a:pPr marL="342900" indent="-342900">
              <a:buAutoNum type="arabicPeriod"/>
            </a:pPr>
            <a:r>
              <a:rPr kumimoji="1" lang="ko-KR" altLang="en-US" sz="2400" dirty="0" err="1"/>
              <a:t>그래디언트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부스팅</a:t>
            </a:r>
            <a:r>
              <a:rPr kumimoji="1" lang="ko-KR" altLang="en-US" sz="2400" dirty="0"/>
              <a:t> 모델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377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1300356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분석 계획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2AF65-DD14-8546-B33F-7720639C1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7" y="1300613"/>
            <a:ext cx="2622657" cy="4960428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0546A5E-C1A9-924A-9A35-7BF43A435C76}"/>
              </a:ext>
            </a:extLst>
          </p:cNvPr>
          <p:cNvSpPr/>
          <p:nvPr/>
        </p:nvSpPr>
        <p:spPr>
          <a:xfrm>
            <a:off x="380991" y="5718422"/>
            <a:ext cx="2374711" cy="61414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kumimoji="1" lang="ko-Kore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68BE8-2324-7742-956B-AECD9365D3BE}"/>
              </a:ext>
            </a:extLst>
          </p:cNvPr>
          <p:cNvSpPr txBox="1"/>
          <p:nvPr/>
        </p:nvSpPr>
        <p:spPr>
          <a:xfrm>
            <a:off x="3835021" y="1300613"/>
            <a:ext cx="5158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2400" dirty="0"/>
              <a:t>목표 변수에 대한 영향 변수 도출</a:t>
            </a:r>
            <a:endParaRPr kumimoji="1" lang="en-US" altLang="ko-KR" sz="2400" dirty="0"/>
          </a:p>
          <a:p>
            <a:pPr marL="342900" indent="-342900">
              <a:buAutoNum type="arabicPeriod"/>
            </a:pPr>
            <a:endParaRPr kumimoji="1" lang="en-US" altLang="ko-KR" sz="2400" dirty="0"/>
          </a:p>
          <a:p>
            <a:pPr marL="342900" indent="-342900">
              <a:buAutoNum type="arabicPeriod"/>
            </a:pPr>
            <a:r>
              <a:rPr kumimoji="1" lang="ko-KR" altLang="en-US" sz="2400" dirty="0"/>
              <a:t>가설 검증</a:t>
            </a:r>
            <a:endParaRPr kumimoji="1" lang="en-US" altLang="ko-KR" sz="2400" dirty="0"/>
          </a:p>
          <a:p>
            <a:pPr marL="342900" indent="-342900">
              <a:buAutoNum type="arabicPeriod"/>
            </a:pPr>
            <a:endParaRPr kumimoji="1" lang="en-US" altLang="ko-KR" sz="2400" dirty="0"/>
          </a:p>
          <a:p>
            <a:pPr marL="342900" indent="-342900">
              <a:buAutoNum type="arabicPeriod"/>
            </a:pPr>
            <a:r>
              <a:rPr kumimoji="1" lang="ko-KR" altLang="en-US" sz="2400" dirty="0"/>
              <a:t>결론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8765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686" y="1621965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“SCALE</a:t>
            </a:r>
            <a:r>
              <a:rPr lang="ko-KR" altLang="en-US" dirty="0">
                <a:sym typeface="Wingdings" panose="05000000000000000000" pitchFamily="2" charset="2"/>
              </a:rPr>
              <a:t>불량</a:t>
            </a:r>
            <a:r>
              <a:rPr lang="en-US" altLang="ko-KR" dirty="0">
                <a:sym typeface="Wingdings" panose="05000000000000000000" pitchFamily="2" charset="2"/>
              </a:rPr>
              <a:t>.csv” </a:t>
            </a:r>
            <a:r>
              <a:rPr lang="ko-KR" altLang="en-US" dirty="0">
                <a:sym typeface="Wingdings" panose="05000000000000000000" pitchFamily="2" charset="2"/>
              </a:rPr>
              <a:t>파일 불러오기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2069797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데이터 불러오기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A06549-978E-EE4A-AA63-A1317417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2144237"/>
            <a:ext cx="8540304" cy="40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8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686" y="162196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결측치</a:t>
            </a:r>
            <a:r>
              <a:rPr lang="ko-KR" altLang="en-US" dirty="0">
                <a:sym typeface="Wingdings" panose="05000000000000000000" pitchFamily="2" charset="2"/>
              </a:rPr>
              <a:t> 확인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250581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결측치</a:t>
            </a:r>
            <a:r>
              <a:rPr lang="ko-KR" altLang="en-US" sz="2000" dirty="0"/>
              <a:t> 확인 및 처리</a:t>
            </a: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85303-B3B7-DB46-A99F-98435E00D181}"/>
              </a:ext>
            </a:extLst>
          </p:cNvPr>
          <p:cNvSpPr txBox="1"/>
          <p:nvPr/>
        </p:nvSpPr>
        <p:spPr>
          <a:xfrm>
            <a:off x="5278419" y="1648623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결측치</a:t>
            </a:r>
            <a:r>
              <a:rPr lang="ko-KR" altLang="en-US" dirty="0">
                <a:sym typeface="Wingdings" panose="05000000000000000000" pitchFamily="2" charset="2"/>
              </a:rPr>
              <a:t> 제거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이전 값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평균 이용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4595F0-EBB6-6248-AC95-DE688D0A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" y="2017955"/>
            <a:ext cx="2948701" cy="41869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12F8567-03DA-694B-842C-CF4C1507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041306"/>
            <a:ext cx="4256315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0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686" y="1621965"/>
            <a:ext cx="522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ROLLING_TEMP_T5</a:t>
            </a:r>
            <a:r>
              <a:rPr lang="ko-KR" altLang="en-US" dirty="0">
                <a:sym typeface="Wingdings" panose="05000000000000000000" pitchFamily="2" charset="2"/>
              </a:rPr>
              <a:t> 값이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이 나오는 케이스 발견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250581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이상치 확인 및 처리</a:t>
            </a: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865933-1A7A-8F4E-961E-C4AEEF3C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144237"/>
            <a:ext cx="8204200" cy="3644900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79BDE90-CDDB-5540-B0FE-C3A51FCB8285}"/>
              </a:ext>
            </a:extLst>
          </p:cNvPr>
          <p:cNvSpPr/>
          <p:nvPr/>
        </p:nvSpPr>
        <p:spPr>
          <a:xfrm>
            <a:off x="7531290" y="3130658"/>
            <a:ext cx="651816" cy="26584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kumimoji="1" lang="ko-Kore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24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250581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이상치 확인 및 처리</a:t>
            </a:r>
            <a:endParaRPr lang="en-US" altLang="ko-KR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313FE8-7C2B-5C4B-8FC2-C05179268F0A}"/>
              </a:ext>
            </a:extLst>
          </p:cNvPr>
          <p:cNvSpPr/>
          <p:nvPr/>
        </p:nvSpPr>
        <p:spPr>
          <a:xfrm>
            <a:off x="1115662" y="1295076"/>
            <a:ext cx="76746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모델 학습 전 </a:t>
            </a:r>
            <a:r>
              <a:rPr lang="ko-KR" altLang="en-US" dirty="0" err="1"/>
              <a:t>목표변수</a:t>
            </a:r>
            <a:r>
              <a:rPr lang="ko-KR" altLang="en-US" dirty="0"/>
              <a:t> </a:t>
            </a:r>
            <a:r>
              <a:rPr lang="en" altLang="ko-Kore-KR" dirty="0"/>
              <a:t>SCALE</a:t>
            </a:r>
            <a:r>
              <a:rPr lang="ko-KR" altLang="en-US" dirty="0"/>
              <a:t>의 변화에 영향을 주지 않는 </a:t>
            </a:r>
            <a:r>
              <a:rPr lang="en" altLang="ko-Kore-KR" dirty="0"/>
              <a:t>SPEC, FUR_NO, FUR_NO_ROW, WORK_GR </a:t>
            </a:r>
            <a:r>
              <a:rPr lang="ko-KR" altLang="en-US" dirty="0"/>
              <a:t>변수를 제거한다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ore-KR" dirty="0"/>
          </a:p>
          <a:p>
            <a:pPr marL="285750" indent="-285750">
              <a:buFontTx/>
              <a:buChar char="-"/>
            </a:pPr>
            <a:r>
              <a:rPr lang="en" altLang="ko-Kore-KR" dirty="0"/>
              <a:t>HSB </a:t>
            </a:r>
            <a:r>
              <a:rPr lang="ko-KR" altLang="en-US" dirty="0"/>
              <a:t>변수는 </a:t>
            </a:r>
            <a:r>
              <a:rPr lang="en-US" altLang="ko-KR" dirty="0"/>
              <a:t>"</a:t>
            </a:r>
            <a:r>
              <a:rPr lang="ko-KR" altLang="en-US" dirty="0" err="1"/>
              <a:t>미적용</a:t>
            </a:r>
            <a:r>
              <a:rPr lang="en-US" altLang="ko-KR" dirty="0"/>
              <a:t>"</a:t>
            </a:r>
            <a:r>
              <a:rPr lang="ko-KR" altLang="en-US" dirty="0"/>
              <a:t>일 때 반드시 </a:t>
            </a:r>
            <a:r>
              <a:rPr lang="en" altLang="ko-Kore-KR" dirty="0"/>
              <a:t>SCALE</a:t>
            </a:r>
            <a:r>
              <a:rPr lang="ko-KR" altLang="en-US" dirty="0"/>
              <a:t>이 </a:t>
            </a:r>
            <a:r>
              <a:rPr lang="en-US" altLang="ko-KR" dirty="0"/>
              <a:t>"</a:t>
            </a:r>
            <a:r>
              <a:rPr lang="ko-KR" altLang="en-US" dirty="0"/>
              <a:t>불량</a:t>
            </a:r>
            <a:r>
              <a:rPr lang="en-US" altLang="ko-KR" dirty="0"/>
              <a:t>"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en" altLang="ko-Kore-KR" dirty="0"/>
              <a:t> </a:t>
            </a:r>
            <a:r>
              <a:rPr lang="ko-KR" altLang="en-US" dirty="0"/>
              <a:t>즉 </a:t>
            </a:r>
            <a:r>
              <a:rPr lang="en" altLang="ko-Kore-KR" dirty="0"/>
              <a:t>HSB </a:t>
            </a:r>
            <a:r>
              <a:rPr lang="ko-KR" altLang="en-US" dirty="0"/>
              <a:t>변수에 따라 </a:t>
            </a:r>
            <a:r>
              <a:rPr lang="en" altLang="ko-Kore-KR" dirty="0"/>
              <a:t>SCALE </a:t>
            </a:r>
            <a:r>
              <a:rPr lang="ko-KR" altLang="en-US" dirty="0"/>
              <a:t>이 바뀌는 것이 아닌</a:t>
            </a:r>
            <a:r>
              <a:rPr lang="en" altLang="ko-Kore-KR" dirty="0"/>
              <a:t> HSB</a:t>
            </a:r>
            <a:r>
              <a:rPr lang="ko-KR" altLang="en-US" dirty="0"/>
              <a:t>와 </a:t>
            </a:r>
            <a:r>
              <a:rPr lang="en" altLang="ko-Kore-KR" dirty="0"/>
              <a:t>SCALE</a:t>
            </a:r>
            <a:r>
              <a:rPr lang="ko-KR" altLang="en-US" dirty="0"/>
              <a:t>이 서로 큰 영향을 주지 않기 때문에 </a:t>
            </a:r>
            <a:r>
              <a:rPr lang="en" altLang="ko-Kore-KR" dirty="0"/>
              <a:t>HSB </a:t>
            </a:r>
            <a:r>
              <a:rPr lang="ko-KR" altLang="en-US" dirty="0"/>
              <a:t>컬럼을 제거한다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ore-KR" dirty="0"/>
          </a:p>
          <a:p>
            <a:pPr marL="285750" indent="-285750">
              <a:buFontTx/>
              <a:buChar char="-"/>
            </a:pPr>
            <a:r>
              <a:rPr lang="en-US" altLang="ko-Kore-KR" dirty="0"/>
              <a:t>SCALE </a:t>
            </a:r>
            <a:r>
              <a:rPr lang="ko-KR" altLang="en-US" dirty="0"/>
              <a:t>변수를 양품일 때 </a:t>
            </a:r>
            <a:r>
              <a:rPr lang="en-US" altLang="ko-KR" dirty="0"/>
              <a:t>0,</a:t>
            </a:r>
            <a:r>
              <a:rPr lang="ko-KR" altLang="en-US" dirty="0"/>
              <a:t> 불량일 때 </a:t>
            </a:r>
            <a:r>
              <a:rPr lang="en-US" altLang="ko-KR" dirty="0"/>
              <a:t>1</a:t>
            </a:r>
            <a:r>
              <a:rPr lang="ko-KR" altLang="en-US" dirty="0"/>
              <a:t>로 바꾼다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5104493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14754</TotalTime>
  <Words>960</Words>
  <Application>Microsoft Macintosh PowerPoint</Application>
  <PresentationFormat>A4 용지(210x297mm)</PresentationFormat>
  <Paragraphs>166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HY견고딕</vt:lpstr>
      <vt:lpstr>맑은 고딕</vt:lpstr>
      <vt:lpstr>나눔고딕</vt:lpstr>
      <vt:lpstr>Arial</vt:lpstr>
      <vt:lpstr>Symbol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김대호</cp:lastModifiedBy>
  <cp:revision>647</cp:revision>
  <dcterms:created xsi:type="dcterms:W3CDTF">2018-11-28T05:51:33Z</dcterms:created>
  <dcterms:modified xsi:type="dcterms:W3CDTF">2021-05-25T23:12:05Z</dcterms:modified>
</cp:coreProperties>
</file>