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February 9,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6771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February 9,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711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February 9,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2266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February 9,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1959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February 9,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098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February 9,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3721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February 9,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5252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February 9,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26335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February 9,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1611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February 9,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6133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February 9,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275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February 9,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495924414"/>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90865-07A3-4F61-9365-C25F840F1838}"/>
              </a:ext>
            </a:extLst>
          </p:cNvPr>
          <p:cNvSpPr>
            <a:spLocks noGrp="1"/>
          </p:cNvSpPr>
          <p:nvPr>
            <p:ph type="ctrTitle"/>
          </p:nvPr>
        </p:nvSpPr>
        <p:spPr>
          <a:xfrm>
            <a:off x="550863" y="549275"/>
            <a:ext cx="5437187" cy="2986234"/>
          </a:xfrm>
        </p:spPr>
        <p:txBody>
          <a:bodyPr anchor="b">
            <a:normAutofit/>
          </a:bodyPr>
          <a:lstStyle/>
          <a:p>
            <a:r>
              <a:rPr lang="en-GB" dirty="0"/>
              <a:t>IBM CAPSTONE</a:t>
            </a:r>
          </a:p>
        </p:txBody>
      </p:sp>
      <p:sp>
        <p:nvSpPr>
          <p:cNvPr id="3" name="Subtitle 2">
            <a:extLst>
              <a:ext uri="{FF2B5EF4-FFF2-40B4-BE49-F238E27FC236}">
                <a16:creationId xmlns:a16="http://schemas.microsoft.com/office/drawing/2014/main" id="{252EBE83-25BC-4123-B2F8-E8FE14D50187}"/>
              </a:ext>
            </a:extLst>
          </p:cNvPr>
          <p:cNvSpPr>
            <a:spLocks noGrp="1"/>
          </p:cNvSpPr>
          <p:nvPr>
            <p:ph type="subTitle" idx="1"/>
          </p:nvPr>
        </p:nvSpPr>
        <p:spPr>
          <a:xfrm>
            <a:off x="550863" y="3827610"/>
            <a:ext cx="5437187" cy="2265216"/>
          </a:xfrm>
        </p:spPr>
        <p:txBody>
          <a:bodyPr>
            <a:normAutofit/>
          </a:bodyPr>
          <a:lstStyle/>
          <a:p>
            <a:endParaRPr lang="en-GB" dirty="0">
              <a:solidFill>
                <a:schemeClr val="tx1">
                  <a:alpha val="60000"/>
                </a:schemeClr>
              </a:solidFill>
            </a:endParaRPr>
          </a:p>
        </p:txBody>
      </p:sp>
      <p:sp>
        <p:nvSpPr>
          <p:cNvPr id="26" name="Oval 25">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a:extLst>
              <a:ext uri="{FF2B5EF4-FFF2-40B4-BE49-F238E27FC236}">
                <a16:creationId xmlns:a16="http://schemas.microsoft.com/office/drawing/2014/main" id="{8D50F841-90AE-47FC-9A59-F43D11DA0273}"/>
              </a:ext>
            </a:extLst>
          </p:cNvPr>
          <p:cNvPicPr>
            <a:picLocks noChangeAspect="1"/>
          </p:cNvPicPr>
          <p:nvPr/>
        </p:nvPicPr>
        <p:blipFill rotWithShape="1">
          <a:blip r:embed="rId2"/>
          <a:srcRect l="19514" r="19024"/>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32" name="Oval 31">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9313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7C8-FB40-4D26-AC92-5F0B3CB1058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DBEB4AE-12E4-45BB-BEF3-ADF511EA032A}"/>
              </a:ext>
            </a:extLst>
          </p:cNvPr>
          <p:cNvSpPr>
            <a:spLocks noGrp="1"/>
          </p:cNvSpPr>
          <p:nvPr>
            <p:ph idx="1"/>
          </p:nvPr>
        </p:nvSpPr>
        <p:spPr/>
        <p:txBody>
          <a:bodyPr/>
          <a:lstStyle/>
          <a:p>
            <a:pPr marL="0" indent="0">
              <a:buNone/>
            </a:pPr>
            <a:r>
              <a:rPr lang="en-GB" sz="3600" dirty="0">
                <a:effectLst/>
                <a:latin typeface="Calibri" panose="020F0502020204030204" pitchFamily="34" charset="0"/>
                <a:ea typeface="Calibri" panose="020F0502020204030204" pitchFamily="34" charset="0"/>
                <a:cs typeface="Times New Roman" panose="02020603050405020304" pitchFamily="18" charset="0"/>
              </a:rPr>
              <a:t>This capstone project explores the best locations for Japanese restaurants in New York city. The findings in the project will help to advise potential investors in the best boroughs and neighbourhoods to set up a new Japanese restaurant using existing New York data and data drawn from </a:t>
            </a:r>
            <a:r>
              <a:rPr lang="en-GB" sz="3600" dirty="0" err="1">
                <a:effectLst/>
                <a:latin typeface="Calibri" panose="020F0502020204030204" pitchFamily="34" charset="0"/>
                <a:ea typeface="Calibri" panose="020F0502020204030204" pitchFamily="34" charset="0"/>
                <a:cs typeface="Times New Roman" panose="02020603050405020304" pitchFamily="18" charset="0"/>
              </a:rPr>
              <a:t>FourSquare</a:t>
            </a:r>
            <a:r>
              <a:rPr lang="en-GB" sz="3600" dirty="0">
                <a:effectLst/>
                <a:latin typeface="Calibri" panose="020F0502020204030204" pitchFamily="34" charset="0"/>
                <a:ea typeface="Calibri" panose="020F0502020204030204" pitchFamily="34" charset="0"/>
                <a:cs typeface="Times New Roman" panose="02020603050405020304" pitchFamily="18" charset="0"/>
              </a:rPr>
              <a:t>.</a:t>
            </a:r>
          </a:p>
          <a:p>
            <a:endParaRPr lang="en-GB" dirty="0"/>
          </a:p>
        </p:txBody>
      </p:sp>
    </p:spTree>
    <p:extLst>
      <p:ext uri="{BB962C8B-B14F-4D97-AF65-F5344CB8AC3E}">
        <p14:creationId xmlns:p14="http://schemas.microsoft.com/office/powerpoint/2010/main" val="69569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C3E9-F468-4E72-8F3F-672315A48D3D}"/>
              </a:ext>
            </a:extLst>
          </p:cNvPr>
          <p:cNvSpPr>
            <a:spLocks noGrp="1"/>
          </p:cNvSpPr>
          <p:nvPr>
            <p:ph type="ctrTitle"/>
          </p:nvPr>
        </p:nvSpPr>
        <p:spPr>
          <a:xfrm>
            <a:off x="3359149" y="389840"/>
            <a:ext cx="8281987" cy="1883577"/>
          </a:xfrm>
        </p:spPr>
        <p:txBody>
          <a:bodyPr/>
          <a:lstStyle/>
          <a:p>
            <a:r>
              <a:rPr lang="en-GB" dirty="0"/>
              <a:t>DATA</a:t>
            </a:r>
          </a:p>
        </p:txBody>
      </p:sp>
      <p:sp>
        <p:nvSpPr>
          <p:cNvPr id="3" name="Subtitle 2">
            <a:extLst>
              <a:ext uri="{FF2B5EF4-FFF2-40B4-BE49-F238E27FC236}">
                <a16:creationId xmlns:a16="http://schemas.microsoft.com/office/drawing/2014/main" id="{46BECA70-100A-4EB6-8FC0-B475B29B08C4}"/>
              </a:ext>
            </a:extLst>
          </p:cNvPr>
          <p:cNvSpPr>
            <a:spLocks noGrp="1"/>
          </p:cNvSpPr>
          <p:nvPr>
            <p:ph type="subTitle" idx="1"/>
          </p:nvPr>
        </p:nvSpPr>
        <p:spPr>
          <a:xfrm>
            <a:off x="3359149" y="2449585"/>
            <a:ext cx="8281989" cy="3643240"/>
          </a:xfrm>
        </p:spPr>
        <p:txBody>
          <a:bodyPr>
            <a:normAutofit/>
          </a:bodyPr>
          <a:lstStyle/>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In order to answer the above questions, data on New York City neighbourhoods, boroughs to include boundaries, latitude, longitude, restaurants, and restaurant ratings and tips are required.</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New York City data containing the neighbourhoods and boroughs, latitudes, and longitudes will be obtained from the data source: </a:t>
            </a:r>
            <a:r>
              <a:rPr lang="en-GB" sz="20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https://cocl.us/new_york_dataset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All data related to locations and quality of Italian restaurants will be obtained via the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FourSquare</a:t>
            </a:r>
            <a:r>
              <a:rPr lang="en-GB" sz="2000" dirty="0">
                <a:effectLst/>
                <a:latin typeface="Calibri" panose="020F0502020204030204" pitchFamily="34" charset="0"/>
                <a:ea typeface="Calibri" panose="020F0502020204030204" pitchFamily="34" charset="0"/>
                <a:cs typeface="Times New Roman" panose="02020603050405020304" pitchFamily="18" charset="0"/>
              </a:rPr>
              <a:t> API utilized via the Request library in Python.</a:t>
            </a:r>
          </a:p>
          <a:p>
            <a:endParaRPr lang="en-GB" sz="2000" dirty="0"/>
          </a:p>
        </p:txBody>
      </p:sp>
    </p:spTree>
    <p:extLst>
      <p:ext uri="{BB962C8B-B14F-4D97-AF65-F5344CB8AC3E}">
        <p14:creationId xmlns:p14="http://schemas.microsoft.com/office/powerpoint/2010/main" val="361612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5079-E11C-4025-A9EB-B648FBEC474B}"/>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36ECA262-06D2-4A88-8C67-09DD1DD54EC9}"/>
              </a:ext>
            </a:extLst>
          </p:cNvPr>
          <p:cNvSpPr>
            <a:spLocks noGrp="1"/>
          </p:cNvSpPr>
          <p:nvPr>
            <p:ph idx="1"/>
          </p:nvPr>
        </p:nvSpPr>
        <p:spPr/>
        <p:txBody>
          <a:bodyPr>
            <a:normAutofit/>
          </a:bodyPr>
          <a:lstStyle/>
          <a:p>
            <a:pPr marL="342900" lvl="0" indent="-342900">
              <a:lnSpc>
                <a:spcPct val="107000"/>
              </a:lnSpc>
              <a:buFont typeface="Calibri" panose="020F0502020204030204" pitchFamily="34" charset="0"/>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Data will be collected from </a:t>
            </a:r>
            <a:r>
              <a:rPr lang="en-GB"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https://cocl.us/new_york_dataset</a:t>
            </a:r>
            <a:r>
              <a:rPr lang="en-GB" dirty="0">
                <a:effectLst/>
                <a:latin typeface="Calibri" panose="020F0502020204030204" pitchFamily="34" charset="0"/>
                <a:ea typeface="Calibri" panose="020F0502020204030204" pitchFamily="34" charset="0"/>
                <a:cs typeface="Times New Roman" panose="02020603050405020304" pitchFamily="18" charset="0"/>
              </a:rPr>
              <a:t> and cleaned and processed into a </a:t>
            </a:r>
            <a:r>
              <a:rPr lang="en-GB"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GB"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Calibri" panose="020F0502020204030204" pitchFamily="34" charset="0"/>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FourSquare</a:t>
            </a:r>
            <a:r>
              <a:rPr lang="en-GB" dirty="0">
                <a:effectLst/>
                <a:latin typeface="Calibri" panose="020F0502020204030204" pitchFamily="34" charset="0"/>
                <a:ea typeface="Calibri" panose="020F0502020204030204" pitchFamily="34" charset="0"/>
                <a:cs typeface="Times New Roman" panose="02020603050405020304" pitchFamily="18" charset="0"/>
              </a:rPr>
              <a:t> be used to locate all venues and then filtered by Japanese restaurants. Ratings, tips, and likes by users will be counted and added to the </a:t>
            </a:r>
            <a:r>
              <a:rPr lang="en-GB"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GB"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Calibri" panose="020F0502020204030204" pitchFamily="34" charset="0"/>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Data will be sorted based on rankings.</a:t>
            </a:r>
          </a:p>
          <a:p>
            <a:pPr marL="342900" lvl="0" indent="-342900">
              <a:lnSpc>
                <a:spcPct val="107000"/>
              </a:lnSpc>
              <a:spcAft>
                <a:spcPts val="800"/>
              </a:spcAft>
              <a:buFont typeface="Calibri" panose="020F0502020204030204" pitchFamily="34" charset="0"/>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Finally, the data be will be visually assessed using graphing from Python libraries.</a:t>
            </a:r>
          </a:p>
        </p:txBody>
      </p:sp>
    </p:spTree>
    <p:extLst>
      <p:ext uri="{BB962C8B-B14F-4D97-AF65-F5344CB8AC3E}">
        <p14:creationId xmlns:p14="http://schemas.microsoft.com/office/powerpoint/2010/main" val="242606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8C68-0950-4DF7-86A2-7E07AE5ABC69}"/>
              </a:ext>
            </a:extLst>
          </p:cNvPr>
          <p:cNvSpPr>
            <a:spLocks noGrp="1"/>
          </p:cNvSpPr>
          <p:nvPr>
            <p:ph type="title"/>
          </p:nvPr>
        </p:nvSpPr>
        <p:spPr/>
        <p:txBody>
          <a:bodyPr/>
          <a:lstStyle/>
          <a:p>
            <a:r>
              <a:rPr lang="en-GB" dirty="0"/>
              <a:t>Problem</a:t>
            </a:r>
          </a:p>
        </p:txBody>
      </p:sp>
      <p:sp>
        <p:nvSpPr>
          <p:cNvPr id="3" name="Content Placeholder 2">
            <a:extLst>
              <a:ext uri="{FF2B5EF4-FFF2-40B4-BE49-F238E27FC236}">
                <a16:creationId xmlns:a16="http://schemas.microsoft.com/office/drawing/2014/main" id="{2C68FDB8-3C2A-4CBC-A539-10C5848B9E35}"/>
              </a:ext>
            </a:extLst>
          </p:cNvPr>
          <p:cNvSpPr>
            <a:spLocks noGrp="1"/>
          </p:cNvSpPr>
          <p:nvPr>
            <p:ph idx="1"/>
          </p:nvPr>
        </p:nvSpPr>
        <p:spPr/>
        <p:txBody>
          <a:bodyPr/>
          <a:lstStyle/>
          <a:p>
            <a:pPr marL="0" indent="0">
              <a:buNone/>
            </a:pPr>
            <a:r>
              <a:rPr lang="en-GB" sz="3200" dirty="0">
                <a:effectLst/>
                <a:latin typeface="Calibri" panose="020F0502020204030204" pitchFamily="34" charset="0"/>
                <a:ea typeface="Calibri" panose="020F0502020204030204" pitchFamily="34" charset="0"/>
                <a:cs typeface="Times New Roman" panose="02020603050405020304" pitchFamily="18" charset="0"/>
              </a:rPr>
              <a:t>What are the best boroughs and neighbourhoods to start a Japanese restaurant in Ney York City?</a:t>
            </a:r>
          </a:p>
          <a:p>
            <a:endParaRPr lang="en-GB" dirty="0"/>
          </a:p>
        </p:txBody>
      </p:sp>
    </p:spTree>
    <p:extLst>
      <p:ext uri="{BB962C8B-B14F-4D97-AF65-F5344CB8AC3E}">
        <p14:creationId xmlns:p14="http://schemas.microsoft.com/office/powerpoint/2010/main" val="364185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5A3D-C53B-41AE-A649-9ACE9D5E6D08}"/>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01AD46E4-9B20-4B1C-8AAB-49180A5F3FDF}"/>
              </a:ext>
            </a:extLst>
          </p:cNvPr>
          <p:cNvSpPr>
            <a:spLocks noGrp="1"/>
          </p:cNvSpPr>
          <p:nvPr>
            <p:ph idx="1"/>
          </p:nvPr>
        </p:nvSpPr>
        <p:spPr/>
        <p:txBody>
          <a:bodyPr>
            <a:normAutofit lnSpcReduction="10000"/>
          </a:bodyPr>
          <a:lstStyle/>
          <a:p>
            <a:pPr marL="0" indent="0">
              <a:lnSpc>
                <a:spcPct val="107000"/>
              </a:lnSpc>
              <a:spcAft>
                <a:spcPts val="800"/>
              </a:spcAft>
              <a:buNone/>
            </a:pPr>
            <a:r>
              <a:rPr lang="en-GB" sz="2800" dirty="0">
                <a:effectLst/>
                <a:latin typeface="Calibri" panose="020F0502020204030204" pitchFamily="34" charset="0"/>
                <a:ea typeface="Calibri" panose="020F0502020204030204" pitchFamily="34" charset="0"/>
                <a:cs typeface="Times New Roman" panose="02020603050405020304" pitchFamily="18" charset="0"/>
              </a:rPr>
              <a:t>During the process of producing the solution to the problem, I managed to use a lot more of the tools from the IBM course. I had some issues with </a:t>
            </a:r>
            <a:r>
              <a:rPr lang="en-GB" sz="2800" dirty="0" err="1">
                <a:effectLst/>
                <a:latin typeface="Calibri" panose="020F0502020204030204" pitchFamily="34" charset="0"/>
                <a:ea typeface="Calibri" panose="020F0502020204030204" pitchFamily="34" charset="0"/>
                <a:cs typeface="Times New Roman" panose="02020603050405020304" pitchFamily="18" charset="0"/>
              </a:rPr>
              <a:t>FourSquare</a:t>
            </a:r>
            <a:r>
              <a:rPr lang="en-GB" sz="2800" dirty="0">
                <a:effectLst/>
                <a:latin typeface="Calibri" panose="020F0502020204030204" pitchFamily="34" charset="0"/>
                <a:ea typeface="Calibri" panose="020F0502020204030204" pitchFamily="34" charset="0"/>
                <a:cs typeface="Times New Roman" panose="02020603050405020304" pitchFamily="18" charset="0"/>
              </a:rPr>
              <a:t> limits and compatibility on my </a:t>
            </a:r>
            <a:r>
              <a:rPr lang="en-GB" sz="2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GB" sz="2800" dirty="0">
                <a:effectLst/>
                <a:latin typeface="Calibri" panose="020F0502020204030204" pitchFamily="34" charset="0"/>
                <a:ea typeface="Calibri" panose="020F0502020204030204" pitchFamily="34" charset="0"/>
                <a:cs typeface="Times New Roman" panose="02020603050405020304" pitchFamily="18" charset="0"/>
              </a:rPr>
              <a:t> Notebooks. Other than that, my project worked out well.</a:t>
            </a:r>
          </a:p>
          <a:p>
            <a:pPr marL="0" indent="0">
              <a:lnSpc>
                <a:spcPct val="107000"/>
              </a:lnSpc>
              <a:spcAft>
                <a:spcPts val="800"/>
              </a:spcAft>
              <a:buNone/>
            </a:pPr>
            <a:r>
              <a:rPr lang="en-GB" sz="2800" dirty="0">
                <a:effectLst/>
                <a:latin typeface="Calibri" panose="020F0502020204030204" pitchFamily="34" charset="0"/>
                <a:ea typeface="Calibri" panose="020F0502020204030204" pitchFamily="34" charset="0"/>
                <a:cs typeface="Times New Roman" panose="02020603050405020304" pitchFamily="18" charset="0"/>
              </a:rPr>
              <a:t>I managed to identify the best Boroughs and Neighbourhoods to set up a new Japanese Restaurant in New York. In a later project I would like to develop this further and try it out in other cities around the globe and apply it to different situations.</a:t>
            </a:r>
          </a:p>
          <a:p>
            <a:pPr marL="0" indent="0">
              <a:buNone/>
            </a:pPr>
            <a:endParaRPr lang="en-GB" dirty="0"/>
          </a:p>
        </p:txBody>
      </p:sp>
    </p:spTree>
    <p:extLst>
      <p:ext uri="{BB962C8B-B14F-4D97-AF65-F5344CB8AC3E}">
        <p14:creationId xmlns:p14="http://schemas.microsoft.com/office/powerpoint/2010/main" val="153226011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4</TotalTime>
  <Words>342</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3DFloatVTI</vt:lpstr>
      <vt:lpstr>IBM CAPSTONE</vt:lpstr>
      <vt:lpstr>Introduction</vt:lpstr>
      <vt:lpstr>DATA</vt:lpstr>
      <vt:lpstr>Methodology</vt:lpstr>
      <vt:lpstr>Problem</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dc:title>
  <dc:creator>Eoghan Malone</dc:creator>
  <cp:lastModifiedBy>Eoghan Malone</cp:lastModifiedBy>
  <cp:revision>2</cp:revision>
  <dcterms:created xsi:type="dcterms:W3CDTF">2021-02-09T00:50:40Z</dcterms:created>
  <dcterms:modified xsi:type="dcterms:W3CDTF">2021-02-09T00:55:06Z</dcterms:modified>
</cp:coreProperties>
</file>