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1175"/>
            <a:ext cx="8839201" cy="218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Notifica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00" y="1674008"/>
            <a:ext cx="3913051" cy="2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468550" y="540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Chrono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509" y="1660937"/>
            <a:ext cx="3874331" cy="2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689650" y="0"/>
            <a:ext cx="4550100" cy="516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 Design Plan - NLab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Interactive and dynamic web sites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HTML5 and CSS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Javascript and JQuery library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Other JS libraries as required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849" y="1307200"/>
            <a:ext cx="2931599" cy="17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987" y="3252500"/>
            <a:ext cx="2693324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689650" y="0"/>
            <a:ext cx="4550100" cy="516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Website Design Plan - NLab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0" y="1722775"/>
            <a:ext cx="3294000" cy="9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625" y="1225500"/>
            <a:ext cx="3860675" cy="165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971625" y="2846925"/>
            <a:ext cx="34947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Charts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Google Chart API is a tool that lets people easily create a chart from some data and embed it in a web page.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79925" y="2648850"/>
            <a:ext cx="32940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Leaflet JS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Leading JS interactive map library: layers, geojson, labels, pop-ups, customizations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28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we work?</a:t>
            </a:r>
          </a:p>
        </p:txBody>
      </p:sp>
      <p:grpSp>
        <p:nvGrpSpPr>
          <p:cNvPr id="140" name="Shape 140"/>
          <p:cNvGrpSpPr/>
          <p:nvPr/>
        </p:nvGrpSpPr>
        <p:grpSpPr>
          <a:xfrm>
            <a:off x="1694324" y="956750"/>
            <a:ext cx="1438300" cy="1965874"/>
            <a:chOff x="1694324" y="956750"/>
            <a:chExt cx="1438300" cy="1965874"/>
          </a:xfrm>
        </p:grpSpPr>
        <p:pic>
          <p:nvPicPr>
            <p:cNvPr descr="Related image" id="141" name="Shape 1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4324" y="956750"/>
              <a:ext cx="1411600" cy="151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Shape 142"/>
            <p:cNvSpPr txBox="1"/>
            <p:nvPr/>
          </p:nvSpPr>
          <p:spPr>
            <a:xfrm>
              <a:off x="1721125" y="2503825"/>
              <a:ext cx="1411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IDEATE</a:t>
              </a: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5885850" y="956750"/>
            <a:ext cx="1511450" cy="1965875"/>
            <a:chOff x="5885850" y="956750"/>
            <a:chExt cx="1511450" cy="1965875"/>
          </a:xfrm>
        </p:grpSpPr>
        <p:pic>
          <p:nvPicPr>
            <p:cNvPr descr="Image result for wrench material design logo" id="144" name="Shape 1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85850" y="956750"/>
              <a:ext cx="1511450" cy="151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5935825" y="2503825"/>
              <a:ext cx="1411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BUILD</a:t>
              </a: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3866200" y="3142675"/>
            <a:ext cx="1411599" cy="1921649"/>
            <a:chOff x="3904625" y="2972550"/>
            <a:chExt cx="1411599" cy="1921649"/>
          </a:xfrm>
        </p:grpSpPr>
        <p:pic>
          <p:nvPicPr>
            <p:cNvPr id="147" name="Shape 1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04625" y="2972550"/>
              <a:ext cx="1411599" cy="141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Shape 148"/>
            <p:cNvSpPr txBox="1"/>
            <p:nvPr/>
          </p:nvSpPr>
          <p:spPr>
            <a:xfrm>
              <a:off x="3904675" y="4475400"/>
              <a:ext cx="1411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DELIVER</a:t>
              </a: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2918475" y="1424550"/>
            <a:ext cx="3429100" cy="2168074"/>
            <a:chOff x="2918475" y="1424550"/>
            <a:chExt cx="3429100" cy="2168074"/>
          </a:xfrm>
        </p:grpSpPr>
        <p:cxnSp>
          <p:nvCxnSpPr>
            <p:cNvPr id="150" name="Shape 150"/>
            <p:cNvCxnSpPr/>
            <p:nvPr/>
          </p:nvCxnSpPr>
          <p:spPr>
            <a:xfrm flipH="1" rot="10800000">
              <a:off x="3442125" y="1424550"/>
              <a:ext cx="2286600" cy="15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1" name="Shape 151"/>
            <p:cNvCxnSpPr/>
            <p:nvPr/>
          </p:nvCxnSpPr>
          <p:spPr>
            <a:xfrm flipH="1">
              <a:off x="5608075" y="2853125"/>
              <a:ext cx="739500" cy="739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>
              <a:off x="2918475" y="2884175"/>
              <a:ext cx="785400" cy="677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3" name="Shape 153"/>
            <p:cNvSpPr txBox="1"/>
            <p:nvPr/>
          </p:nvSpPr>
          <p:spPr>
            <a:xfrm>
              <a:off x="3866250" y="2081712"/>
              <a:ext cx="1411500" cy="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ITERATE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76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Mockup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49" y="942599"/>
            <a:ext cx="7829500" cy="38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76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Mockup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25" y="929050"/>
            <a:ext cx="7955750" cy="38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76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Mockup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00" y="849424"/>
            <a:ext cx="7359557" cy="41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ToggleCorp?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Creative and Enthusiastic Developers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Accessible 9am - 5pm. All week (Except Saturdays)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Quality focused Customer Satisfaction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Discourage CMS Packages - Engineer from the root - Structured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Light and tailored according to the customer’s needs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EFEFEF"/>
                </a:solidFill>
              </a:rPr>
              <a:t>Simple yet Powerful Admin panel - Easy UI/UX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 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Quality assured, thoroughly tested full phased product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Free Support and Maintenance for a year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Site Overhaul - Minimum Charge acc. Time deployed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Responsive and Accessible for tech support within the working hour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Possibilities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>
                <a:solidFill>
                  <a:srgbClr val="EFEFEF"/>
                </a:solidFill>
              </a:rPr>
            </a:br>
          </a:p>
          <a:p>
            <a:pPr indent="-228600" lvl="0" marL="457200">
              <a:spcBef>
                <a:spcPts val="0"/>
              </a:spcBef>
              <a:buClr>
                <a:srgbClr val="EFEFEF"/>
              </a:buClr>
              <a:buFont typeface="Average"/>
            </a:pPr>
            <a:r>
              <a:rPr lang="en">
                <a:solidFill>
                  <a:srgbClr val="EFEFEF"/>
                </a:solidFill>
              </a:rPr>
              <a:t>Further customizations for innovation mapping</a:t>
            </a:r>
            <a:br>
              <a:rPr lang="en">
                <a:solidFill>
                  <a:srgbClr val="EFEFEF"/>
                </a:solidFill>
              </a:rPr>
            </a:br>
          </a:p>
          <a:p>
            <a:pPr indent="-228600" lvl="0" marL="457200">
              <a:spcBef>
                <a:spcPts val="0"/>
              </a:spcBef>
              <a:buClr>
                <a:srgbClr val="EFEFEF"/>
              </a:buClr>
              <a:buFont typeface="Average"/>
            </a:pPr>
            <a:r>
              <a:rPr lang="en">
                <a:solidFill>
                  <a:srgbClr val="EFEFEF"/>
                </a:solidFill>
              </a:rPr>
              <a:t>Any new ideas on the way . .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Organizational Profile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200">
                <a:solidFill>
                  <a:srgbClr val="F3F3F3"/>
                </a:solidFill>
              </a:rPr>
              <a:t>Formally Established - 2016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200">
                <a:solidFill>
                  <a:srgbClr val="F3F3F3"/>
                </a:solidFill>
              </a:rPr>
              <a:t>Workspace - Pulchowk, Lalitpur</a:t>
            </a:r>
          </a:p>
          <a:p>
            <a:pPr indent="-368300" lvl="0" marL="45720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200">
                <a:solidFill>
                  <a:srgbClr val="F3F3F3"/>
                </a:solidFill>
              </a:rPr>
              <a:t>Team of 4 Computer Engineers from IOE, Pulchowk Campus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ct val="100000"/>
              <a:buFont typeface="Average"/>
            </a:pPr>
            <a:r>
              <a:rPr lang="en" sz="2200">
                <a:solidFill>
                  <a:srgbClr val="F3F3F3"/>
                </a:solidFill>
              </a:rPr>
              <a:t>Working with multiple INGOs and local partner organizations</a:t>
            </a:r>
          </a:p>
          <a:p>
            <a:pPr indent="-3683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verage"/>
            </a:pPr>
            <a:r>
              <a:rPr lang="en" sz="2200">
                <a:solidFill>
                  <a:srgbClr val="EFEFEF"/>
                </a:solidFill>
              </a:rPr>
              <a:t>TEDx events in Nepal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forward to...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Font typeface="Average"/>
            </a:pPr>
            <a:r>
              <a:rPr lang="en">
                <a:solidFill>
                  <a:srgbClr val="EFEFEF"/>
                </a:solidFill>
              </a:rPr>
              <a:t>Working with the lab team</a:t>
            </a:r>
            <a:br>
              <a:rPr lang="en">
                <a:solidFill>
                  <a:srgbClr val="EFEFEF"/>
                </a:solidFill>
              </a:rPr>
            </a:b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Font typeface="Average"/>
            </a:pPr>
            <a:r>
              <a:rPr lang="en">
                <a:solidFill>
                  <a:srgbClr val="EFEFEF"/>
                </a:solidFill>
              </a:rPr>
              <a:t>Suggestions and comments</a:t>
            </a:r>
            <a:br>
              <a:rPr lang="en">
                <a:solidFill>
                  <a:srgbClr val="EFEFEF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Font typeface="Average"/>
            </a:pPr>
            <a:r>
              <a:rPr lang="en">
                <a:solidFill>
                  <a:srgbClr val="EFEFEF"/>
                </a:solidFill>
              </a:rPr>
              <a:t>Learning and improving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767350" y="1943975"/>
            <a:ext cx="3609300" cy="9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10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Do -  Areas of Expertise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verage"/>
            </a:pPr>
            <a:r>
              <a:rPr lang="en" sz="2200">
                <a:solidFill>
                  <a:srgbClr val="EFEFEF"/>
                </a:solidFill>
              </a:rPr>
              <a:t>Web App Development</a:t>
            </a:r>
          </a:p>
          <a:p>
            <a:pPr indent="-3683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verage"/>
            </a:pPr>
            <a:r>
              <a:rPr lang="en" sz="2200">
                <a:solidFill>
                  <a:srgbClr val="EFEFEF"/>
                </a:solidFill>
              </a:rPr>
              <a:t>Desktop and Mobile App Development</a:t>
            </a:r>
          </a:p>
          <a:p>
            <a:pPr indent="-3683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verage"/>
            </a:pPr>
            <a:r>
              <a:rPr lang="en" sz="2200">
                <a:solidFill>
                  <a:srgbClr val="EFEFEF"/>
                </a:solidFill>
              </a:rPr>
              <a:t>Project Management</a:t>
            </a:r>
          </a:p>
          <a:p>
            <a:pPr indent="-3683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verage"/>
            </a:pPr>
            <a:r>
              <a:rPr lang="en" sz="2200">
                <a:solidFill>
                  <a:srgbClr val="EFEFEF"/>
                </a:solidFill>
              </a:rPr>
              <a:t>Database Design and Administration</a:t>
            </a:r>
          </a:p>
          <a:p>
            <a:pPr indent="-368300" lvl="0" marL="457200">
              <a:lnSpc>
                <a:spcPct val="150000"/>
              </a:lnSpc>
              <a:spcBef>
                <a:spcPts val="0"/>
              </a:spcBef>
              <a:buClr>
                <a:srgbClr val="EFEFEF"/>
              </a:buClr>
              <a:buSzPct val="100000"/>
              <a:buFont typeface="Average"/>
            </a:pPr>
            <a:r>
              <a:rPr lang="en" sz="2200">
                <a:solidFill>
                  <a:srgbClr val="EFEFEF"/>
                </a:solidFill>
              </a:rPr>
              <a:t>Graphic Design and Animation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 Development  - DEEP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52" y="821739"/>
            <a:ext cx="7212301" cy="41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23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 Development  - DEEP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12" y="796637"/>
            <a:ext cx="7095168" cy="399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 Development  - DEEP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25" y="819075"/>
            <a:ext cx="7253799" cy="41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 Development  - rp[collective]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24" y="923875"/>
            <a:ext cx="7095143" cy="399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1875" y="149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Togglecorp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1273" t="0"/>
          <a:stretch/>
        </p:blipFill>
        <p:spPr>
          <a:xfrm>
            <a:off x="819449" y="750025"/>
            <a:ext cx="7414948" cy="422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1875" y="149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Nexus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75" y="806975"/>
            <a:ext cx="8017449" cy="3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