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64" r:id="rId4"/>
    <p:sldId id="287" r:id="rId5"/>
    <p:sldId id="293" r:id="rId6"/>
    <p:sldId id="297" r:id="rId7"/>
    <p:sldId id="300" r:id="rId8"/>
    <p:sldId id="301" r:id="rId9"/>
    <p:sldId id="302" r:id="rId10"/>
    <p:sldId id="299" r:id="rId11"/>
    <p:sldId id="298" r:id="rId12"/>
    <p:sldId id="295" r:id="rId13"/>
    <p:sldId id="294" r:id="rId14"/>
    <p:sldId id="305" r:id="rId15"/>
    <p:sldId id="304" r:id="rId16"/>
    <p:sldId id="303" r:id="rId17"/>
    <p:sldId id="307" r:id="rId18"/>
    <p:sldId id="308" r:id="rId19"/>
    <p:sldId id="309" r:id="rId20"/>
    <p:sldId id="313" r:id="rId21"/>
    <p:sldId id="314" r:id="rId22"/>
    <p:sldId id="315" r:id="rId23"/>
    <p:sldId id="316" r:id="rId24"/>
    <p:sldId id="25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4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71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2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87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50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0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88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5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3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10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38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37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50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9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4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8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1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고객획득비용 최소화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AI_18_</a:t>
            </a:r>
            <a:r>
              <a:rPr lang="ko-KR" altLang="en-US" sz="1600" b="1" dirty="0">
                <a:solidFill>
                  <a:schemeClr val="bg1"/>
                </a:solidFill>
              </a:rPr>
              <a:t>어수영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5027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/>
              <a:t>EDA  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7B32BC-BECB-CC1F-B0EE-871FC67C7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12" y="2259641"/>
            <a:ext cx="6477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75D31-948B-A526-3F7E-636C1A4A652A}"/>
              </a:ext>
            </a:extLst>
          </p:cNvPr>
          <p:cNvSpPr txBox="1"/>
          <p:nvPr/>
        </p:nvSpPr>
        <p:spPr>
          <a:xfrm>
            <a:off x="575039" y="1484784"/>
            <a:ext cx="183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타겟변수</a:t>
            </a:r>
            <a:r>
              <a:rPr lang="en-US" altLang="ko-KR" dirty="0"/>
              <a:t>(cost)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5249" y="62068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91" y="802260"/>
            <a:ext cx="588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/>
              <a:t>전처리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래픽 5" descr="단일 톱니바퀴 윤곽선">
            <a:extLst>
              <a:ext uri="{FF2B5EF4-FFF2-40B4-BE49-F238E27FC236}">
                <a16:creationId xmlns:a16="http://schemas.microsoft.com/office/drawing/2014/main" id="{C6D0AD17-217F-B9BA-E41F-9A9199DA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0174" y="1253182"/>
            <a:ext cx="769659" cy="769659"/>
          </a:xfrm>
          <a:prstGeom prst="rect">
            <a:avLst/>
          </a:prstGeom>
        </p:spPr>
      </p:pic>
      <p:pic>
        <p:nvPicPr>
          <p:cNvPr id="16" name="그래픽 15" descr="용지 단색으로 채워진">
            <a:extLst>
              <a:ext uri="{FF2B5EF4-FFF2-40B4-BE49-F238E27FC236}">
                <a16:creationId xmlns:a16="http://schemas.microsoft.com/office/drawing/2014/main" id="{8A86AA23-67D5-154D-ECDF-816A670F1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4168" y="1260831"/>
            <a:ext cx="769659" cy="769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7DE5DD-D83E-E111-FC27-BCDC91AD0BEB}"/>
              </a:ext>
            </a:extLst>
          </p:cNvPr>
          <p:cNvSpPr txBox="1"/>
          <p:nvPr/>
        </p:nvSpPr>
        <p:spPr>
          <a:xfrm>
            <a:off x="1348531" y="2258519"/>
            <a:ext cx="31514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children_ratio</a:t>
            </a:r>
            <a:r>
              <a:rPr lang="en-US" altLang="ko-KR" sz="1200" dirty="0"/>
              <a:t>’ </a:t>
            </a:r>
            <a:r>
              <a:rPr lang="ko-KR" altLang="en-US" sz="1200" dirty="0"/>
              <a:t>컬럼 생성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→ 자녀의 수를 비율로 표현 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B355289-219F-A879-09DD-E25F016D85E7}"/>
              </a:ext>
            </a:extLst>
          </p:cNvPr>
          <p:cNvSpPr/>
          <p:nvPr/>
        </p:nvSpPr>
        <p:spPr>
          <a:xfrm rot="10800000">
            <a:off x="2810351" y="2955862"/>
            <a:ext cx="191588" cy="138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D5981-0E8D-B31D-60D7-E23C4B59A854}"/>
              </a:ext>
            </a:extLst>
          </p:cNvPr>
          <p:cNvSpPr txBox="1"/>
          <p:nvPr/>
        </p:nvSpPr>
        <p:spPr>
          <a:xfrm>
            <a:off x="1348531" y="4477557"/>
            <a:ext cx="31514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③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num_children_at_home</a:t>
            </a:r>
            <a:r>
              <a:rPr lang="en-US" altLang="ko-KR" sz="1200" dirty="0"/>
              <a:t>’ , ‘</a:t>
            </a:r>
            <a:r>
              <a:rPr lang="en-US" altLang="ko-KR" sz="1200" dirty="0" err="1"/>
              <a:t>total_children</a:t>
            </a:r>
            <a:r>
              <a:rPr lang="en-US" altLang="ko-KR" sz="1200" dirty="0"/>
              <a:t>’           </a:t>
            </a:r>
            <a:r>
              <a:rPr lang="ko-KR" altLang="en-US" sz="1200" dirty="0"/>
              <a:t>컬럼 제거 </a:t>
            </a:r>
            <a:r>
              <a:rPr lang="en-US" altLang="ko-KR" sz="1200" dirty="0"/>
              <a:t>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450A8-29C8-8083-D18C-9670D542C20E}"/>
              </a:ext>
            </a:extLst>
          </p:cNvPr>
          <p:cNvSpPr txBox="1"/>
          <p:nvPr/>
        </p:nvSpPr>
        <p:spPr>
          <a:xfrm>
            <a:off x="1349651" y="3378187"/>
            <a:ext cx="31514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② </a:t>
            </a:r>
            <a:r>
              <a:rPr lang="en-US" altLang="ko-KR" sz="1200" dirty="0"/>
              <a:t>‘facilities’ </a:t>
            </a:r>
            <a:r>
              <a:rPr lang="ko-KR" altLang="en-US" sz="1200" dirty="0"/>
              <a:t>컬럼 생성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→</a:t>
            </a:r>
            <a:r>
              <a:rPr lang="en-US" altLang="ko-KR" sz="1200" dirty="0"/>
              <a:t> </a:t>
            </a:r>
            <a:r>
              <a:rPr lang="ko-KR" altLang="en-US" sz="1200" dirty="0"/>
              <a:t>부대시설 등을 묶어 컬럼 생성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1F0469D-356A-3C57-6C70-87A739DCF168}"/>
              </a:ext>
            </a:extLst>
          </p:cNvPr>
          <p:cNvSpPr/>
          <p:nvPr/>
        </p:nvSpPr>
        <p:spPr>
          <a:xfrm rot="10800000">
            <a:off x="2797448" y="4123671"/>
            <a:ext cx="191588" cy="138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E86F1D-ADB1-D948-C44C-23A38FC9607D}"/>
              </a:ext>
            </a:extLst>
          </p:cNvPr>
          <p:cNvSpPr txBox="1"/>
          <p:nvPr/>
        </p:nvSpPr>
        <p:spPr>
          <a:xfrm>
            <a:off x="1348531" y="5503862"/>
            <a:ext cx="31514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④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prepared_food</a:t>
            </a:r>
            <a:r>
              <a:rPr lang="en-US" altLang="ko-KR" sz="1200" dirty="0"/>
              <a:t>’ </a:t>
            </a:r>
            <a:r>
              <a:rPr lang="ko-KR" altLang="en-US" sz="1200" dirty="0"/>
              <a:t>컬럼 제거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→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salad_bar</a:t>
            </a:r>
            <a:r>
              <a:rPr lang="en-US" altLang="ko-KR" sz="1200" dirty="0"/>
              <a:t>’</a:t>
            </a:r>
            <a:r>
              <a:rPr lang="ko-KR" altLang="en-US" sz="1200" dirty="0"/>
              <a:t> 와 동일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B854487-6D91-F150-6FD5-44DEED0C2D71}"/>
              </a:ext>
            </a:extLst>
          </p:cNvPr>
          <p:cNvSpPr/>
          <p:nvPr/>
        </p:nvSpPr>
        <p:spPr>
          <a:xfrm rot="10800000">
            <a:off x="2810351" y="5195199"/>
            <a:ext cx="191588" cy="138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3CE217-7D42-6D37-9C61-8BADE8695533}"/>
              </a:ext>
            </a:extLst>
          </p:cNvPr>
          <p:cNvSpPr txBox="1"/>
          <p:nvPr/>
        </p:nvSpPr>
        <p:spPr>
          <a:xfrm>
            <a:off x="5076056" y="2258519"/>
            <a:ext cx="31514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수치형 특성 →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StandardScaler</a:t>
            </a:r>
            <a:endParaRPr lang="en-US" altLang="ko-KR" sz="1200" dirty="0"/>
          </a:p>
          <a:p>
            <a:r>
              <a:rPr lang="ko-KR" altLang="en-US" sz="1200" dirty="0"/>
              <a:t>   → 스케일링을 통해 조정</a:t>
            </a:r>
          </a:p>
        </p:txBody>
      </p:sp>
    </p:spTree>
    <p:extLst>
      <p:ext uri="{BB962C8B-B14F-4D97-AF65-F5344CB8AC3E}">
        <p14:creationId xmlns:p14="http://schemas.microsoft.com/office/powerpoint/2010/main" val="279535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4734" y="802260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/>
              <a:t>평가지표 선정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E21E8-D2D9-16CC-2D1B-BB96B317BBE4}"/>
              </a:ext>
            </a:extLst>
          </p:cNvPr>
          <p:cNvSpPr txBox="1"/>
          <p:nvPr/>
        </p:nvSpPr>
        <p:spPr>
          <a:xfrm>
            <a:off x="527514" y="1450223"/>
            <a:ext cx="816893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RMLSE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예측값과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실제값을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변환하여 차이를 계산하므로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오차의 비율을 더 정확하게 측정가능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RMLSE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가까우면 예측의 정확도가 높은 것을 의미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R-squared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결정계수로 간단히 특성으로 타겟을 예측할 때 분산을 얼마나 잘 줄였는지에 대한 성능 향상의 정도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R-squared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가까우면 데이터를 잘 설명하는 모델임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83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링 준비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D3011-6086-39BE-5241-63FDD271DDD5}"/>
              </a:ext>
            </a:extLst>
          </p:cNvPr>
          <p:cNvSpPr txBox="1"/>
          <p:nvPr/>
        </p:nvSpPr>
        <p:spPr>
          <a:xfrm>
            <a:off x="499571" y="2043664"/>
            <a:ext cx="7776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/>
              <a:t>데이터 분할</a:t>
            </a:r>
            <a:endParaRPr lang="en-US" altLang="ko-KR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Roboto" panose="02000000000000000000" pitchFamily="2" charset="0"/>
              </a:rPr>
              <a:t>3 Way Hold-Out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비율 </a:t>
            </a:r>
            <a:r>
              <a:rPr lang="en-US" altLang="ko-KR" sz="2000" dirty="0"/>
              <a:t>8:2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/>
              <a:t>기준모델 </a:t>
            </a:r>
            <a:r>
              <a:rPr lang="en-US" altLang="ko-KR" sz="2800" b="1" dirty="0"/>
              <a:t>: </a:t>
            </a:r>
            <a:r>
              <a:rPr lang="ko-KR" altLang="en-US" sz="2800" b="1" dirty="0" err="1"/>
              <a:t>최빈값</a:t>
            </a:r>
            <a:endParaRPr lang="en-US" altLang="ko-KR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RMSLE = 0.324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Roboto" panose="02000000000000000000" pitchFamily="2" charset="0"/>
              </a:rPr>
              <a:t>R2 = -0.00</a:t>
            </a:r>
            <a:endParaRPr lang="en-US" altLang="ko-KR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A03B67-6E18-481A-A05F-25448A5833D8}"/>
              </a:ext>
            </a:extLst>
          </p:cNvPr>
          <p:cNvSpPr/>
          <p:nvPr/>
        </p:nvSpPr>
        <p:spPr>
          <a:xfrm>
            <a:off x="5091633" y="2043664"/>
            <a:ext cx="3680361" cy="777622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/>
              <a:t>모델 검증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교차검증</a:t>
            </a:r>
            <a:r>
              <a:rPr lang="en-US" altLang="ko-KR" sz="2800" b="1" dirty="0"/>
              <a:t>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3187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5932" y="802260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선정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395FA-8A6F-0866-8670-354FDFE7CCB3}"/>
              </a:ext>
            </a:extLst>
          </p:cNvPr>
          <p:cNvSpPr txBox="1"/>
          <p:nvPr/>
        </p:nvSpPr>
        <p:spPr>
          <a:xfrm>
            <a:off x="399331" y="1079259"/>
            <a:ext cx="84569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L</a:t>
            </a:r>
            <a:r>
              <a:rPr lang="en-US" altLang="ko-KR" sz="2000" dirty="0">
                <a:latin typeface="Roboto" panose="02000000000000000000" pitchFamily="2" charset="0"/>
              </a:rPr>
              <a:t>inear</a:t>
            </a: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 panose="02000000000000000000" pitchFamily="2" charset="0"/>
              </a:rPr>
              <a:t>회귀모델의 가장 간단한 방법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 panose="02000000000000000000" pitchFamily="2" charset="0"/>
              </a:rPr>
              <a:t>선형관계를 모델링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Ridge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 panose="02000000000000000000" pitchFamily="2" charset="0"/>
              </a:rPr>
              <a:t>과적합을 방지하기 위해 </a:t>
            </a:r>
            <a:r>
              <a:rPr lang="en-US" altLang="ko-KR" dirty="0">
                <a:latin typeface="Roboto" panose="02000000000000000000" pitchFamily="2" charset="0"/>
              </a:rPr>
              <a:t>L2 </a:t>
            </a:r>
            <a:r>
              <a:rPr lang="ko-KR" altLang="en-US" dirty="0">
                <a:latin typeface="Roboto" panose="02000000000000000000" pitchFamily="2" charset="0"/>
              </a:rPr>
              <a:t>규제를 추가한 모델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Roboto" panose="02000000000000000000" pitchFamily="2" charset="0"/>
              </a:rPr>
              <a:t>L2 </a:t>
            </a:r>
            <a:r>
              <a:rPr lang="ko-KR" altLang="en-US" dirty="0">
                <a:latin typeface="Roboto" panose="02000000000000000000" pitchFamily="2" charset="0"/>
              </a:rPr>
              <a:t>규제는 가중치의 크기를 제한하여 모델이 복잡 </a:t>
            </a:r>
            <a:r>
              <a:rPr lang="en-US" altLang="ko-KR" dirty="0">
                <a:latin typeface="Roboto" panose="02000000000000000000" pitchFamily="2" charset="0"/>
              </a:rPr>
              <a:t>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Lasso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 panose="02000000000000000000" pitchFamily="2" charset="0"/>
              </a:rPr>
              <a:t>과적합을 방지하기 위해 </a:t>
            </a:r>
            <a:r>
              <a:rPr lang="en-US" altLang="ko-KR" dirty="0">
                <a:latin typeface="Roboto" panose="02000000000000000000" pitchFamily="2" charset="0"/>
              </a:rPr>
              <a:t>L1 </a:t>
            </a:r>
            <a:r>
              <a:rPr lang="ko-KR" altLang="en-US" dirty="0">
                <a:latin typeface="Roboto" panose="02000000000000000000" pitchFamily="2" charset="0"/>
              </a:rPr>
              <a:t>규제를 추가한 모델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Roboto" panose="02000000000000000000" pitchFamily="2" charset="0"/>
              </a:rPr>
              <a:t>L1 </a:t>
            </a:r>
            <a:r>
              <a:rPr lang="ko-KR" altLang="en-US" dirty="0">
                <a:latin typeface="Roboto" panose="02000000000000000000" pitchFamily="2" charset="0"/>
              </a:rPr>
              <a:t>규제는 가중치의 크기를 제한하는 것 외 불필요한 특성을 제거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Random Forest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 panose="02000000000000000000" pitchFamily="2" charset="0"/>
              </a:rPr>
              <a:t>의사결정나무 모델을 여러 개 결합한 앙상블 모델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 panose="02000000000000000000" pitchFamily="2" charset="0"/>
              </a:rPr>
              <a:t>과적합을 방지하고 예측 성능을 향상 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Roboto" panose="02000000000000000000" pitchFamily="2" charset="0"/>
              </a:rPr>
              <a:t>XGBoost</a:t>
            </a: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 panose="02000000000000000000" pitchFamily="2" charset="0"/>
              </a:rPr>
              <a:t>의사결정나무 모델 기반 </a:t>
            </a:r>
            <a:r>
              <a:rPr lang="ko-KR" altLang="en-US" dirty="0" err="1">
                <a:latin typeface="Roboto" panose="02000000000000000000" pitchFamily="2" charset="0"/>
              </a:rPr>
              <a:t>부스팅</a:t>
            </a:r>
            <a:r>
              <a:rPr lang="ko-KR" altLang="en-US" dirty="0">
                <a:latin typeface="Roboto" panose="02000000000000000000" pitchFamily="2" charset="0"/>
              </a:rPr>
              <a:t> 모델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Roboto" panose="02000000000000000000" pitchFamily="2" charset="0"/>
              </a:rPr>
              <a:t>잔차를</a:t>
            </a:r>
            <a:r>
              <a:rPr lang="ko-KR" altLang="en-US" dirty="0">
                <a:latin typeface="Roboto" panose="02000000000000000000" pitchFamily="2" charset="0"/>
              </a:rPr>
              <a:t> 학습하여 </a:t>
            </a:r>
            <a:r>
              <a:rPr lang="ko-KR" altLang="en-US" dirty="0" err="1">
                <a:latin typeface="Roboto" panose="02000000000000000000" pitchFamily="2" charset="0"/>
              </a:rPr>
              <a:t>잔차가</a:t>
            </a:r>
            <a:r>
              <a:rPr lang="ko-KR" altLang="en-US" dirty="0">
                <a:latin typeface="Roboto" panose="02000000000000000000" pitchFamily="2" charset="0"/>
              </a:rPr>
              <a:t> 큰 관측치를 더 학습하여 보완 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0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24" y="76718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5932" y="802260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선정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D7DC204-9C73-47B2-4647-809047974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84391"/>
              </p:ext>
            </p:extLst>
          </p:nvPr>
        </p:nvGraphicFramePr>
        <p:xfrm>
          <a:off x="687567" y="1415199"/>
          <a:ext cx="7848873" cy="35259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340345676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740101278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738906123"/>
                    </a:ext>
                  </a:extLst>
                </a:gridCol>
              </a:tblGrid>
              <a:tr h="503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5961"/>
                  </a:ext>
                </a:extLst>
              </a:tr>
              <a:tr h="50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85784"/>
                  </a:ext>
                </a:extLst>
              </a:tr>
              <a:tr h="50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Linear(</a:t>
                      </a:r>
                      <a:r>
                        <a:rPr lang="ko-KR" altLang="en-US" dirty="0" err="1"/>
                        <a:t>검증셋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0.316626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0.018443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67507"/>
                  </a:ext>
                </a:extLst>
              </a:tr>
              <a:tr h="50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Ridge(</a:t>
                      </a:r>
                      <a:r>
                        <a:rPr lang="ko-KR" altLang="en-US" dirty="0" err="1"/>
                        <a:t>검증셋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0.316626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0.018443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64974"/>
                  </a:ext>
                </a:extLst>
              </a:tr>
              <a:tr h="50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Lasso(</a:t>
                      </a:r>
                      <a:r>
                        <a:rPr lang="ko-KR" altLang="en-US" dirty="0" err="1"/>
                        <a:t>검증셋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0.316749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0.018227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08908"/>
                  </a:ext>
                </a:extLst>
              </a:tr>
              <a:tr h="50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Randomforest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검증셋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0.328668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-0.078838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48232"/>
                  </a:ext>
                </a:extLst>
              </a:tr>
              <a:tr h="503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검증셋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0.307404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0.071639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428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791F32F-27FA-1F19-F464-BF47C60053AB}"/>
              </a:ext>
            </a:extLst>
          </p:cNvPr>
          <p:cNvSpPr txBox="1"/>
          <p:nvPr/>
        </p:nvSpPr>
        <p:spPr>
          <a:xfrm>
            <a:off x="899592" y="5263887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선정모델</a:t>
            </a:r>
            <a:r>
              <a:rPr lang="en-US" altLang="ko-KR" dirty="0"/>
              <a:t>: </a:t>
            </a:r>
            <a:r>
              <a:rPr lang="en-US" altLang="ko-KR" dirty="0" err="1"/>
              <a:t>xgboost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RMSLE</a:t>
            </a:r>
            <a:r>
              <a:rPr lang="ko-KR" altLang="en-US" dirty="0"/>
              <a:t>값이 가장 적게 나오고</a:t>
            </a:r>
            <a:r>
              <a:rPr lang="en-US" altLang="ko-KR" dirty="0"/>
              <a:t>(0.307404)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R2</a:t>
            </a:r>
            <a:r>
              <a:rPr lang="ko-KR" altLang="en-US" dirty="0"/>
              <a:t>값 역시 모델 중에 </a:t>
            </a:r>
            <a:r>
              <a:rPr lang="en-US" altLang="ko-KR" dirty="0"/>
              <a:t>1</a:t>
            </a:r>
            <a:r>
              <a:rPr lang="ko-KR" altLang="en-US" dirty="0"/>
              <a:t>에 가장 가까움</a:t>
            </a:r>
            <a:r>
              <a:rPr lang="en-US" altLang="ko-KR" dirty="0"/>
              <a:t>(</a:t>
            </a:r>
            <a:r>
              <a:rPr lang="en-US" altLang="ko-KR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0.071639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39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524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 최적화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2C7CD-7DC0-6E62-8275-BA6D1B324016}"/>
              </a:ext>
            </a:extLst>
          </p:cNvPr>
          <p:cNvSpPr txBox="1"/>
          <p:nvPr/>
        </p:nvSpPr>
        <p:spPr>
          <a:xfrm>
            <a:off x="575556" y="1484784"/>
            <a:ext cx="792088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GridSearchCV</a:t>
            </a:r>
            <a:endParaRPr lang="en-US" altLang="ko-KR" sz="2000" b="0" i="0" dirty="0">
              <a:effectLst/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Roboto" panose="02000000000000000000" pitchFamily="2" charset="0"/>
              </a:rPr>
              <a:t>하이퍼파라미터</a:t>
            </a:r>
            <a:r>
              <a:rPr lang="ko-KR" altLang="en-US" dirty="0">
                <a:latin typeface="Roboto" panose="02000000000000000000" pitchFamily="2" charset="0"/>
              </a:rPr>
              <a:t> 최적화 도구 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 panose="02000000000000000000" pitchFamily="2" charset="0"/>
              </a:rPr>
              <a:t>모델의 성능을 높이기 위해 여러 가지  </a:t>
            </a:r>
            <a:r>
              <a:rPr lang="ko-KR" altLang="en-US" dirty="0" err="1">
                <a:latin typeface="Roboto" panose="02000000000000000000" pitchFamily="2" charset="0"/>
              </a:rPr>
              <a:t>하이퍼파라미터를</a:t>
            </a:r>
            <a:r>
              <a:rPr lang="ko-KR" altLang="en-US" dirty="0">
                <a:latin typeface="Roboto" panose="02000000000000000000" pitchFamily="2" charset="0"/>
              </a:rPr>
              <a:t> 조합하여 최적의 파라미터 조합을 찾아주는 기능</a:t>
            </a:r>
            <a:endParaRPr lang="en-US" altLang="ko-KR" dirty="0"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Roboto" panose="02000000000000000000" pitchFamily="2" charset="0"/>
              </a:rPr>
              <a:t>사용자가 지정한 모든 조합을 테스트하여</a:t>
            </a:r>
            <a:r>
              <a:rPr lang="en-US" altLang="ko-KR" dirty="0">
                <a:latin typeface="Roboto" panose="02000000000000000000" pitchFamily="2" charset="0"/>
              </a:rPr>
              <a:t>, </a:t>
            </a:r>
            <a:r>
              <a:rPr lang="ko-KR" altLang="en-US" dirty="0">
                <a:latin typeface="Roboto" panose="02000000000000000000" pitchFamily="2" charset="0"/>
              </a:rPr>
              <a:t>가장 좋은 성능을 보이는 조합을 반환 </a:t>
            </a:r>
            <a:endParaRPr lang="en-US" altLang="ko-KR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524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 최적화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439DA9FA-AA1A-DCDE-5A95-76BACAF2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19274"/>
              </p:ext>
            </p:extLst>
          </p:nvPr>
        </p:nvGraphicFramePr>
        <p:xfrm>
          <a:off x="899592" y="1437325"/>
          <a:ext cx="7704855" cy="3453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68285">
                  <a:extLst>
                    <a:ext uri="{9D8B030D-6E8A-4147-A177-3AD203B41FA5}">
                      <a16:colId xmlns:a16="http://schemas.microsoft.com/office/drawing/2014/main" val="340345676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740101278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2738906123"/>
                    </a:ext>
                  </a:extLst>
                </a:gridCol>
              </a:tblGrid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5961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/>
                        <a:t>Baseline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0.324201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/>
                        <a:t>-0.00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85784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/>
                        <a:t>Linear(</a:t>
                      </a:r>
                      <a:r>
                        <a:rPr lang="ko-KR" altLang="en-US" strike="sngStrike" dirty="0" err="1"/>
                        <a:t>검증셋</a:t>
                      </a:r>
                      <a:r>
                        <a:rPr lang="en-US" altLang="ko-KR" strike="sngStrike" dirty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0.316626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0.018443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67507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/>
                        <a:t>Ridge(</a:t>
                      </a:r>
                      <a:r>
                        <a:rPr lang="ko-KR" altLang="en-US" strike="sngStrike" dirty="0" err="1"/>
                        <a:t>검증셋</a:t>
                      </a:r>
                      <a:r>
                        <a:rPr lang="en-US" altLang="ko-KR" strike="sngStrike" dirty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0.316626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0.018443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64974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/>
                        <a:t>Lasso(</a:t>
                      </a:r>
                      <a:r>
                        <a:rPr lang="ko-KR" altLang="en-US" strike="sngStrike" dirty="0" err="1"/>
                        <a:t>검증셋</a:t>
                      </a:r>
                      <a:r>
                        <a:rPr lang="en-US" altLang="ko-KR" strike="sngStrike" dirty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0.316749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0.018227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08908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trike="sngStrike" dirty="0" err="1"/>
                        <a:t>Randomforest</a:t>
                      </a:r>
                      <a:r>
                        <a:rPr lang="en-US" altLang="ko-KR" sz="1800" strike="sngStrike" dirty="0"/>
                        <a:t>(</a:t>
                      </a:r>
                      <a:r>
                        <a:rPr lang="ko-KR" altLang="en-US" sz="1800" strike="sngStrike" dirty="0" err="1"/>
                        <a:t>검증셋</a:t>
                      </a:r>
                      <a:r>
                        <a:rPr lang="en-US" altLang="ko-KR" sz="1800" strike="sngStrike" dirty="0"/>
                        <a:t>)</a:t>
                      </a:r>
                      <a:endParaRPr lang="ko-KR" altLang="en-US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0.328668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-0.078838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48232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검증셋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0.307404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0.071639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42899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Search(</a:t>
                      </a:r>
                      <a:r>
                        <a:rPr lang="ko-KR" altLang="en-US" dirty="0" err="1"/>
                        <a:t>검증셋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0.342899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-0.314333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277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4E6DE-7A85-23F2-7E15-CC40DD425B9D}"/>
              </a:ext>
            </a:extLst>
          </p:cNvPr>
          <p:cNvSpPr txBox="1"/>
          <p:nvPr/>
        </p:nvSpPr>
        <p:spPr>
          <a:xfrm>
            <a:off x="791578" y="5132410"/>
            <a:ext cx="781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GridSearchCV</a:t>
            </a:r>
            <a:r>
              <a:rPr lang="ko-KR" altLang="en-US" dirty="0"/>
              <a:t> 모델 </a:t>
            </a:r>
            <a:r>
              <a:rPr lang="en-US" altLang="ko-KR" dirty="0"/>
              <a:t>RMSLE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기본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모델 </a:t>
            </a:r>
            <a:r>
              <a:rPr lang="en-US" altLang="ko-KR" dirty="0"/>
              <a:t>RMSLE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사용한 모델 사용</a:t>
            </a:r>
          </a:p>
        </p:txBody>
      </p:sp>
    </p:spTree>
    <p:extLst>
      <p:ext uri="{BB962C8B-B14F-4D97-AF65-F5344CB8AC3E}">
        <p14:creationId xmlns:p14="http://schemas.microsoft.com/office/powerpoint/2010/main" val="408133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524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 최적화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439DA9FA-AA1A-DCDE-5A95-76BACAF2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74905"/>
              </p:ext>
            </p:extLst>
          </p:nvPr>
        </p:nvGraphicFramePr>
        <p:xfrm>
          <a:off x="899592" y="1437325"/>
          <a:ext cx="7704855" cy="388570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68285">
                  <a:extLst>
                    <a:ext uri="{9D8B030D-6E8A-4147-A177-3AD203B41FA5}">
                      <a16:colId xmlns:a16="http://schemas.microsoft.com/office/drawing/2014/main" val="340345676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740101278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2738906123"/>
                    </a:ext>
                  </a:extLst>
                </a:gridCol>
              </a:tblGrid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5961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/>
                        <a:t>Baseline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0.324201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/>
                        <a:t>-0.00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85784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/>
                        <a:t>Linear(</a:t>
                      </a:r>
                      <a:r>
                        <a:rPr lang="ko-KR" altLang="en-US" strike="sngStrike" dirty="0" err="1"/>
                        <a:t>검증셋</a:t>
                      </a:r>
                      <a:r>
                        <a:rPr lang="en-US" altLang="ko-KR" strike="sngStrike" dirty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0.316626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0.018443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67507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/>
                        <a:t>Ridge(</a:t>
                      </a:r>
                      <a:r>
                        <a:rPr lang="ko-KR" altLang="en-US" strike="sngStrike" dirty="0" err="1"/>
                        <a:t>검증셋</a:t>
                      </a:r>
                      <a:r>
                        <a:rPr lang="en-US" altLang="ko-KR" strike="sngStrike" dirty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0.316626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0.018443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64974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/>
                        <a:t>Lasso(</a:t>
                      </a:r>
                      <a:r>
                        <a:rPr lang="ko-KR" altLang="en-US" strike="sngStrike" dirty="0" err="1"/>
                        <a:t>검증셋</a:t>
                      </a:r>
                      <a:r>
                        <a:rPr lang="en-US" altLang="ko-KR" strike="sngStrike" dirty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0.316749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0.018227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08908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trike="sngStrike" dirty="0" err="1"/>
                        <a:t>Randomforest</a:t>
                      </a:r>
                      <a:r>
                        <a:rPr lang="en-US" altLang="ko-KR" sz="1800" strike="sngStrike" dirty="0"/>
                        <a:t>(</a:t>
                      </a:r>
                      <a:r>
                        <a:rPr lang="ko-KR" altLang="en-US" sz="1800" strike="sngStrike" dirty="0" err="1"/>
                        <a:t>검증셋</a:t>
                      </a:r>
                      <a:r>
                        <a:rPr lang="en-US" altLang="ko-KR" sz="1800" strike="sngStrike" dirty="0"/>
                        <a:t>)</a:t>
                      </a:r>
                      <a:endParaRPr lang="ko-KR" altLang="en-US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0.328668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-0.078838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48232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검증셋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0.307404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0.071639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42899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/>
                        <a:t>Search(</a:t>
                      </a:r>
                      <a:r>
                        <a:rPr lang="ko-KR" altLang="en-US" strike="sngStrike" dirty="0" err="1"/>
                        <a:t>검증셋</a:t>
                      </a:r>
                      <a:r>
                        <a:rPr lang="en-US" altLang="ko-KR" strike="sngStrike" dirty="0"/>
                        <a:t>)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0.342899</a:t>
                      </a:r>
                      <a:endParaRPr lang="ko-KR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-0.314333</a:t>
                      </a:r>
                      <a:endParaRPr lang="ko-KR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27787"/>
                  </a:ext>
                </a:extLst>
              </a:tr>
              <a:tr h="4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테스트셋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0.307933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0.074647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6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524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6524" y="802260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/>
              <a:t>모델  해석</a:t>
            </a:r>
            <a:r>
              <a:rPr lang="en-US" altLang="ko-KR" sz="1200" b="1" spc="-150" dirty="0"/>
              <a:t>(PI)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80817C-B6BA-42D9-80AA-0A2B140C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59" y="1151797"/>
            <a:ext cx="6370516" cy="373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B1270D-3804-C098-C91D-7BDC2FE2C2A7}"/>
              </a:ext>
            </a:extLst>
          </p:cNvPr>
          <p:cNvSpPr txBox="1"/>
          <p:nvPr/>
        </p:nvSpPr>
        <p:spPr>
          <a:xfrm>
            <a:off x="1547664" y="522059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매장의 크기가 영향력이 가장 크고</a:t>
            </a:r>
            <a:r>
              <a:rPr lang="en-US" altLang="ko-KR" dirty="0"/>
              <a:t>, </a:t>
            </a:r>
            <a:r>
              <a:rPr lang="ko-KR" altLang="en-US" dirty="0"/>
              <a:t>부대시설의 영향력도 크다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29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	   06</a:t>
            </a:r>
            <a:endParaRPr lang="ko-KR" altLang="en-US" sz="4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2708920"/>
            <a:ext cx="865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273" y="282600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프로젝트 목표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AC38C9-5CEB-1648-15A8-91701EA63829}"/>
              </a:ext>
            </a:extLst>
          </p:cNvPr>
          <p:cNvCxnSpPr/>
          <p:nvPr/>
        </p:nvCxnSpPr>
        <p:spPr>
          <a:xfrm>
            <a:off x="1906189" y="2708920"/>
            <a:ext cx="865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0AEDD39-F878-7CC7-A336-37F8C7135D2D}"/>
              </a:ext>
            </a:extLst>
          </p:cNvPr>
          <p:cNvCxnSpPr/>
          <p:nvPr/>
        </p:nvCxnSpPr>
        <p:spPr>
          <a:xfrm>
            <a:off x="3275098" y="2708920"/>
            <a:ext cx="865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28AB05-3F7B-59D7-1318-F0F97D3C2F1B}"/>
              </a:ext>
            </a:extLst>
          </p:cNvPr>
          <p:cNvCxnSpPr/>
          <p:nvPr/>
        </p:nvCxnSpPr>
        <p:spPr>
          <a:xfrm>
            <a:off x="4644008" y="2708920"/>
            <a:ext cx="865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1E7824-D9BF-7E35-29E1-4085AAA55382}"/>
              </a:ext>
            </a:extLst>
          </p:cNvPr>
          <p:cNvCxnSpPr/>
          <p:nvPr/>
        </p:nvCxnSpPr>
        <p:spPr>
          <a:xfrm>
            <a:off x="6082653" y="2707977"/>
            <a:ext cx="865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45AE81-8F8C-9966-9697-382B54DD99CD}"/>
              </a:ext>
            </a:extLst>
          </p:cNvPr>
          <p:cNvCxnSpPr/>
          <p:nvPr/>
        </p:nvCxnSpPr>
        <p:spPr>
          <a:xfrm>
            <a:off x="7478600" y="2697509"/>
            <a:ext cx="865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551598-0A1A-D8A5-7865-11741EE1591C}"/>
              </a:ext>
            </a:extLst>
          </p:cNvPr>
          <p:cNvSpPr txBox="1"/>
          <p:nvPr/>
        </p:nvSpPr>
        <p:spPr>
          <a:xfrm>
            <a:off x="1654918" y="28192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데이터셋 선정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AD8FD1-3E5B-4F5D-3E6C-7E58965DA276}"/>
              </a:ext>
            </a:extLst>
          </p:cNvPr>
          <p:cNvSpPr txBox="1"/>
          <p:nvPr/>
        </p:nvSpPr>
        <p:spPr>
          <a:xfrm>
            <a:off x="3022535" y="282767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  <a:latin typeface="+mj-ea"/>
                <a:ea typeface="+mj-ea"/>
              </a:rPr>
              <a:t>머신러닝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 문제 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20C14B-4CA3-7582-785C-387140AEE1FD}"/>
              </a:ext>
            </a:extLst>
          </p:cNvPr>
          <p:cNvSpPr txBox="1"/>
          <p:nvPr/>
        </p:nvSpPr>
        <p:spPr>
          <a:xfrm>
            <a:off x="4390152" y="281929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latin typeface="+mj-ea"/>
                <a:ea typeface="+mj-ea"/>
              </a:rPr>
              <a:t>EDA  &amp;  </a:t>
            </a:r>
            <a:r>
              <a:rPr lang="ko-KR" altLang="en-US" sz="1200" b="1" spc="-150" dirty="0" err="1">
                <a:solidFill>
                  <a:schemeClr val="bg1"/>
                </a:solidFill>
                <a:latin typeface="+mj-ea"/>
                <a:ea typeface="+mj-ea"/>
              </a:rPr>
              <a:t>전처리</a:t>
            </a:r>
            <a:endParaRPr lang="ko-KR" altLang="en-US" sz="12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F4228C-1231-3F8E-F15B-782BE9E4791D}"/>
              </a:ext>
            </a:extLst>
          </p:cNvPr>
          <p:cNvSpPr txBox="1"/>
          <p:nvPr/>
        </p:nvSpPr>
        <p:spPr>
          <a:xfrm>
            <a:off x="5788684" y="280621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모델 학습 및 검증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F339C-9BBE-C2EC-7364-78E8E3E2C9D6}"/>
              </a:ext>
            </a:extLst>
          </p:cNvPr>
          <p:cNvSpPr txBox="1"/>
          <p:nvPr/>
        </p:nvSpPr>
        <p:spPr>
          <a:xfrm>
            <a:off x="7227329" y="279602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latin typeface="+mj-ea"/>
                <a:ea typeface="+mj-ea"/>
              </a:rPr>
              <a:t>모델 해석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524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6524" y="802260"/>
            <a:ext cx="1111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 해석</a:t>
            </a:r>
            <a:r>
              <a:rPr lang="en-US" altLang="ko-KR" sz="1200" b="1" spc="-150" dirty="0"/>
              <a:t>(PDP)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80817C-B6BA-42D9-80AA-0A2B140C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9598" y="1228828"/>
            <a:ext cx="5734811" cy="373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B1270D-3804-C098-C91D-7BDC2FE2C2A7}"/>
              </a:ext>
            </a:extLst>
          </p:cNvPr>
          <p:cNvSpPr txBox="1"/>
          <p:nvPr/>
        </p:nvSpPr>
        <p:spPr>
          <a:xfrm>
            <a:off x="1547664" y="529806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매장의 매출액</a:t>
            </a:r>
            <a:r>
              <a:rPr lang="en-US" altLang="ko-KR" dirty="0"/>
              <a:t>’</a:t>
            </a:r>
            <a:r>
              <a:rPr lang="ko-KR" altLang="en-US" dirty="0"/>
              <a:t>이 증가할수록 </a:t>
            </a:r>
            <a:r>
              <a:rPr lang="en-US" altLang="ko-KR" dirty="0"/>
              <a:t>‘</a:t>
            </a:r>
            <a:r>
              <a:rPr lang="ko-KR" altLang="en-US" dirty="0"/>
              <a:t>고객 획득 비용</a:t>
            </a:r>
            <a:r>
              <a:rPr lang="en-US" altLang="ko-KR" dirty="0"/>
              <a:t>‘ </a:t>
            </a:r>
            <a:r>
              <a:rPr lang="ko-KR" altLang="en-US" dirty="0"/>
              <a:t> 증가 </a:t>
            </a:r>
          </a:p>
        </p:txBody>
      </p:sp>
    </p:spTree>
    <p:extLst>
      <p:ext uri="{BB962C8B-B14F-4D97-AF65-F5344CB8AC3E}">
        <p14:creationId xmlns:p14="http://schemas.microsoft.com/office/powerpoint/2010/main" val="16596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524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6524" y="802260"/>
            <a:ext cx="1111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 해석</a:t>
            </a:r>
            <a:r>
              <a:rPr lang="en-US" altLang="ko-KR" sz="1200" b="1" spc="-150" dirty="0"/>
              <a:t>(PDP)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80817C-B6BA-42D9-80AA-0A2B140C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9598" y="1228828"/>
            <a:ext cx="5734811" cy="373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B1270D-3804-C098-C91D-7BDC2FE2C2A7}"/>
              </a:ext>
            </a:extLst>
          </p:cNvPr>
          <p:cNvSpPr txBox="1"/>
          <p:nvPr/>
        </p:nvSpPr>
        <p:spPr>
          <a:xfrm>
            <a:off x="1547664" y="529806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매장의 크기</a:t>
            </a:r>
            <a:r>
              <a:rPr lang="en-US" altLang="ko-KR" dirty="0"/>
              <a:t>’</a:t>
            </a:r>
            <a:r>
              <a:rPr lang="ko-KR" altLang="en-US" dirty="0"/>
              <a:t>가 증가할수록 </a:t>
            </a:r>
            <a:r>
              <a:rPr lang="en-US" altLang="ko-KR" dirty="0"/>
              <a:t>‘</a:t>
            </a:r>
            <a:r>
              <a:rPr lang="ko-KR" altLang="en-US" dirty="0"/>
              <a:t>고객 획득 비용</a:t>
            </a:r>
            <a:r>
              <a:rPr lang="en-US" altLang="ko-KR" dirty="0"/>
              <a:t>‘ </a:t>
            </a:r>
            <a:r>
              <a:rPr lang="ko-KR" altLang="en-US" dirty="0"/>
              <a:t>감소 </a:t>
            </a:r>
          </a:p>
        </p:txBody>
      </p:sp>
    </p:spTree>
    <p:extLst>
      <p:ext uri="{BB962C8B-B14F-4D97-AF65-F5344CB8AC3E}">
        <p14:creationId xmlns:p14="http://schemas.microsoft.com/office/powerpoint/2010/main" val="371494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524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6524" y="802260"/>
            <a:ext cx="1111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 해석</a:t>
            </a:r>
            <a:r>
              <a:rPr lang="en-US" altLang="ko-KR" sz="1200" b="1" spc="-150" dirty="0"/>
              <a:t>(PDP)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80817C-B6BA-42D9-80AA-0A2B140C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9598" y="1230453"/>
            <a:ext cx="5734811" cy="373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B1270D-3804-C098-C91D-7BDC2FE2C2A7}"/>
              </a:ext>
            </a:extLst>
          </p:cNvPr>
          <p:cNvSpPr txBox="1"/>
          <p:nvPr/>
        </p:nvSpPr>
        <p:spPr>
          <a:xfrm>
            <a:off x="1547664" y="529806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매장의 부대시설</a:t>
            </a:r>
            <a:r>
              <a:rPr lang="en-US" altLang="ko-KR" dirty="0"/>
              <a:t>’</a:t>
            </a:r>
            <a:r>
              <a:rPr lang="ko-KR" altLang="en-US" dirty="0"/>
              <a:t>의 수가 증가할수록 </a:t>
            </a:r>
            <a:r>
              <a:rPr lang="en-US" altLang="ko-KR" dirty="0"/>
              <a:t>‘</a:t>
            </a:r>
            <a:r>
              <a:rPr lang="ko-KR" altLang="en-US" dirty="0"/>
              <a:t>고객 획득 비용</a:t>
            </a:r>
            <a:r>
              <a:rPr lang="en-US" altLang="ko-KR" dirty="0"/>
              <a:t>‘ </a:t>
            </a:r>
            <a:r>
              <a:rPr lang="ko-KR" altLang="en-US" dirty="0"/>
              <a:t>감소 </a:t>
            </a:r>
          </a:p>
        </p:txBody>
      </p:sp>
    </p:spTree>
    <p:extLst>
      <p:ext uri="{BB962C8B-B14F-4D97-AF65-F5344CB8AC3E}">
        <p14:creationId xmlns:p14="http://schemas.microsoft.com/office/powerpoint/2010/main" val="363186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524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1440" y="802260"/>
            <a:ext cx="7938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모델  해석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743E8-F3C4-0EA9-2821-79CCDE5A7C72}"/>
              </a:ext>
            </a:extLst>
          </p:cNvPr>
          <p:cNvSpPr txBox="1"/>
          <p:nvPr/>
        </p:nvSpPr>
        <p:spPr>
          <a:xfrm>
            <a:off x="543528" y="1628800"/>
            <a:ext cx="813690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dirty="0"/>
              <a:t>결론 </a:t>
            </a:r>
            <a:endParaRPr lang="en-US" altLang="ko-KR" b="1" dirty="0"/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>
                <a:latin typeface="+mn-ea"/>
              </a:rPr>
              <a:t>매장 매출액이 높을수록 고객확보비용은 줄어들 것이다</a:t>
            </a:r>
            <a:r>
              <a:rPr lang="en-US" altLang="ko-KR" dirty="0">
                <a:latin typeface="+mn-ea"/>
              </a:rPr>
              <a:t>. -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X</a:t>
            </a: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>
                <a:latin typeface="+mn-ea"/>
              </a:rPr>
              <a:t>매장 면적이 클수록  고객확보비용은 줄어들 것이다</a:t>
            </a:r>
            <a:r>
              <a:rPr lang="en-US" altLang="ko-KR" dirty="0">
                <a:latin typeface="+mn-ea"/>
              </a:rPr>
              <a:t>. -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O</a:t>
            </a:r>
          </a:p>
          <a:p>
            <a:pPr marL="342900" indent="-342900" fontAlgn="base">
              <a:lnSpc>
                <a:spcPct val="200000"/>
              </a:lnSpc>
              <a:buFontTx/>
              <a:buAutoNum type="arabicPeriod"/>
            </a:pPr>
            <a:r>
              <a:rPr lang="ko-KR" altLang="en-US" dirty="0">
                <a:latin typeface="+mn-ea"/>
              </a:rPr>
              <a:t>매장 부대시설이 많을수록 고객확보비용은 줄어들 것이다</a:t>
            </a:r>
            <a:r>
              <a:rPr lang="en-US" altLang="ko-KR" dirty="0">
                <a:latin typeface="+mn-ea"/>
              </a:rPr>
              <a:t>. - 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51832-FBDE-F971-B4F5-1E76AC087626}"/>
              </a:ext>
            </a:extLst>
          </p:cNvPr>
          <p:cNvSpPr txBox="1"/>
          <p:nvPr/>
        </p:nvSpPr>
        <p:spPr>
          <a:xfrm>
            <a:off x="585207" y="4215044"/>
            <a:ext cx="806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매장의 크기</a:t>
            </a:r>
            <a:r>
              <a:rPr lang="en-US" altLang="ko-KR" dirty="0"/>
              <a:t>’</a:t>
            </a:r>
            <a:r>
              <a:rPr lang="ko-KR" altLang="en-US" dirty="0"/>
              <a:t>는 보다 크고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부대시설</a:t>
            </a:r>
            <a:r>
              <a:rPr lang="en-US" altLang="ko-KR" dirty="0"/>
              <a:t>’</a:t>
            </a:r>
            <a:r>
              <a:rPr lang="ko-KR" altLang="en-US" dirty="0"/>
              <a:t>등을 많이 운영하는 것이 고객확보비용을 줄이는 것에 도움이 될 것 같음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FE9BB-FE39-CDB1-26BD-328C03510231}"/>
              </a:ext>
            </a:extLst>
          </p:cNvPr>
          <p:cNvSpPr txBox="1"/>
          <p:nvPr/>
        </p:nvSpPr>
        <p:spPr>
          <a:xfrm>
            <a:off x="1835696" y="1214501"/>
            <a:ext cx="619268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도메인 지식을 사용한 결론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매출액이 높아질수록 제품이나 서비스에 대한 인지도가 높아지면서 마케팅비용이 감소하여 고객확보비용 감소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매장의 크기가 크다면</a:t>
            </a:r>
            <a:r>
              <a:rPr lang="en-US" altLang="ko-KR" dirty="0"/>
              <a:t>, </a:t>
            </a:r>
            <a:r>
              <a:rPr lang="ko-KR" altLang="en-US" dirty="0"/>
              <a:t>더 많은 고객 수용 가능 및 더 많은 제품을 진열 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부대시설이 마트 내부에서 제공됨으로써 고객의 만족도를 높여 마트 재방문율을 높일 수 있음</a:t>
            </a:r>
            <a:r>
              <a:rPr lang="en-US" altLang="ko-KR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2A905-8BCA-C8CA-870D-1F979BF34A82}"/>
              </a:ext>
            </a:extLst>
          </p:cNvPr>
          <p:cNvSpPr txBox="1"/>
          <p:nvPr/>
        </p:nvSpPr>
        <p:spPr>
          <a:xfrm>
            <a:off x="505536" y="5002968"/>
            <a:ext cx="806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한계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GridSearchCV</a:t>
            </a:r>
            <a:r>
              <a:rPr lang="ko-KR" altLang="en-US" dirty="0">
                <a:solidFill>
                  <a:srgbClr val="FF0000"/>
                </a:solidFill>
              </a:rPr>
              <a:t>를 돌리는 시간이 너무 오래 걸려 다양한 파라미터들을 시도해보지 못했음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FF0000"/>
                </a:solidFill>
              </a:rPr>
              <a:t>컬럼중에</a:t>
            </a:r>
            <a:r>
              <a:rPr lang="ko-KR" altLang="en-US" dirty="0">
                <a:solidFill>
                  <a:srgbClr val="FF0000"/>
                </a:solidFill>
              </a:rPr>
              <a:t> 마케팅에 들어간 비용이나 관련 컬럼이 있었다면 좀 더 정확한 예측이 가능했을 것 같음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AI_18_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어수영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6693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err="1"/>
              <a:t>고객획득비용이란</a:t>
            </a:r>
            <a:r>
              <a:rPr lang="en-US" altLang="ko-KR" b="1" spc="-150" dirty="0"/>
              <a:t>?</a:t>
            </a:r>
            <a:endParaRPr lang="ko-KR" altLang="en-US" b="1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683568" y="1941551"/>
            <a:ext cx="59766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신규 고객 한 사람을 획득하는데 소요되는 비용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51520" y="802260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프로젝트 목표</a:t>
            </a: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D4422EE4-ABA8-11FF-65E1-96F0F0389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1304" y="2817443"/>
            <a:ext cx="1475653" cy="1475653"/>
          </a:xfrm>
          <a:prstGeom prst="rect">
            <a:avLst/>
          </a:prstGeom>
        </p:spPr>
      </p:pic>
      <p:pic>
        <p:nvPicPr>
          <p:cNvPr id="6" name="Graphic 7" descr="Coins">
            <a:extLst>
              <a:ext uri="{FF2B5EF4-FFF2-40B4-BE49-F238E27FC236}">
                <a16:creationId xmlns:a16="http://schemas.microsoft.com/office/drawing/2014/main" id="{7D533567-72EE-F357-0EF5-ADA485B24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0403" y="2875044"/>
            <a:ext cx="1475653" cy="147565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45AEBB1-7B38-866A-B0B5-ED04C3EE654B}"/>
              </a:ext>
            </a:extLst>
          </p:cNvPr>
          <p:cNvSpPr/>
          <p:nvPr/>
        </p:nvSpPr>
        <p:spPr>
          <a:xfrm rot="5400000">
            <a:off x="4958614" y="3176472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/>
              <a:t>데이터셋 선정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그림 12" descr="로고이(가) 표시된 사진&#10;&#10;자동 생성된 설명">
            <a:extLst>
              <a:ext uri="{FF2B5EF4-FFF2-40B4-BE49-F238E27FC236}">
                <a16:creationId xmlns:a16="http://schemas.microsoft.com/office/drawing/2014/main" id="{B71C5D7D-4C08-7936-867E-1565C1D7C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2646940" cy="8777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38BE73-7A04-0A0F-9B6A-11577EA1973C}"/>
              </a:ext>
            </a:extLst>
          </p:cNvPr>
          <p:cNvSpPr txBox="1"/>
          <p:nvPr/>
        </p:nvSpPr>
        <p:spPr>
          <a:xfrm>
            <a:off x="1115616" y="284086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캐글</a:t>
            </a:r>
            <a:r>
              <a:rPr lang="ko-KR" altLang="en-US" dirty="0"/>
              <a:t> 내부의 </a:t>
            </a:r>
            <a:r>
              <a:rPr lang="en-US" altLang="ko-KR" dirty="0"/>
              <a:t>Food Mart </a:t>
            </a:r>
            <a:r>
              <a:rPr lang="ko-KR" altLang="en-US" dirty="0"/>
              <a:t>데이터셋을 선정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C9218-E4C4-A275-4F6B-108146E313A2}"/>
              </a:ext>
            </a:extLst>
          </p:cNvPr>
          <p:cNvSpPr txBox="1"/>
          <p:nvPr/>
        </p:nvSpPr>
        <p:spPr>
          <a:xfrm>
            <a:off x="1115616" y="377974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선정근거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데이터 내부 특성들을 살펴보면 </a:t>
            </a:r>
            <a:r>
              <a:rPr lang="ko-KR" altLang="en-US" dirty="0" err="1"/>
              <a:t>마케팅적인</a:t>
            </a:r>
            <a:r>
              <a:rPr lang="ko-KR" altLang="en-US" dirty="0"/>
              <a:t> 부분 이외의 자료를 토대로 고객획득비용을 예측할 수 있다고 판단하여 선정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1332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/>
              <a:t>머신러닝</a:t>
            </a:r>
            <a:r>
              <a:rPr lang="ko-KR" altLang="en-US" sz="1200" b="1" spc="-150" dirty="0"/>
              <a:t> 문제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8099D-093B-13BF-7D07-7F485523BEB1}"/>
              </a:ext>
            </a:extLst>
          </p:cNvPr>
          <p:cNvSpPr txBox="1"/>
          <p:nvPr/>
        </p:nvSpPr>
        <p:spPr>
          <a:xfrm>
            <a:off x="395536" y="1404075"/>
            <a:ext cx="864096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dirty="0"/>
              <a:t>타겟으로 지정 할 </a:t>
            </a:r>
            <a:r>
              <a:rPr lang="en-US" altLang="ko-KR" dirty="0"/>
              <a:t>‘</a:t>
            </a:r>
            <a:r>
              <a:rPr lang="en-US" altLang="ko-KR" b="1" dirty="0"/>
              <a:t>cost</a:t>
            </a:r>
            <a:r>
              <a:rPr lang="en-US" altLang="ko-KR" dirty="0"/>
              <a:t>’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고객 획득 비용 </a:t>
            </a:r>
            <a:r>
              <a:rPr lang="ko-KR" altLang="en-US" dirty="0"/>
              <a:t>컬럼을 살펴 보면 가격이 숫자로 나오기 때문에 해당 수치가 있는지 없는지 분류하는 모델보다 그 수치가 높은 그룹의 특징을 살펴보기 위해 </a:t>
            </a:r>
            <a:r>
              <a:rPr lang="ko-KR" altLang="en-US" b="1" dirty="0">
                <a:solidFill>
                  <a:schemeClr val="accent5"/>
                </a:solidFill>
              </a:rPr>
              <a:t>회귀모델</a:t>
            </a:r>
            <a:r>
              <a:rPr lang="ko-KR" altLang="en-US" dirty="0"/>
              <a:t>을 설정하여 각 </a:t>
            </a:r>
            <a:r>
              <a:rPr lang="ko-KR" altLang="en-US" dirty="0" err="1"/>
              <a:t>특성들과의</a:t>
            </a:r>
            <a:r>
              <a:rPr lang="ko-KR" altLang="en-US" dirty="0"/>
              <a:t> 관계를 살펴볼 예정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7956F-FC32-BF93-70D5-52F1170C4D05}"/>
              </a:ext>
            </a:extLst>
          </p:cNvPr>
          <p:cNvSpPr txBox="1"/>
          <p:nvPr/>
        </p:nvSpPr>
        <p:spPr>
          <a:xfrm>
            <a:off x="404885" y="3395053"/>
            <a:ext cx="813690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dirty="0"/>
              <a:t>문제 정의</a:t>
            </a:r>
            <a:endParaRPr lang="en-US" altLang="ko-KR" b="1" dirty="0"/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>
                <a:latin typeface="+mn-ea"/>
              </a:rPr>
              <a:t>고객획득비용을 최소화하면서 매장매출액을 높일 수 있을까</a:t>
            </a:r>
            <a:r>
              <a:rPr lang="en-US" altLang="ko-KR" dirty="0">
                <a:latin typeface="+mn-ea"/>
              </a:rPr>
              <a:t>? </a:t>
            </a: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>
                <a:latin typeface="+mn-ea"/>
              </a:rPr>
              <a:t>고객획득비용과 매장크기가 관련이 있을까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53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/>
              <a:t>머신러닝</a:t>
            </a:r>
            <a:r>
              <a:rPr lang="ko-KR" altLang="en-US" sz="1200" b="1" spc="-150" dirty="0"/>
              <a:t> 문제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BE344-1F62-0BC7-F85C-3DB64C5F76D6}"/>
              </a:ext>
            </a:extLst>
          </p:cNvPr>
          <p:cNvSpPr txBox="1"/>
          <p:nvPr/>
        </p:nvSpPr>
        <p:spPr>
          <a:xfrm>
            <a:off x="543528" y="1628800"/>
            <a:ext cx="813690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b="1" dirty="0"/>
              <a:t>설정 가설 </a:t>
            </a:r>
            <a:endParaRPr lang="en-US" altLang="ko-KR" b="1" dirty="0"/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>
                <a:latin typeface="+mn-ea"/>
              </a:rPr>
              <a:t>매장 매출액이 높을수록 고객확보비용은 줄어들 것이다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>
                <a:latin typeface="+mn-ea"/>
              </a:rPr>
              <a:t>매장 면적이 클수록  고객확보비용은 줄어들 것이다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dirty="0">
                <a:latin typeface="+mn-ea"/>
              </a:rPr>
              <a:t>매장 부대시설이 많을수록 고객확보비용은 줄어들 것이다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래픽 9" descr="막대 그래프 상향 추세 단색으로 채워진">
            <a:extLst>
              <a:ext uri="{FF2B5EF4-FFF2-40B4-BE49-F238E27FC236}">
                <a16:creationId xmlns:a16="http://schemas.microsoft.com/office/drawing/2014/main" id="{6DB0E92B-50A9-CE87-C4FA-59A6B95D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6259" y="4429745"/>
            <a:ext cx="1491726" cy="1491726"/>
          </a:xfrm>
          <a:prstGeom prst="rect">
            <a:avLst/>
          </a:prstGeom>
        </p:spPr>
      </p:pic>
      <p:pic>
        <p:nvPicPr>
          <p:cNvPr id="12" name="그래픽 11" descr="키오스크 단색으로 채워진">
            <a:extLst>
              <a:ext uri="{FF2B5EF4-FFF2-40B4-BE49-F238E27FC236}">
                <a16:creationId xmlns:a16="http://schemas.microsoft.com/office/drawing/2014/main" id="{2E09A9D7-61C3-59A7-E392-73EDC6062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6117" y="4429745"/>
            <a:ext cx="1491726" cy="1491726"/>
          </a:xfrm>
          <a:prstGeom prst="rect">
            <a:avLst/>
          </a:prstGeom>
        </p:spPr>
      </p:pic>
      <p:pic>
        <p:nvPicPr>
          <p:cNvPr id="14" name="그래픽 13" descr="커피 단색으로 채워진">
            <a:extLst>
              <a:ext uri="{FF2B5EF4-FFF2-40B4-BE49-F238E27FC236}">
                <a16:creationId xmlns:a16="http://schemas.microsoft.com/office/drawing/2014/main" id="{D2D70C3B-E29D-61B8-60EC-F435C0E80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5975" y="4293096"/>
            <a:ext cx="1491725" cy="14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432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/>
              <a:t>EDA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1D48B-1EB8-D42A-A9BE-75E5E1F6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536508"/>
            <a:ext cx="5509129" cy="4642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C16D8-2199-F62B-FB2A-75AFD2B3956A}"/>
              </a:ext>
            </a:extLst>
          </p:cNvPr>
          <p:cNvSpPr txBox="1"/>
          <p:nvPr/>
        </p:nvSpPr>
        <p:spPr>
          <a:xfrm>
            <a:off x="575039" y="1484784"/>
            <a:ext cx="162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이진변수</a:t>
            </a:r>
            <a:r>
              <a:rPr lang="en-US" altLang="ko-KR" dirty="0"/>
              <a:t>(7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9A71C-5C56-19BA-CF64-82846BA14F47}"/>
              </a:ext>
            </a:extLst>
          </p:cNvPr>
          <p:cNvSpPr txBox="1"/>
          <p:nvPr/>
        </p:nvSpPr>
        <p:spPr>
          <a:xfrm>
            <a:off x="575038" y="2544579"/>
            <a:ext cx="162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&gt; NO</a:t>
            </a:r>
          </a:p>
          <a:p>
            <a:r>
              <a:rPr lang="en-US" altLang="ko-KR" dirty="0"/>
              <a:t>1 &gt; 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1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432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/>
              <a:t>EDA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1D48B-1EB8-D42A-A9BE-75E5E1F63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816" y="1669395"/>
            <a:ext cx="5509129" cy="4376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C16D8-2199-F62B-FB2A-75AFD2B3956A}"/>
              </a:ext>
            </a:extLst>
          </p:cNvPr>
          <p:cNvSpPr txBox="1"/>
          <p:nvPr/>
        </p:nvSpPr>
        <p:spPr>
          <a:xfrm>
            <a:off x="575039" y="1484784"/>
            <a:ext cx="183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범주형변수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99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0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00" y="802260"/>
            <a:ext cx="5027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/>
              <a:t>EDA  </a:t>
            </a:r>
            <a:endParaRPr lang="ko-KR" altLang="en-US" sz="1200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1D48B-1EB8-D42A-A9BE-75E5E1F63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1954388"/>
            <a:ext cx="6972641" cy="4424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C16D8-2199-F62B-FB2A-75AFD2B3956A}"/>
              </a:ext>
            </a:extLst>
          </p:cNvPr>
          <p:cNvSpPr txBox="1"/>
          <p:nvPr/>
        </p:nvSpPr>
        <p:spPr>
          <a:xfrm>
            <a:off x="575039" y="1484784"/>
            <a:ext cx="183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연속형변수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67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857</Words>
  <Application>Microsoft Office PowerPoint</Application>
  <PresentationFormat>화면 슬라이드 쇼(4:3)</PresentationFormat>
  <Paragraphs>239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HY헤드라인M</vt:lpstr>
      <vt:lpstr>맑은 고딕</vt:lpstr>
      <vt:lpstr>Arial</vt:lpstr>
      <vt:lpstr>Consolas</vt:lpstr>
      <vt:lpstr>Courier New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어수영/ICT융합학과</cp:lastModifiedBy>
  <cp:revision>15</cp:revision>
  <dcterms:created xsi:type="dcterms:W3CDTF">2016-11-03T20:47:04Z</dcterms:created>
  <dcterms:modified xsi:type="dcterms:W3CDTF">2023-04-12T07:55:26Z</dcterms:modified>
</cp:coreProperties>
</file>