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5" r:id="rId3"/>
    <p:sldId id="257" r:id="rId4"/>
    <p:sldId id="259" r:id="rId5"/>
    <p:sldId id="267" r:id="rId6"/>
    <p:sldId id="272" r:id="rId7"/>
    <p:sldId id="273" r:id="rId8"/>
    <p:sldId id="262" r:id="rId9"/>
    <p:sldId id="263" r:id="rId10"/>
    <p:sldId id="260" r:id="rId11"/>
    <p:sldId id="261" r:id="rId12"/>
    <p:sldId id="266" r:id="rId13"/>
    <p:sldId id="268" r:id="rId14"/>
    <p:sldId id="271"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7"/>
    <p:restoredTop sz="94681"/>
  </p:normalViewPr>
  <p:slideViewPr>
    <p:cSldViewPr snapToGrid="0">
      <p:cViewPr varScale="1">
        <p:scale>
          <a:sx n="132" d="100"/>
          <a:sy n="132"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200329"/>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Tree>
    <p:extLst>
      <p:ext uri="{BB962C8B-B14F-4D97-AF65-F5344CB8AC3E}">
        <p14:creationId xmlns:p14="http://schemas.microsoft.com/office/powerpoint/2010/main" val="29741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2394857"/>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429000"/>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1477328"/>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latin typeface="Helvetica" pitchFamily="2" charset="0"/>
              </a:rPr>
              <a:t>Cragg, J.G. (2018). Monte Carlo Methods. The New Palgrave Dictionary of Economics, pp.9128–9130.</a:t>
            </a:r>
          </a:p>
          <a:p>
            <a:r>
              <a:rPr lang="en-GB" dirty="0" err="1">
                <a:solidFill>
                  <a:srgbClr val="000000"/>
                </a:solidFill>
                <a:effectLst/>
                <a:latin typeface="Helvetica" pitchFamily="2" charset="0"/>
              </a:rPr>
              <a:t>doi:https</a:t>
            </a:r>
            <a:r>
              <a:rPr lang="en-GB" dirty="0">
                <a:solidFill>
                  <a:srgbClr val="000000"/>
                </a:solidFill>
                <a:effectLst/>
                <a:latin typeface="Helvetica" pitchFamily="2" charset="0"/>
              </a:rPr>
              <a:t>://</a:t>
            </a:r>
            <a:r>
              <a:rPr lang="en-GB" dirty="0" err="1">
                <a:solidFill>
                  <a:srgbClr val="000000"/>
                </a:solidFill>
                <a:effectLst/>
                <a:latin typeface="Helvetica" pitchFamily="2" charset="0"/>
              </a:rPr>
              <a:t>doi.org</a:t>
            </a:r>
            <a:r>
              <a:rPr lang="en-GB" dirty="0">
                <a:solidFill>
                  <a:srgbClr val="000000"/>
                </a:solidFill>
                <a:effectLst/>
                <a:latin typeface="Helvetica" pitchFamily="2" charset="0"/>
              </a:rPr>
              <a:t>/10.1057/978-1-349-95189-5_733.(Accessed: April 2025).</a:t>
            </a: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E13-E62E-5940-B79B-60D00E65A8A3}"/>
              </a:ext>
            </a:extLst>
          </p:cNvPr>
          <p:cNvSpPr>
            <a:spLocks noGrp="1"/>
          </p:cNvSpPr>
          <p:nvPr>
            <p:ph type="title"/>
          </p:nvPr>
        </p:nvSpPr>
        <p:spPr>
          <a:xfrm>
            <a:off x="581192" y="3584237"/>
            <a:ext cx="11029615" cy="1497507"/>
          </a:xfrm>
        </p:spPr>
        <p:txBody>
          <a:bodyPr/>
          <a:lstStyle/>
          <a:p>
            <a:r>
              <a:rPr lang="en-GB"/>
              <a:t>Introduction to monte carlo methods</a:t>
            </a:r>
            <a:endParaRPr lang="en-GB" dirty="0"/>
          </a:p>
        </p:txBody>
      </p:sp>
    </p:spTree>
    <p:extLst>
      <p:ext uri="{BB962C8B-B14F-4D97-AF65-F5344CB8AC3E}">
        <p14:creationId xmlns:p14="http://schemas.microsoft.com/office/powerpoint/2010/main" val="27857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a:t>What are monte </a:t>
            </a:r>
            <a:r>
              <a:rPr lang="en-GB" err="1"/>
              <a:t>carlo</a:t>
            </a:r>
            <a:r>
              <a:rPr lang="en-GB"/>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2"/>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 that might be difficult to integrate using traditional methods,</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Solving problems with monte carlo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Congruential generator</a:t>
            </a:r>
          </a:p>
        </p:txBody>
      </p:sp>
      <p:grpSp>
        <p:nvGrpSpPr>
          <p:cNvPr id="3" name="Group 2">
            <a:extLst>
              <a:ext uri="{FF2B5EF4-FFF2-40B4-BE49-F238E27FC236}">
                <a16:creationId xmlns:a16="http://schemas.microsoft.com/office/drawing/2014/main" id="{B2B0C817-53E5-438E-5ADE-1AA4670B8C76}"/>
              </a:ext>
            </a:extLst>
          </p:cNvPr>
          <p:cNvGrpSpPr/>
          <p:nvPr/>
        </p:nvGrpSpPr>
        <p:grpSpPr>
          <a:xfrm>
            <a:off x="581192" y="2340429"/>
            <a:ext cx="11029616" cy="4575612"/>
            <a:chOff x="581192" y="2340429"/>
            <a:chExt cx="11029616" cy="4575612"/>
          </a:xfrm>
        </p:grpSpPr>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6566473" cy="4575612"/>
            </a:xfrm>
            <a:prstGeom prst="rect">
              <a:avLst/>
            </a:prstGeom>
            <a:noFill/>
          </p:spPr>
          <p:txBody>
            <a:bodyPr wrap="square" rtlCol="0">
              <a:spAutoFit/>
            </a:bodyPr>
            <a:lstStyle/>
            <a:p>
              <a:pPr marL="285750" indent="-285750">
                <a:buFont typeface="Arial" panose="020B0604020202020204" pitchFamily="34" charset="0"/>
                <a:buChar char="•"/>
              </a:pPr>
              <a:r>
                <a:rPr lang="en-GB" sz="2000" dirty="0"/>
                <a:t>Uses the formula X</a:t>
              </a:r>
              <a:r>
                <a:rPr lang="en-GB" sz="2000" baseline="-25000" dirty="0"/>
                <a:t>n+1</a:t>
              </a:r>
              <a:r>
                <a:rPr lang="en-GB" sz="2000" dirty="0"/>
                <a:t> = </a:t>
              </a:r>
              <a:r>
                <a:rPr lang="en-GB" sz="2000" dirty="0" err="1"/>
                <a:t>aX</a:t>
              </a:r>
              <a:r>
                <a:rPr lang="en-GB" sz="2000" baseline="-25000" dirty="0" err="1"/>
                <a:t>n</a:t>
              </a:r>
              <a:r>
                <a:rPr lang="en-GB" sz="2000" dirty="0"/>
                <a:t> + d (mod m)</a:t>
              </a:r>
            </a:p>
            <a:p>
              <a:endParaRPr lang="en-GB" sz="2000" dirty="0"/>
            </a:p>
            <a:p>
              <a:r>
                <a:rPr lang="en-GB" sz="2000"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a-</a:t>
              </a:r>
              <a:r>
                <a:rPr lang="en-GB" sz="2000" dirty="0">
                  <a:latin typeface="Calibri" panose="020F0502020204030204" pitchFamily="34" charset="0"/>
                  <a:ea typeface="Calibri" panose="020F0502020204030204" pitchFamily="34" charset="0"/>
                  <a:cs typeface="Calibri" panose="020F0502020204030204" pitchFamily="34" charset="0"/>
                </a:rPr>
                <a:t>1 </a:t>
              </a:r>
              <a:r>
                <a:rPr lang="en-GB" sz="2000"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If 4 divides m then </a:t>
              </a:r>
              <a:r>
                <a:rPr lang="en-GB" sz="2000" dirty="0">
                  <a:latin typeface="Calibri" panose="020F0502020204030204" pitchFamily="34" charset="0"/>
                  <a:ea typeface="Calibri" panose="020F0502020204030204" pitchFamily="34" charset="0"/>
                  <a:cs typeface="Calibri" panose="020F0502020204030204" pitchFamily="34" charset="0"/>
                </a:rPr>
                <a:t>a-1 </a:t>
              </a:r>
              <a:r>
                <a:rPr lang="en-GB" sz="2000" dirty="0">
                  <a:ea typeface="Calibri" panose="020F0502020204030204" pitchFamily="34" charset="0"/>
                  <a:cs typeface="Calibri" panose="020F0502020204030204" pitchFamily="34" charset="0"/>
                </a:rPr>
                <a:t>must also be divisible by 4</a:t>
              </a:r>
            </a:p>
            <a:p>
              <a:r>
                <a:rPr lang="en-GB" sz="2000"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r>
                <a:rPr lang="en-GB" sz="2000"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sz="2000" baseline="30000" dirty="0">
                  <a:latin typeface="Calibri" panose="020F0502020204030204" pitchFamily="34" charset="0"/>
                  <a:ea typeface="Calibri" panose="020F0502020204030204" pitchFamily="34" charset="0"/>
                  <a:cs typeface="Calibri" panose="020F0502020204030204" pitchFamily="34" charset="0"/>
                </a:rPr>
                <a:t>32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554545"/>
            </a:xfrm>
            <a:prstGeom prst="rect">
              <a:avLst/>
            </a:prstGeom>
            <a:noFill/>
          </p:spPr>
          <p:txBody>
            <a:bodyPr wrap="square" rtlCol="0">
              <a:spAutoFit/>
            </a:bodyPr>
            <a:lstStyle/>
            <a:p>
              <a:r>
                <a:rPr lang="en-GB" sz="2000" dirty="0"/>
                <a:t>X</a:t>
              </a:r>
              <a:r>
                <a:rPr lang="en-GB" sz="2000" baseline="-25000" dirty="0"/>
                <a:t>0 </a:t>
              </a:r>
              <a:r>
                <a:rPr lang="en-GB" sz="2000" dirty="0"/>
                <a:t>is the seed for the congruential generator.</a:t>
              </a:r>
            </a:p>
            <a:p>
              <a:endParaRPr lang="en-GB" sz="2000" dirty="0"/>
            </a:p>
            <a:p>
              <a:r>
                <a:rPr lang="en-GB" sz="2000" dirty="0"/>
                <a:t>Keeping X</a:t>
              </a:r>
              <a:r>
                <a:rPr lang="en-GB" sz="2000" baseline="-25000" dirty="0"/>
                <a:t>0 </a:t>
              </a:r>
              <a:r>
                <a:rPr lang="en-GB" sz="2000" dirty="0"/>
                <a:t>the same gives reproducible samples.</a:t>
              </a:r>
            </a:p>
            <a:p>
              <a:endParaRPr lang="en-GB" sz="2000" dirty="0"/>
            </a:p>
            <a:p>
              <a:r>
                <a:rPr lang="en-GB" sz="2000" dirty="0"/>
                <a:t>Changing X</a:t>
              </a:r>
              <a:r>
                <a:rPr lang="en-GB" sz="2000" baseline="-25000" dirty="0"/>
                <a:t>0 </a:t>
              </a:r>
              <a:r>
                <a:rPr lang="en-GB" sz="2000" dirty="0"/>
                <a:t>changes the values given by the congruential generator.</a:t>
              </a:r>
            </a:p>
          </p:txBody>
        </p:sp>
      </p:grpSp>
    </p:spTree>
    <p:extLst>
      <p:ext uri="{BB962C8B-B14F-4D97-AF65-F5344CB8AC3E}">
        <p14:creationId xmlns:p14="http://schemas.microsoft.com/office/powerpoint/2010/main" val="239508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Uniform or LCG?</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4500049" y="1930301"/>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581192" y="3043990"/>
            <a:ext cx="3918857" cy="1292662"/>
          </a:xfrm>
          <a:prstGeom prst="rect">
            <a:avLst/>
          </a:prstGeom>
          <a:noFill/>
        </p:spPr>
        <p:txBody>
          <a:bodyPr wrap="square" rtlCol="0">
            <a:spAutoFit/>
          </a:bodyPr>
          <a:lstStyle/>
          <a:p>
            <a:r>
              <a:rPr lang="en-GB" sz="2000" dirty="0"/>
              <a:t>Uniform is more accurate across all sample ranges as the LCG plateaus in accuracy past </a:t>
            </a:r>
            <a:r>
              <a:rPr lang="en-GB" sz="2000" dirty="0">
                <a:latin typeface="Calibri" panose="020F0502020204030204" pitchFamily="34" charset="0"/>
                <a:ea typeface="Calibri" panose="020F0502020204030204" pitchFamily="34" charset="0"/>
                <a:cs typeface="Calibri" panose="020F0502020204030204" pitchFamily="34" charset="0"/>
              </a:rPr>
              <a:t>1x10</a:t>
            </a:r>
            <a:r>
              <a:rPr lang="en-GB" sz="2000" baseline="30000" dirty="0">
                <a:latin typeface="Calibri" panose="020F0502020204030204" pitchFamily="34" charset="0"/>
                <a:ea typeface="Calibri" panose="020F0502020204030204" pitchFamily="34" charset="0"/>
                <a:cs typeface="Calibri" panose="020F0502020204030204" pitchFamily="34" charset="0"/>
              </a:rPr>
              <a:t>5  </a:t>
            </a:r>
            <a:endParaRPr lang="en-GB" sz="2000" dirty="0"/>
          </a:p>
          <a:p>
            <a:endParaRPr lang="en-GB" dirty="0"/>
          </a:p>
        </p:txBody>
      </p:sp>
    </p:spTree>
    <p:extLst>
      <p:ext uri="{BB962C8B-B14F-4D97-AF65-F5344CB8AC3E}">
        <p14:creationId xmlns:p14="http://schemas.microsoft.com/office/powerpoint/2010/main" val="96386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t="-116393" b="-177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99</TotalTime>
  <Words>866</Words>
  <Application>Microsoft Macintosh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Cambria Math</vt:lpstr>
      <vt:lpstr>Gill Sans MT</vt:lpstr>
      <vt:lpstr>Helvetica</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Congruential generator</vt:lpstr>
      <vt:lpstr>Uniform or LCG?</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5</cp:revision>
  <dcterms:created xsi:type="dcterms:W3CDTF">2025-04-19T20:32:03Z</dcterms:created>
  <dcterms:modified xsi:type="dcterms:W3CDTF">2025-04-21T21:51:30Z</dcterms:modified>
</cp:coreProperties>
</file>