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5" r:id="rId3"/>
    <p:sldId id="257" r:id="rId4"/>
    <p:sldId id="259" r:id="rId5"/>
    <p:sldId id="267" r:id="rId6"/>
    <p:sldId id="264" r:id="rId7"/>
    <p:sldId id="269" r:id="rId8"/>
    <p:sldId id="270" r:id="rId9"/>
    <p:sldId id="272" r:id="rId10"/>
    <p:sldId id="273" r:id="rId11"/>
    <p:sldId id="262" r:id="rId12"/>
    <p:sldId id="263" r:id="rId13"/>
    <p:sldId id="260" r:id="rId14"/>
    <p:sldId id="261" r:id="rId15"/>
    <p:sldId id="266" r:id="rId16"/>
    <p:sldId id="268" r:id="rId17"/>
    <p:sldId id="271"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A6C04-04C0-EF4B-8C21-A54C2361A40A}" v="1612" dt="2025-04-20T02:38:26.772"/>
    <p1510:client id="{89472886-0281-F4F4-B6E0-6A2A6BAE75FF}" v="2" dt="2025-04-21T21:17:53.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2"/>
    <p:restoredTop sz="94681"/>
  </p:normalViewPr>
  <p:slideViewPr>
    <p:cSldViewPr snapToGrid="0">
      <p:cViewPr varScale="1">
        <p:scale>
          <a:sx n="105" d="100"/>
          <a:sy n="105"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C6AA7-44A4-1C4E-A020-E698FF67B3A6}" type="datetimeFigureOut">
              <a:rPr lang="en-GB" smtClean="0"/>
              <a:t>22/04/2025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6ED8E-2DD7-E248-8FEE-09B72A8CF7EB}" type="slidenum">
              <a:rPr lang="en-GB" smtClean="0"/>
              <a:t>‹#›</a:t>
            </a:fld>
            <a:endParaRPr lang="en-GB"/>
          </a:p>
        </p:txBody>
      </p:sp>
    </p:spTree>
    <p:extLst>
      <p:ext uri="{BB962C8B-B14F-4D97-AF65-F5344CB8AC3E}">
        <p14:creationId xmlns:p14="http://schemas.microsoft.com/office/powerpoint/2010/main" val="6054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0.png"/><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4F44-AD0A-2CF4-37E9-E4BE5C589E03}"/>
              </a:ext>
            </a:extLst>
          </p:cNvPr>
          <p:cNvSpPr>
            <a:spLocks noGrp="1"/>
          </p:cNvSpPr>
          <p:nvPr>
            <p:ph type="ctrTitle"/>
          </p:nvPr>
        </p:nvSpPr>
        <p:spPr>
          <a:xfrm>
            <a:off x="599225" y="2046115"/>
            <a:ext cx="10993549" cy="568317"/>
          </a:xfrm>
        </p:spPr>
        <p:txBody>
          <a:bodyPr>
            <a:normAutofit fontScale="90000"/>
          </a:bodyPr>
          <a:lstStyle/>
          <a:p>
            <a:r>
              <a:rPr lang="en-GB" dirty="0"/>
              <a:t>Monte Carlo methods</a:t>
            </a:r>
          </a:p>
        </p:txBody>
      </p:sp>
      <p:sp>
        <p:nvSpPr>
          <p:cNvPr id="3" name="Subtitle 2">
            <a:extLst>
              <a:ext uri="{FF2B5EF4-FFF2-40B4-BE49-F238E27FC236}">
                <a16:creationId xmlns:a16="http://schemas.microsoft.com/office/drawing/2014/main" id="{C3B3F172-E4D1-6EA1-8933-C124841E027F}"/>
              </a:ext>
            </a:extLst>
          </p:cNvPr>
          <p:cNvSpPr>
            <a:spLocks noGrp="1"/>
          </p:cNvSpPr>
          <p:nvPr>
            <p:ph type="subTitle" idx="1"/>
          </p:nvPr>
        </p:nvSpPr>
        <p:spPr>
          <a:xfrm>
            <a:off x="635294" y="2531867"/>
            <a:ext cx="9142757" cy="338380"/>
          </a:xfrm>
        </p:spPr>
        <p:txBody>
          <a:bodyPr/>
          <a:lstStyle/>
          <a:p>
            <a:r>
              <a:rPr lang="en-GB" dirty="0">
                <a:solidFill>
                  <a:schemeClr val="accent1"/>
                </a:solidFill>
              </a:rPr>
              <a:t>Archie </a:t>
            </a:r>
            <a:r>
              <a:rPr lang="en-GB" dirty="0" err="1">
                <a:solidFill>
                  <a:schemeClr val="accent1"/>
                </a:solidFill>
              </a:rPr>
              <a:t>dowds</a:t>
            </a:r>
            <a:r>
              <a:rPr lang="en-GB" dirty="0">
                <a:solidFill>
                  <a:schemeClr val="accent1"/>
                </a:solidFill>
              </a:rPr>
              <a:t>,  Bobby </a:t>
            </a:r>
            <a:r>
              <a:rPr lang="en-GB" dirty="0" err="1">
                <a:solidFill>
                  <a:schemeClr val="accent1"/>
                </a:solidFill>
              </a:rPr>
              <a:t>bazin</a:t>
            </a:r>
            <a:r>
              <a:rPr lang="en-GB" dirty="0">
                <a:solidFill>
                  <a:schemeClr val="accent1"/>
                </a:solidFill>
              </a:rPr>
              <a:t>,  Tom Watson,  Joshua </a:t>
            </a:r>
            <a:r>
              <a:rPr lang="en-GB" dirty="0" err="1">
                <a:solidFill>
                  <a:schemeClr val="accent1"/>
                </a:solidFill>
              </a:rPr>
              <a:t>Hescot</a:t>
            </a:r>
            <a:r>
              <a:rPr lang="en-GB" dirty="0">
                <a:solidFill>
                  <a:schemeClr val="accent1"/>
                </a:solidFill>
              </a:rPr>
              <a:t>,  Eoin Mag Ualghairg</a:t>
            </a:r>
          </a:p>
        </p:txBody>
      </p:sp>
    </p:spTree>
    <p:extLst>
      <p:ext uri="{BB962C8B-B14F-4D97-AF65-F5344CB8AC3E}">
        <p14:creationId xmlns:p14="http://schemas.microsoft.com/office/powerpoint/2010/main" val="22914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4B0-119C-E10C-0C59-29223EB059AA}"/>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pic>
        <p:nvPicPr>
          <p:cNvPr id="6" name="Picture 5">
            <a:extLst>
              <a:ext uri="{FF2B5EF4-FFF2-40B4-BE49-F238E27FC236}">
                <a16:creationId xmlns:a16="http://schemas.microsoft.com/office/drawing/2014/main" id="{E2EBC8E3-B61C-975E-D009-334FCAB8DAAA}"/>
              </a:ext>
            </a:extLst>
          </p:cNvPr>
          <p:cNvPicPr>
            <a:picLocks noChangeAspect="1"/>
          </p:cNvPicPr>
          <p:nvPr/>
        </p:nvPicPr>
        <p:blipFill>
          <a:blip r:embed="rId2"/>
          <a:stretch>
            <a:fillRect/>
          </a:stretch>
        </p:blipFill>
        <p:spPr>
          <a:xfrm>
            <a:off x="581192" y="1985165"/>
            <a:ext cx="7110759" cy="4290059"/>
          </a:xfrm>
          <a:prstGeom prst="rect">
            <a:avLst/>
          </a:prstGeom>
        </p:spPr>
      </p:pic>
      <p:sp>
        <p:nvSpPr>
          <p:cNvPr id="7" name="TextBox 6">
            <a:extLst>
              <a:ext uri="{FF2B5EF4-FFF2-40B4-BE49-F238E27FC236}">
                <a16:creationId xmlns:a16="http://schemas.microsoft.com/office/drawing/2014/main" id="{A50A02A0-BE6E-7BC6-D504-8E90003F2848}"/>
              </a:ext>
            </a:extLst>
          </p:cNvPr>
          <p:cNvSpPr txBox="1"/>
          <p:nvPr/>
        </p:nvSpPr>
        <p:spPr>
          <a:xfrm>
            <a:off x="7691951" y="3013517"/>
            <a:ext cx="3918857" cy="1128514"/>
          </a:xfrm>
          <a:prstGeom prst="rect">
            <a:avLst/>
          </a:prstGeom>
          <a:noFill/>
        </p:spPr>
        <p:txBody>
          <a:bodyPr wrap="square" rtlCol="0">
            <a:spAutoFit/>
          </a:bodyPr>
          <a:lstStyle/>
          <a:p>
            <a:r>
              <a:rPr lang="en-GB" dirty="0"/>
              <a:t>Using </a:t>
            </a:r>
            <a:r>
              <a:rPr lang="en-GB" dirty="0" err="1"/>
              <a:t>runif</a:t>
            </a:r>
            <a:r>
              <a:rPr lang="en-GB" dirty="0"/>
              <a:t> in R is more accurate across all sample ranges as the LCG plateaus in accuracy past </a:t>
            </a:r>
            <a:r>
              <a:rPr lang="en-GB" dirty="0">
                <a:ea typeface="Calibri" panose="020F0502020204030204" pitchFamily="34" charset="0"/>
                <a:cs typeface="Calibri" panose="020F0502020204030204" pitchFamily="34" charset="0"/>
              </a:rPr>
              <a:t>1x10</a:t>
            </a:r>
            <a:r>
              <a:rPr lang="en-GB" baseline="30000" dirty="0">
                <a:ea typeface="Calibri" panose="020F0502020204030204" pitchFamily="34" charset="0"/>
                <a:cs typeface="Calibri" panose="020F0502020204030204" pitchFamily="34" charset="0"/>
              </a:rPr>
              <a:t>5</a:t>
            </a:r>
          </a:p>
          <a:p>
            <a:endParaRPr lang="en-GB" sz="2000" baseline="30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FC7962F-90A9-15FE-CB38-D46EC7679DCB}"/>
              </a:ext>
            </a:extLst>
          </p:cNvPr>
          <p:cNvSpPr txBox="1"/>
          <p:nvPr/>
        </p:nvSpPr>
        <p:spPr>
          <a:xfrm>
            <a:off x="7691951" y="3941716"/>
            <a:ext cx="3918857" cy="1200329"/>
          </a:xfrm>
          <a:prstGeom prst="rect">
            <a:avLst/>
          </a:prstGeom>
          <a:noFill/>
        </p:spPr>
        <p:txBody>
          <a:bodyPr wrap="square" rtlCol="0">
            <a:spAutoFit/>
          </a:bodyPr>
          <a:lstStyle/>
          <a:p>
            <a:r>
              <a:rPr lang="en-GB" dirty="0"/>
              <a:t>This could be due to floating point inaccuracies in our implementation, or due to correlations between samples of the LCG.</a:t>
            </a:r>
          </a:p>
        </p:txBody>
      </p:sp>
    </p:spTree>
    <p:extLst>
      <p:ext uri="{BB962C8B-B14F-4D97-AF65-F5344CB8AC3E}">
        <p14:creationId xmlns:p14="http://schemas.microsoft.com/office/powerpoint/2010/main" val="96386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3D76-532E-861C-3221-6CEF0703B030}"/>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p:sp>
        <p:nvSpPr>
          <p:cNvPr id="4" name="TextBox 3">
            <a:extLst>
              <a:ext uri="{FF2B5EF4-FFF2-40B4-BE49-F238E27FC236}">
                <a16:creationId xmlns:a16="http://schemas.microsoft.com/office/drawing/2014/main" id="{784F676E-16D2-02F9-CC95-62BA277FDC76}"/>
              </a:ext>
            </a:extLst>
          </p:cNvPr>
          <p:cNvSpPr txBox="1"/>
          <p:nvPr/>
        </p:nvSpPr>
        <p:spPr>
          <a:xfrm>
            <a:off x="581191" y="2022763"/>
            <a:ext cx="11029615" cy="923330"/>
          </a:xfrm>
          <a:prstGeom prst="rect">
            <a:avLst/>
          </a:prstGeom>
          <a:noFill/>
        </p:spPr>
        <p:txBody>
          <a:bodyPr wrap="square" rtlCol="0">
            <a:spAutoFit/>
          </a:bodyPr>
          <a:lstStyle/>
          <a:p>
            <a:r>
              <a:rPr lang="en-GB" dirty="0"/>
              <a:t>The normal distribution is ubiquitous in statistics and modelling. The PDF of a normal random variable is a scaled gaussian. Unfortunately, gaussians do not have elementary anti-derivative. This makes calculating the CDF of a normal distribution more difficult.</a:t>
            </a:r>
          </a:p>
        </p:txBody>
      </p:sp>
      <p:pic>
        <p:nvPicPr>
          <p:cNvPr id="5" name="Picture 4">
            <a:extLst>
              <a:ext uri="{FF2B5EF4-FFF2-40B4-BE49-F238E27FC236}">
                <a16:creationId xmlns:a16="http://schemas.microsoft.com/office/drawing/2014/main" id="{2AD227F7-4000-3ABD-BE65-C9C9FE84E4B9}"/>
              </a:ext>
            </a:extLst>
          </p:cNvPr>
          <p:cNvPicPr>
            <a:picLocks noChangeAspect="1"/>
          </p:cNvPicPr>
          <p:nvPr/>
        </p:nvPicPr>
        <p:blipFill>
          <a:blip r:embed="rId2"/>
          <a:stretch>
            <a:fillRect/>
          </a:stretch>
        </p:blipFill>
        <p:spPr>
          <a:xfrm>
            <a:off x="2209798" y="3815364"/>
            <a:ext cx="7772400" cy="22206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64B13-8510-5DAC-BCB4-6C636918443C}"/>
                  </a:ext>
                </a:extLst>
              </p:cNvPr>
              <p:cNvSpPr txBox="1"/>
              <p:nvPr/>
            </p:nvSpPr>
            <p:spPr>
              <a:xfrm>
                <a:off x="4696339" y="6155844"/>
                <a:ext cx="2799318" cy="407163"/>
              </a:xfrm>
              <a:prstGeom prst="rect">
                <a:avLst/>
              </a:prstGeom>
              <a:noFill/>
            </p:spPr>
            <p:txBody>
              <a:bodyPr wrap="square" rtlCol="0">
                <a:spAutoFit/>
              </a:bodyPr>
              <a:lstStyle/>
              <a:p>
                <a:r>
                  <a:rPr lang="en-GB" dirty="0"/>
                  <a:t>Graph of the gaussian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sup>
                    </m:sSup>
                  </m:oMath>
                </a14:m>
                <a:endParaRPr lang="en-GB" dirty="0"/>
              </a:p>
            </p:txBody>
          </p:sp>
        </mc:Choice>
        <mc:Fallback xmlns="">
          <p:sp>
            <p:nvSpPr>
              <p:cNvPr id="6" name="TextBox 5">
                <a:extLst>
                  <a:ext uri="{FF2B5EF4-FFF2-40B4-BE49-F238E27FC236}">
                    <a16:creationId xmlns:a16="http://schemas.microsoft.com/office/drawing/2014/main" id="{6F164B13-8510-5DAC-BCB4-6C636918443C}"/>
                  </a:ext>
                </a:extLst>
              </p:cNvPr>
              <p:cNvSpPr txBox="1">
                <a:spLocks noRot="1" noChangeAspect="1" noMove="1" noResize="1" noEditPoints="1" noAdjustHandles="1" noChangeArrowheads="1" noChangeShapeType="1" noTextEdit="1"/>
              </p:cNvSpPr>
              <p:nvPr/>
            </p:nvSpPr>
            <p:spPr>
              <a:xfrm>
                <a:off x="4696339" y="6155844"/>
                <a:ext cx="2799318" cy="407163"/>
              </a:xfrm>
              <a:prstGeom prst="rect">
                <a:avLst/>
              </a:prstGeom>
              <a:blipFill>
                <a:blip r:embed="rId3"/>
                <a:stretch>
                  <a:fillRect l="-1802" b="-21212"/>
                </a:stretch>
              </a:blipFill>
            </p:spPr>
            <p:txBody>
              <a:bodyPr/>
              <a:lstStyle/>
              <a:p>
                <a:r>
                  <a:rPr lang="en-GB">
                    <a:noFill/>
                  </a:rPr>
                  <a:t> </a:t>
                </a:r>
              </a:p>
            </p:txBody>
          </p:sp>
        </mc:Fallback>
      </mc:AlternateContent>
    </p:spTree>
    <p:extLst>
      <p:ext uri="{BB962C8B-B14F-4D97-AF65-F5344CB8AC3E}">
        <p14:creationId xmlns:p14="http://schemas.microsoft.com/office/powerpoint/2010/main" val="380479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1515-A12A-FA90-C740-2E9F0DB56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A7D27-4366-477A-F1E5-9CC4A1304AF7}"/>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44DC3D-1A7C-43A9-0399-9EC61A668436}"/>
                  </a:ext>
                </a:extLst>
              </p:cNvPr>
              <p:cNvSpPr txBox="1"/>
              <p:nvPr/>
            </p:nvSpPr>
            <p:spPr>
              <a:xfrm>
                <a:off x="581191" y="2022763"/>
                <a:ext cx="11029615" cy="1868460"/>
              </a:xfrm>
              <a:prstGeom prst="rect">
                <a:avLst/>
              </a:prstGeom>
              <a:noFill/>
            </p:spPr>
            <p:txBody>
              <a:bodyPr wrap="square" rtlCol="0">
                <a:spAutoFit/>
              </a:bodyPr>
              <a:lstStyle/>
              <a:p>
                <a:r>
                  <a:rPr lang="en-GB" dirty="0"/>
                  <a:t>We can used Monte Carlo integration to get very good approximations of the CDF of a normal distribution.</a:t>
                </a:r>
              </a:p>
              <a:p>
                <a:endParaRPr lang="en-GB" dirty="0"/>
              </a:p>
              <a:p>
                <a:r>
                  <a:rPr lang="en-GB" dirty="0"/>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be the PDF of a normal distribution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be the CDF. Noting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oMath>
                </a14:m>
                <a:r>
                  <a:rPr lang="en-GB" dirty="0"/>
                  <a:t> is symmetrical about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we can deduce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r>
                  <a:rPr lang="en-GB" dirty="0"/>
                  <a:t> .  This means that we only need to approximate the integral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a:t>
                </a:r>
              </a:p>
              <a:p>
                <a:endParaRPr lang="en-GB" dirty="0"/>
              </a:p>
              <a:p>
                <a:r>
                  <a:rPr lang="en-GB" dirty="0"/>
                  <a:t>Let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r>
                      <m:rPr>
                        <m:nor/>
                      </m:rPr>
                      <a:rPr lang="en-GB" b="0" i="0" smtClean="0">
                        <a:latin typeface="Cambria Math" panose="02040503050406030204" pitchFamily="18" charset="0"/>
                      </a:rPr>
                      <m:t>Uniform</m:t>
                    </m:r>
                    <m:d>
                      <m:dPr>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𝑥</m:t>
                        </m:r>
                      </m:e>
                    </m:d>
                  </m:oMath>
                </a14:m>
                <a:r>
                  <a:rPr lang="en-GB" dirty="0"/>
                  <a:t>,  then</a:t>
                </a:r>
              </a:p>
            </p:txBody>
          </p:sp>
        </mc:Choice>
        <mc:Fallback xmlns="">
          <p:sp>
            <p:nvSpPr>
              <p:cNvPr id="4" name="TextBox 3">
                <a:extLst>
                  <a:ext uri="{FF2B5EF4-FFF2-40B4-BE49-F238E27FC236}">
                    <a16:creationId xmlns:a16="http://schemas.microsoft.com/office/drawing/2014/main" id="{6B44DC3D-1A7C-43A9-0399-9EC61A668436}"/>
                  </a:ext>
                </a:extLst>
              </p:cNvPr>
              <p:cNvSpPr txBox="1">
                <a:spLocks noRot="1" noChangeAspect="1" noMove="1" noResize="1" noEditPoints="1" noAdjustHandles="1" noChangeArrowheads="1" noChangeShapeType="1" noTextEdit="1"/>
              </p:cNvSpPr>
              <p:nvPr/>
            </p:nvSpPr>
            <p:spPr>
              <a:xfrm>
                <a:off x="581191" y="2022763"/>
                <a:ext cx="11029615" cy="1868460"/>
              </a:xfrm>
              <a:prstGeom prst="rect">
                <a:avLst/>
              </a:prstGeom>
              <a:blipFill>
                <a:blip r:embed="rId2"/>
                <a:stretch>
                  <a:fillRect l="-460" t="-2027" r="-575" b="-33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CC49B8-3A64-6B14-A18E-A6D1A52A892F}"/>
                  </a:ext>
                </a:extLst>
              </p:cNvPr>
              <p:cNvSpPr txBox="1"/>
              <p:nvPr/>
            </p:nvSpPr>
            <p:spPr>
              <a:xfrm>
                <a:off x="3637488" y="3544855"/>
                <a:ext cx="4236801" cy="812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𝑥</m:t>
                      </m:r>
                      <m:r>
                        <a:rPr lang="en-GB" b="0" i="1" smtClean="0">
                          <a:latin typeface="Cambria Math" panose="02040503050406030204" pitchFamily="18" charset="0"/>
                        </a:rPr>
                        <m:t>=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0</m:t>
                          </m:r>
                        </m:sub>
                        <m:sup>
                          <m:r>
                            <a:rPr lang="en-GB" b="0" i="1" smtClean="0">
                              <a:latin typeface="Cambria Math" panose="02040503050406030204" pitchFamily="18" charset="0"/>
                            </a:rPr>
                            <m:t>𝑥</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(0)</m:t>
                      </m:r>
                    </m:oMath>
                  </m:oMathPara>
                </a14:m>
                <a:endParaRPr lang="en-GB" dirty="0"/>
              </a:p>
            </p:txBody>
          </p:sp>
        </mc:Choice>
        <mc:Fallback xmlns="">
          <p:sp>
            <p:nvSpPr>
              <p:cNvPr id="3" name="TextBox 2">
                <a:extLst>
                  <a:ext uri="{FF2B5EF4-FFF2-40B4-BE49-F238E27FC236}">
                    <a16:creationId xmlns:a16="http://schemas.microsoft.com/office/drawing/2014/main" id="{A1CC49B8-3A64-6B14-A18E-A6D1A52A892F}"/>
                  </a:ext>
                </a:extLst>
              </p:cNvPr>
              <p:cNvSpPr txBox="1">
                <a:spLocks noRot="1" noChangeAspect="1" noMove="1" noResize="1" noEditPoints="1" noAdjustHandles="1" noChangeArrowheads="1" noChangeShapeType="1" noTextEdit="1"/>
              </p:cNvSpPr>
              <p:nvPr/>
            </p:nvSpPr>
            <p:spPr>
              <a:xfrm>
                <a:off x="3637488" y="3544855"/>
                <a:ext cx="4236801" cy="812210"/>
              </a:xfrm>
              <a:prstGeom prst="rect">
                <a:avLst/>
              </a:prstGeom>
              <a:blipFill>
                <a:blip r:embed="rId3"/>
                <a:stretch>
                  <a:fillRect l="-597" t="-129231" r="-1194" b="-19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C4B72D-33C8-C8A2-DD95-8EAE41436A01}"/>
                  </a:ext>
                </a:extLst>
              </p:cNvPr>
              <p:cNvSpPr txBox="1"/>
              <p:nvPr/>
            </p:nvSpPr>
            <p:spPr>
              <a:xfrm>
                <a:off x="3429668" y="4357065"/>
                <a:ext cx="5332660" cy="391133"/>
              </a:xfrm>
              <a:prstGeom prst="rect">
                <a:avLst/>
              </a:prstGeom>
              <a:noFill/>
            </p:spPr>
            <p:txBody>
              <a:bodyPr wrap="square" lIns="0" tIns="0" rIns="0" bIns="0" rtlCol="0">
                <a:spAutoFit/>
              </a:bodyPr>
              <a:lstStyle/>
              <a:p>
                <a14:m>
                  <m:oMath xmlns:m="http://schemas.openxmlformats.org/officeDocument/2006/math">
                    <m:groupChr>
                      <m:groupChrPr>
                        <m:chr m:val="⇒"/>
                        <m:vertJc m:val="bot"/>
                        <m:ctrlPr>
                          <a:rPr lang="en-GB" i="1" smtClean="0">
                            <a:latin typeface="Cambria Math" panose="02040503050406030204" pitchFamily="18" charset="0"/>
                          </a:rPr>
                        </m:ctrlPr>
                      </m:groupChrPr>
                      <m:e>
                        <m:r>
                          <m:rPr>
                            <m:brk m:alnAt="2"/>
                          </m:rPr>
                          <a:rPr lang="en-GB" b="0" i="1" smtClean="0">
                            <a:latin typeface="Cambria Math" panose="02040503050406030204" pitchFamily="18" charset="0"/>
                          </a:rPr>
                          <m:t> </m:t>
                        </m:r>
                      </m:e>
                    </m:groupCh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d>
                      <m:dPr>
                        <m:beg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 ∞</m:t>
                        </m:r>
                      </m:e>
                    </m:d>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𝐹</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E</m:t>
                    </m:r>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𝑈</m:t>
                            </m:r>
                          </m:e>
                        </m:d>
                      </m:e>
                    </m:d>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oMath>
                </a14:m>
                <a:r>
                  <a:rPr lang="en-GB" dirty="0"/>
                  <a:t> </a:t>
                </a:r>
              </a:p>
            </p:txBody>
          </p:sp>
        </mc:Choice>
        <mc:Fallback xmlns="">
          <p:sp>
            <p:nvSpPr>
              <p:cNvPr id="7" name="TextBox 6">
                <a:extLst>
                  <a:ext uri="{FF2B5EF4-FFF2-40B4-BE49-F238E27FC236}">
                    <a16:creationId xmlns:a16="http://schemas.microsoft.com/office/drawing/2014/main" id="{A6C4B72D-33C8-C8A2-DD95-8EAE41436A01}"/>
                  </a:ext>
                </a:extLst>
              </p:cNvPr>
              <p:cNvSpPr txBox="1">
                <a:spLocks noRot="1" noChangeAspect="1" noMove="1" noResize="1" noEditPoints="1" noAdjustHandles="1" noChangeArrowheads="1" noChangeShapeType="1" noTextEdit="1"/>
              </p:cNvSpPr>
              <p:nvPr/>
            </p:nvSpPr>
            <p:spPr>
              <a:xfrm>
                <a:off x="3429668" y="4357065"/>
                <a:ext cx="5332660" cy="391133"/>
              </a:xfrm>
              <a:prstGeom prst="rect">
                <a:avLst/>
              </a:prstGeom>
              <a:blipFill>
                <a:blip r:embed="rId4"/>
                <a:stretch>
                  <a:fillRect l="-4286" t="-38710" b="-709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9971B-F44C-37F1-65D5-4575E497E52E}"/>
                  </a:ext>
                </a:extLst>
              </p:cNvPr>
              <p:cNvSpPr txBox="1"/>
              <p:nvPr/>
            </p:nvSpPr>
            <p:spPr>
              <a:xfrm>
                <a:off x="588788" y="4832684"/>
                <a:ext cx="11029615" cy="369332"/>
              </a:xfrm>
              <a:prstGeom prst="rect">
                <a:avLst/>
              </a:prstGeom>
              <a:noFill/>
            </p:spPr>
            <p:txBody>
              <a:bodyPr wrap="square" rtlCol="0">
                <a:spAutoFit/>
              </a:bodyPr>
              <a:lstStyle/>
              <a:p>
                <a:r>
                  <a:rPr lang="en-GB" dirty="0"/>
                  <a:t>By taking many samples of </a:t>
                </a:r>
                <a14:m>
                  <m:oMath xmlns:m="http://schemas.openxmlformats.org/officeDocument/2006/math">
                    <m:r>
                      <m:rPr>
                        <m:nor/>
                      </m:rPr>
                      <a:rPr lang="en-GB" b="0" i="0" smtClean="0">
                        <a:latin typeface="Cambria Math" panose="02040503050406030204" pitchFamily="18" charset="0"/>
                      </a:rPr>
                      <m:t>Uniform</m:t>
                    </m:r>
                    <m:r>
                      <m:rPr>
                        <m:nor/>
                      </m:rPr>
                      <a:rPr lang="en-GB" b="0" i="0" smtClean="0">
                        <a:latin typeface="Cambria Math" panose="02040503050406030204" pitchFamily="18" charset="0"/>
                      </a:rPr>
                      <m:t>(</m:t>
                    </m:r>
                    <m:r>
                      <a:rPr lang="en-GB" b="0" i="1" smtClean="0">
                        <a:latin typeface="Cambria Math" panose="02040503050406030204" pitchFamily="18" charset="0"/>
                      </a:rPr>
                      <m:t>0, </m:t>
                    </m:r>
                    <m:r>
                      <a:rPr lang="en-GB" b="0" i="1" smtClean="0">
                        <a:latin typeface="Cambria Math" panose="02040503050406030204" pitchFamily="18" charset="0"/>
                      </a:rPr>
                      <m:t>𝑥</m:t>
                    </m:r>
                    <m:r>
                      <m:rPr>
                        <m:nor/>
                      </m:rPr>
                      <a:rPr lang="en-GB" b="0" i="0" smtClean="0">
                        <a:latin typeface="Cambria Math" panose="02040503050406030204" pitchFamily="18" charset="0"/>
                      </a:rPr>
                      <m:t>)</m:t>
                    </m:r>
                  </m:oMath>
                </a14:m>
                <a:r>
                  <a:rPr lang="en-GB" dirty="0"/>
                  <a:t> and calculating</a:t>
                </a:r>
              </a:p>
            </p:txBody>
          </p:sp>
        </mc:Choice>
        <mc:Fallback xmlns="">
          <p:sp>
            <p:nvSpPr>
              <p:cNvPr id="8" name="TextBox 7">
                <a:extLst>
                  <a:ext uri="{FF2B5EF4-FFF2-40B4-BE49-F238E27FC236}">
                    <a16:creationId xmlns:a16="http://schemas.microsoft.com/office/drawing/2014/main" id="{7BC9971B-F44C-37F1-65D5-4575E497E52E}"/>
                  </a:ext>
                </a:extLst>
              </p:cNvPr>
              <p:cNvSpPr txBox="1">
                <a:spLocks noRot="1" noChangeAspect="1" noMove="1" noResize="1" noEditPoints="1" noAdjustHandles="1" noChangeArrowheads="1" noChangeShapeType="1" noTextEdit="1"/>
              </p:cNvSpPr>
              <p:nvPr/>
            </p:nvSpPr>
            <p:spPr>
              <a:xfrm>
                <a:off x="588788" y="4832684"/>
                <a:ext cx="11029615" cy="369332"/>
              </a:xfrm>
              <a:prstGeom prst="rect">
                <a:avLst/>
              </a:prstGeom>
              <a:blipFill>
                <a:blip r:embed="rId5"/>
                <a:stretch>
                  <a:fillRect l="-460" t="-6667" b="-2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48F9690-3820-F9F6-B4D4-C63749739333}"/>
                  </a:ext>
                </a:extLst>
              </p:cNvPr>
              <p:cNvSpPr txBox="1"/>
              <p:nvPr/>
            </p:nvSpPr>
            <p:spPr>
              <a:xfrm>
                <a:off x="4016142" y="5194727"/>
                <a:ext cx="3091242" cy="760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r>
                        <m:rPr>
                          <m:nor/>
                        </m:rP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r>
                        <m:rPr>
                          <m:nor/>
                        </m:rPr>
                        <a:rPr lang="en-GB" b="0" i="0" smtClean="0">
                          <a:latin typeface="Cambria Math" panose="02040503050406030204" pitchFamily="18" charset="0"/>
                        </a:rPr>
                        <m:t>]</m:t>
                      </m:r>
                      <m:r>
                        <m:rPr>
                          <m:nor/>
                        </m:rPr>
                        <a:rPr lang="en-GB" b="0" i="0"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𝑛</m:t>
                          </m:r>
                        </m:den>
                      </m:f>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𝑛</m:t>
                          </m:r>
                        </m:sup>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𝑢</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p:sp>
            <p:nvSpPr>
              <p:cNvPr id="9" name="TextBox 8">
                <a:extLst>
                  <a:ext uri="{FF2B5EF4-FFF2-40B4-BE49-F238E27FC236}">
                    <a16:creationId xmlns:a16="http://schemas.microsoft.com/office/drawing/2014/main" id="{548F9690-3820-F9F6-B4D4-C63749739333}"/>
                  </a:ext>
                </a:extLst>
              </p:cNvPr>
              <p:cNvSpPr txBox="1">
                <a:spLocks noRot="1" noChangeAspect="1" noMove="1" noResize="1" noEditPoints="1" noAdjustHandles="1" noChangeArrowheads="1" noChangeShapeType="1" noTextEdit="1"/>
              </p:cNvSpPr>
              <p:nvPr/>
            </p:nvSpPr>
            <p:spPr>
              <a:xfrm>
                <a:off x="4016142" y="5194727"/>
                <a:ext cx="3091242" cy="76097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01CEC-9388-698B-CC08-BF069623B922}"/>
                  </a:ext>
                </a:extLst>
              </p:cNvPr>
              <p:cNvSpPr txBox="1"/>
              <p:nvPr/>
            </p:nvSpPr>
            <p:spPr>
              <a:xfrm>
                <a:off x="588788" y="5912396"/>
                <a:ext cx="11029615" cy="70019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𝑛</m:t>
                    </m:r>
                  </m:oMath>
                </a14:m>
                <a:r>
                  <a:rPr lang="en-GB" dirty="0"/>
                  <a:t> is the number of samples taken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a14:m>
                <a:r>
                  <a:rPr lang="en-GB" dirty="0"/>
                  <a:t> is the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𝑖</m:t>
                        </m:r>
                      </m:e>
                      <m:sup>
                        <m:r>
                          <m:rPr>
                            <m:nor/>
                          </m:rPr>
                          <a:rPr lang="en-GB" b="0" i="0" smtClean="0">
                            <a:latin typeface="Cambria Math" panose="02040503050406030204" pitchFamily="18" charset="0"/>
                          </a:rPr>
                          <m:t>th</m:t>
                        </m:r>
                      </m:sup>
                    </m:sSup>
                  </m:oMath>
                </a14:m>
                <a:r>
                  <a:rPr lang="en-GB" dirty="0"/>
                  <a:t> sample of the uniform distribution.</a:t>
                </a:r>
              </a:p>
              <a:p>
                <a:r>
                  <a:rPr lang="en-GB" dirty="0"/>
                  <a:t>It is possible to get very accurate approximations for the CDF of a normal distribution.</a:t>
                </a:r>
              </a:p>
            </p:txBody>
          </p:sp>
        </mc:Choice>
        <mc:Fallback xmlns="">
          <p:sp>
            <p:nvSpPr>
              <p:cNvPr id="10" name="TextBox 9">
                <a:extLst>
                  <a:ext uri="{FF2B5EF4-FFF2-40B4-BE49-F238E27FC236}">
                    <a16:creationId xmlns:a16="http://schemas.microsoft.com/office/drawing/2014/main" id="{07001CEC-9388-698B-CC08-BF069623B922}"/>
                  </a:ext>
                </a:extLst>
              </p:cNvPr>
              <p:cNvSpPr txBox="1">
                <a:spLocks noRot="1" noChangeAspect="1" noMove="1" noResize="1" noEditPoints="1" noAdjustHandles="1" noChangeArrowheads="1" noChangeShapeType="1" noTextEdit="1"/>
              </p:cNvSpPr>
              <p:nvPr/>
            </p:nvSpPr>
            <p:spPr>
              <a:xfrm>
                <a:off x="588788" y="5912396"/>
                <a:ext cx="11029615" cy="700192"/>
              </a:xfrm>
              <a:prstGeom prst="rect">
                <a:avLst/>
              </a:prstGeom>
              <a:blipFill>
                <a:blip r:embed="rId7"/>
                <a:stretch>
                  <a:fillRect l="-460" b="-12500"/>
                </a:stretch>
              </a:blipFill>
            </p:spPr>
            <p:txBody>
              <a:bodyPr/>
              <a:lstStyle/>
              <a:p>
                <a:r>
                  <a:rPr lang="en-GB">
                    <a:noFill/>
                  </a:rPr>
                  <a:t> </a:t>
                </a:r>
              </a:p>
            </p:txBody>
          </p:sp>
        </mc:Fallback>
      </mc:AlternateContent>
    </p:spTree>
    <p:extLst>
      <p:ext uri="{BB962C8B-B14F-4D97-AF65-F5344CB8AC3E}">
        <p14:creationId xmlns:p14="http://schemas.microsoft.com/office/powerpoint/2010/main" val="28707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15F0-7BCC-F383-DA4B-6E1964AD73D2}"/>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D4EB44-CD48-22FD-3691-9DC6EB1042F5}"/>
                  </a:ext>
                </a:extLst>
              </p:cNvPr>
              <p:cNvSpPr txBox="1"/>
              <p:nvPr/>
            </p:nvSpPr>
            <p:spPr>
              <a:xfrm>
                <a:off x="685707" y="1940663"/>
                <a:ext cx="10820586" cy="1754326"/>
              </a:xfrm>
              <a:prstGeom prst="rect">
                <a:avLst/>
              </a:prstGeom>
              <a:noFill/>
            </p:spPr>
            <p:txBody>
              <a:bodyPr wrap="square" rtlCol="0">
                <a:spAutoFit/>
              </a:bodyPr>
              <a:lstStyle/>
              <a:p>
                <a:r>
                  <a:rPr lang="en-GB" dirty="0"/>
                  <a:t>For estimations in higher dimensions, the idea of Monte Carlo methods remains largely the same.</a:t>
                </a:r>
              </a:p>
              <a:p>
                <a:endParaRPr lang="en-GB" dirty="0"/>
              </a:p>
              <a:p>
                <a:r>
                  <a:rPr lang="en-GB" dirty="0"/>
                  <a:t>Here is an example of finding the volume of a </a:t>
                </a:r>
                <a:r>
                  <a:rPr lang="en-GB" i="1" dirty="0"/>
                  <a:t>ball</a:t>
                </a:r>
                <a:r>
                  <a:rPr lang="en-GB" dirty="0"/>
                  <a:t> in n-dimensions.</a:t>
                </a:r>
              </a:p>
              <a:p>
                <a:endParaRPr lang="en-GB" dirty="0"/>
              </a:p>
              <a:p>
                <a:r>
                  <a:rPr lang="en-GB" dirty="0"/>
                  <a:t>Consider an n-dimensional </a:t>
                </a:r>
                <a:r>
                  <a:rPr lang="en-GB" i="1" dirty="0"/>
                  <a:t>ball</a:t>
                </a:r>
                <a:r>
                  <a:rPr lang="en-GB" dirty="0"/>
                  <a:t> with radius </a:t>
                </a:r>
                <a14:m>
                  <m:oMath xmlns:m="http://schemas.openxmlformats.org/officeDocument/2006/math">
                    <m:r>
                      <a:rPr lang="en-GB" b="0" i="1" smtClean="0">
                        <a:latin typeface="Cambria Math" panose="02040503050406030204" pitchFamily="18" charset="0"/>
                      </a:rPr>
                      <m:t>𝑅</m:t>
                    </m:r>
                  </m:oMath>
                </a14:m>
                <a:r>
                  <a:rPr lang="en-GB" dirty="0"/>
                  <a:t> that’s centred at the origin. Enclose the ball in an n-dimensional </a:t>
                </a:r>
                <a:r>
                  <a:rPr lang="en-GB" i="1" dirty="0"/>
                  <a:t>cube</a:t>
                </a:r>
                <a:r>
                  <a:rPr lang="en-GB" dirty="0"/>
                  <a:t>, side length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𝑅</m:t>
                    </m:r>
                  </m:oMath>
                </a14:m>
                <a:r>
                  <a:rPr lang="en-GB" dirty="0"/>
                  <a:t>.</a:t>
                </a:r>
                <a:endParaRPr lang="en-GB" i="1" dirty="0"/>
              </a:p>
            </p:txBody>
          </p:sp>
        </mc:Choice>
        <mc:Fallback xmlns="">
          <p:sp>
            <p:nvSpPr>
              <p:cNvPr id="4" name="TextBox 3">
                <a:extLst>
                  <a:ext uri="{FF2B5EF4-FFF2-40B4-BE49-F238E27FC236}">
                    <a16:creationId xmlns:a16="http://schemas.microsoft.com/office/drawing/2014/main" id="{AED4EB44-CD48-22FD-3691-9DC6EB1042F5}"/>
                  </a:ext>
                </a:extLst>
              </p:cNvPr>
              <p:cNvSpPr txBox="1">
                <a:spLocks noRot="1" noChangeAspect="1" noMove="1" noResize="1" noEditPoints="1" noAdjustHandles="1" noChangeArrowheads="1" noChangeShapeType="1" noTextEdit="1"/>
              </p:cNvSpPr>
              <p:nvPr/>
            </p:nvSpPr>
            <p:spPr>
              <a:xfrm>
                <a:off x="685707" y="1940663"/>
                <a:ext cx="10820586" cy="1754326"/>
              </a:xfrm>
              <a:prstGeom prst="rect">
                <a:avLst/>
              </a:prstGeom>
              <a:blipFill>
                <a:blip r:embed="rId2"/>
                <a:stretch>
                  <a:fillRect l="-468" t="-1439" b="-431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12E3782B-F1AB-F0AD-2412-91F7F7F8AEB8}"/>
              </a:ext>
            </a:extLst>
          </p:cNvPr>
          <p:cNvPicPr>
            <a:picLocks noChangeAspect="1"/>
          </p:cNvPicPr>
          <p:nvPr/>
        </p:nvPicPr>
        <p:blipFill>
          <a:blip r:embed="rId3"/>
          <a:stretch>
            <a:fillRect/>
          </a:stretch>
        </p:blipFill>
        <p:spPr>
          <a:xfrm>
            <a:off x="4764584" y="3741810"/>
            <a:ext cx="2662830" cy="2602895"/>
          </a:xfrm>
          <a:prstGeom prst="rect">
            <a:avLst/>
          </a:prstGeom>
        </p:spPr>
      </p:pic>
      <p:sp>
        <p:nvSpPr>
          <p:cNvPr id="8" name="TextBox 7">
            <a:extLst>
              <a:ext uri="{FF2B5EF4-FFF2-40B4-BE49-F238E27FC236}">
                <a16:creationId xmlns:a16="http://schemas.microsoft.com/office/drawing/2014/main" id="{BEA31784-5C27-90B1-B94C-1C770410584C}"/>
              </a:ext>
            </a:extLst>
          </p:cNvPr>
          <p:cNvSpPr txBox="1"/>
          <p:nvPr/>
        </p:nvSpPr>
        <p:spPr>
          <a:xfrm>
            <a:off x="5475962" y="6275433"/>
            <a:ext cx="1240075" cy="369332"/>
          </a:xfrm>
          <a:prstGeom prst="rect">
            <a:avLst/>
          </a:prstGeom>
          <a:noFill/>
        </p:spPr>
        <p:txBody>
          <a:bodyPr wrap="square" rtlCol="0">
            <a:spAutoFit/>
          </a:bodyPr>
          <a:lstStyle/>
          <a:p>
            <a:r>
              <a:rPr lang="en-GB" dirty="0"/>
              <a:t>Here n = 2</a:t>
            </a:r>
          </a:p>
        </p:txBody>
      </p:sp>
      <p:sp>
        <p:nvSpPr>
          <p:cNvPr id="9" name="TextBox 8">
            <a:extLst>
              <a:ext uri="{FF2B5EF4-FFF2-40B4-BE49-F238E27FC236}">
                <a16:creationId xmlns:a16="http://schemas.microsoft.com/office/drawing/2014/main" id="{968EA790-8EFE-EBFB-9D22-6801982F424C}"/>
              </a:ext>
            </a:extLst>
          </p:cNvPr>
          <p:cNvSpPr txBox="1"/>
          <p:nvPr/>
        </p:nvSpPr>
        <p:spPr>
          <a:xfrm>
            <a:off x="8815606" y="5144376"/>
            <a:ext cx="2795202" cy="1477328"/>
          </a:xfrm>
          <a:prstGeom prst="rect">
            <a:avLst/>
          </a:prstGeom>
          <a:noFill/>
        </p:spPr>
        <p:txBody>
          <a:bodyPr wrap="square" rtlCol="0">
            <a:spAutoFit/>
          </a:bodyPr>
          <a:lstStyle/>
          <a:p>
            <a:r>
              <a:rPr lang="en-GB" dirty="0"/>
              <a:t>Note: </a:t>
            </a:r>
            <a:r>
              <a:rPr lang="en-GB" i="1" dirty="0"/>
              <a:t>cube </a:t>
            </a:r>
            <a:r>
              <a:rPr lang="en-GB" dirty="0"/>
              <a:t>and </a:t>
            </a:r>
            <a:r>
              <a:rPr lang="en-GB" i="1" dirty="0"/>
              <a:t>ball</a:t>
            </a:r>
            <a:r>
              <a:rPr lang="en-GB" dirty="0"/>
              <a:t> are italicised as the notion of a ball in dimensions higher than 3 is very difficult to grasp.</a:t>
            </a:r>
          </a:p>
        </p:txBody>
      </p:sp>
    </p:spTree>
    <p:extLst>
      <p:ext uri="{BB962C8B-B14F-4D97-AF65-F5344CB8AC3E}">
        <p14:creationId xmlns:p14="http://schemas.microsoft.com/office/powerpoint/2010/main" val="136372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EAF4-BF20-AE3F-65E7-B95E27810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4D43F-0290-458E-463A-57B21FCE56EE}"/>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5471C6-178E-18EC-31C1-DECAD7197EF2}"/>
                  </a:ext>
                </a:extLst>
              </p:cNvPr>
              <p:cNvSpPr txBox="1"/>
              <p:nvPr/>
            </p:nvSpPr>
            <p:spPr>
              <a:xfrm>
                <a:off x="685707" y="1940663"/>
                <a:ext cx="10820586" cy="2311530"/>
              </a:xfrm>
              <a:prstGeom prst="rect">
                <a:avLst/>
              </a:prstGeom>
              <a:noFill/>
            </p:spPr>
            <p:txBody>
              <a:bodyPr wrap="square" rtlCol="0">
                <a:spAutoFit/>
              </a:bodyPr>
              <a:lstStyle/>
              <a:p>
                <a:r>
                  <a:rPr lang="en-GB" dirty="0"/>
                  <a:t>For each dimension in the n-dimensional space, generate a 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GB" dirty="0"/>
                  <a:t> from a Uniform[-R, R] distribution.</a:t>
                </a:r>
              </a:p>
              <a:p>
                <a:r>
                  <a:rPr lang="en-GB" dirty="0"/>
                  <a:t>This will give u a random point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m:t>
                    </m:r>
                  </m:oMath>
                </a14:m>
                <a:r>
                  <a:rPr lang="en-GB" dirty="0"/>
                  <a:t> inside the n-dimensional </a:t>
                </a:r>
                <a:r>
                  <a:rPr lang="en-GB" i="1" dirty="0"/>
                  <a:t>cube</a:t>
                </a:r>
                <a:r>
                  <a:rPr lang="en-GB" dirty="0"/>
                  <a:t>.</a:t>
                </a:r>
              </a:p>
              <a:p>
                <a:endParaRPr lang="en-GB" b="1"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oMath>
                </a14:m>
                <a:r>
                  <a:rPr lang="en-GB" dirty="0"/>
                  <a:t> will lie within the </a:t>
                </a:r>
                <a:r>
                  <a:rPr lang="en-GB" i="1" dirty="0"/>
                  <a:t>ball </a:t>
                </a:r>
                <a:r>
                  <a:rPr lang="en-GB" dirty="0"/>
                  <a:t>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𝑛</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a14:m>
                <a:endParaRPr lang="en-GB" dirty="0"/>
              </a:p>
              <a:p>
                <a:endParaRPr lang="en-GB" dirty="0"/>
              </a:p>
              <a:p>
                <a:r>
                  <a:rPr lang="en-GB" dirty="0"/>
                  <a:t>Repeat for a desired number of samples.</a:t>
                </a:r>
              </a:p>
              <a:p>
                <a:endParaRPr lang="en-GB" dirty="0"/>
              </a:p>
              <a:p>
                <a:r>
                  <a:rPr lang="en-GB" dirty="0"/>
                  <a:t>Then, we can calculate the </a:t>
                </a:r>
                <a:r>
                  <a:rPr lang="en-GB" i="1" dirty="0"/>
                  <a:t>volume </a:t>
                </a:r>
                <a:r>
                  <a:rPr lang="en-GB" dirty="0"/>
                  <a:t>of the </a:t>
                </a:r>
                <a:r>
                  <a:rPr lang="en-GB" i="1" dirty="0"/>
                  <a:t>ball</a:t>
                </a:r>
                <a:r>
                  <a:rPr lang="en-GB" dirty="0"/>
                  <a:t> to be</a:t>
                </a:r>
              </a:p>
            </p:txBody>
          </p:sp>
        </mc:Choice>
        <mc:Fallback xmlns="">
          <p:sp>
            <p:nvSpPr>
              <p:cNvPr id="4" name="TextBox 3">
                <a:extLst>
                  <a:ext uri="{FF2B5EF4-FFF2-40B4-BE49-F238E27FC236}">
                    <a16:creationId xmlns:a16="http://schemas.microsoft.com/office/drawing/2014/main" id="{1B5471C6-178E-18EC-31C1-DECAD7197EF2}"/>
                  </a:ext>
                </a:extLst>
              </p:cNvPr>
              <p:cNvSpPr txBox="1">
                <a:spLocks noRot="1" noChangeAspect="1" noMove="1" noResize="1" noEditPoints="1" noAdjustHandles="1" noChangeArrowheads="1" noChangeShapeType="1" noTextEdit="1"/>
              </p:cNvSpPr>
              <p:nvPr/>
            </p:nvSpPr>
            <p:spPr>
              <a:xfrm>
                <a:off x="685707" y="1940663"/>
                <a:ext cx="10820586" cy="2311530"/>
              </a:xfrm>
              <a:prstGeom prst="rect">
                <a:avLst/>
              </a:prstGeom>
              <a:blipFill>
                <a:blip r:embed="rId2"/>
                <a:stretch>
                  <a:fillRect l="-468" t="-1087" b="-27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3CD261-80F4-C242-0096-2469434E6F45}"/>
                  </a:ext>
                </a:extLst>
              </p:cNvPr>
              <p:cNvSpPr txBox="1"/>
              <p:nvPr/>
            </p:nvSpPr>
            <p:spPr>
              <a:xfrm>
                <a:off x="3546763" y="4266047"/>
                <a:ext cx="5098473" cy="524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𝑉</m:t>
                          </m:r>
                        </m:e>
                        <m:sub>
                          <m:r>
                            <m:rPr>
                              <m:nor/>
                            </m:rPr>
                            <a:rPr lang="en-GB" b="0" i="0" smtClean="0">
                              <a:latin typeface="Cambria Math" panose="02040503050406030204" pitchFamily="18" charset="0"/>
                            </a:rPr>
                            <m:t>ball</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r>
                            <a:rPr lang="en-GB" b="0" i="1" smtClean="0">
                              <a:latin typeface="Cambria Math" panose="02040503050406030204" pitchFamily="18" charset="0"/>
                            </a:rPr>
                            <m:t>𝑅</m:t>
                          </m:r>
                          <m:r>
                            <a:rPr lang="en-GB" b="0" i="1" smtClean="0">
                              <a:latin typeface="Cambria Math" panose="02040503050406030204" pitchFamily="18" charset="0"/>
                            </a:rPr>
                            <m:t>)</m:t>
                          </m:r>
                        </m:e>
                        <m:sup>
                          <m:r>
                            <a:rPr lang="en-GB" b="0" i="1" smtClean="0">
                              <a:latin typeface="Cambria Math" panose="02040503050406030204" pitchFamily="18" charset="0"/>
                            </a:rPr>
                            <m:t>𝑛</m:t>
                          </m:r>
                        </m:sup>
                      </m:sSup>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nor/>
                            </m:rPr>
                            <a:rPr lang="en-GB" b="0" i="0" smtClean="0">
                              <a:latin typeface="Cambria Math" panose="02040503050406030204" pitchFamily="18" charset="0"/>
                            </a:rPr>
                            <m:t>that</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lie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within</m:t>
                          </m:r>
                          <m:r>
                            <a:rPr lang="en-GB" b="0" i="1" smtClean="0">
                              <a:latin typeface="Cambria Math" panose="02040503050406030204" pitchFamily="18" charset="0"/>
                            </a:rPr>
                            <m:t> </m:t>
                          </m:r>
                          <m:r>
                            <m:rPr>
                              <m:nor/>
                            </m:rPr>
                            <a:rPr lang="en-GB" b="0" i="0" smtClean="0">
                              <a:latin typeface="Cambria Math" panose="02040503050406030204" pitchFamily="18" charset="0"/>
                            </a:rPr>
                            <m:t>the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ball</m:t>
                          </m:r>
                        </m:num>
                        <m:den>
                          <m:r>
                            <a:rPr lang="en-GB" b="0" i="1" smtClean="0">
                              <a:latin typeface="Cambria Math" panose="02040503050406030204" pitchFamily="18" charset="0"/>
                            </a:rPr>
                            <m:t>𝑁</m:t>
                          </m:r>
                        </m:den>
                      </m:f>
                    </m:oMath>
                  </m:oMathPara>
                </a14:m>
                <a:endParaRPr lang="en-GB" dirty="0"/>
              </a:p>
            </p:txBody>
          </p:sp>
        </mc:Choice>
        <mc:Fallback xmlns="">
          <p:sp>
            <p:nvSpPr>
              <p:cNvPr id="3" name="TextBox 2">
                <a:extLst>
                  <a:ext uri="{FF2B5EF4-FFF2-40B4-BE49-F238E27FC236}">
                    <a16:creationId xmlns:a16="http://schemas.microsoft.com/office/drawing/2014/main" id="{B13CD261-80F4-C242-0096-2469434E6F45}"/>
                  </a:ext>
                </a:extLst>
              </p:cNvPr>
              <p:cNvSpPr txBox="1">
                <a:spLocks noRot="1" noChangeAspect="1" noMove="1" noResize="1" noEditPoints="1" noAdjustHandles="1" noChangeArrowheads="1" noChangeShapeType="1" noTextEdit="1"/>
              </p:cNvSpPr>
              <p:nvPr/>
            </p:nvSpPr>
            <p:spPr>
              <a:xfrm>
                <a:off x="3546763" y="4266047"/>
                <a:ext cx="5098473" cy="524759"/>
              </a:xfrm>
              <a:prstGeom prst="rect">
                <a:avLst/>
              </a:prstGeom>
              <a:blipFill>
                <a:blip r:embed="rId3"/>
                <a:stretch>
                  <a:fillRect t="-9524"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36490C-4427-D49C-C378-3E35574909E5}"/>
                  </a:ext>
                </a:extLst>
              </p:cNvPr>
              <p:cNvSpPr txBox="1"/>
              <p:nvPr/>
            </p:nvSpPr>
            <p:spPr>
              <a:xfrm>
                <a:off x="685706" y="4790806"/>
                <a:ext cx="10820586" cy="1200329"/>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𝑁</m:t>
                    </m:r>
                  </m:oMath>
                </a14:m>
                <a:r>
                  <a:rPr lang="en-GB" dirty="0"/>
                  <a:t> is the number of samples taken.</a:t>
                </a:r>
              </a:p>
              <a:p>
                <a:endParaRPr lang="en-GB" dirty="0"/>
              </a:p>
              <a:p>
                <a:endParaRPr lang="en-GB" dirty="0"/>
              </a:p>
              <a:p>
                <a:r>
                  <a:rPr lang="en-GB" dirty="0"/>
                  <a:t>This gives an idea of how Monte Carlo methods can be generalised to higher dimensions.</a:t>
                </a:r>
              </a:p>
            </p:txBody>
          </p:sp>
        </mc:Choice>
        <mc:Fallback xmlns="">
          <p:sp>
            <p:nvSpPr>
              <p:cNvPr id="5" name="TextBox 4">
                <a:extLst>
                  <a:ext uri="{FF2B5EF4-FFF2-40B4-BE49-F238E27FC236}">
                    <a16:creationId xmlns:a16="http://schemas.microsoft.com/office/drawing/2014/main" id="{A936490C-4427-D49C-C378-3E35574909E5}"/>
                  </a:ext>
                </a:extLst>
              </p:cNvPr>
              <p:cNvSpPr txBox="1">
                <a:spLocks noRot="1" noChangeAspect="1" noMove="1" noResize="1" noEditPoints="1" noAdjustHandles="1" noChangeArrowheads="1" noChangeShapeType="1" noTextEdit="1"/>
              </p:cNvSpPr>
              <p:nvPr/>
            </p:nvSpPr>
            <p:spPr>
              <a:xfrm>
                <a:off x="685706" y="4790806"/>
                <a:ext cx="10820586" cy="1200329"/>
              </a:xfrm>
              <a:prstGeom prst="rect">
                <a:avLst/>
              </a:prstGeom>
              <a:blipFill>
                <a:blip r:embed="rId4"/>
                <a:stretch>
                  <a:fillRect l="-468"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183618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D298D-915A-CBC5-D848-B27FFA763F1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orld map made of pins and strings">
            <a:extLst>
              <a:ext uri="{FF2B5EF4-FFF2-40B4-BE49-F238E27FC236}">
                <a16:creationId xmlns:a16="http://schemas.microsoft.com/office/drawing/2014/main" id="{5AD1263C-3A82-C0C5-40C2-2413F15E60AA}"/>
              </a:ext>
            </a:extLst>
          </p:cNvPr>
          <p:cNvPicPr>
            <a:picLocks noChangeAspect="1"/>
          </p:cNvPicPr>
          <p:nvPr/>
        </p:nvPicPr>
        <p:blipFill>
          <a:blip r:embed="rId2">
            <a:grayscl/>
          </a:blip>
          <a:srcRect t="9811" b="5919"/>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F80A42A6-4B80-34E7-A439-37A0966DE9D1}"/>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Applications in the real world</a:t>
            </a:r>
          </a:p>
        </p:txBody>
      </p:sp>
    </p:spTree>
    <p:extLst>
      <p:ext uri="{BB962C8B-B14F-4D97-AF65-F5344CB8AC3E}">
        <p14:creationId xmlns:p14="http://schemas.microsoft.com/office/powerpoint/2010/main" val="111216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1327-F9A1-E35E-59BB-F09B12AFF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C5935-6482-0C95-3A74-024E1EBD9FEA}"/>
              </a:ext>
            </a:extLst>
          </p:cNvPr>
          <p:cNvSpPr>
            <a:spLocks noGrp="1"/>
          </p:cNvSpPr>
          <p:nvPr>
            <p:ph type="title"/>
          </p:nvPr>
        </p:nvSpPr>
        <p:spPr/>
        <p:txBody>
          <a:bodyPr/>
          <a:lstStyle/>
          <a:p>
            <a:r>
              <a:rPr lang="en-GB" dirty="0"/>
              <a:t>3d graphics</a:t>
            </a:r>
          </a:p>
        </p:txBody>
      </p:sp>
    </p:spTree>
    <p:extLst>
      <p:ext uri="{BB962C8B-B14F-4D97-AF65-F5344CB8AC3E}">
        <p14:creationId xmlns:p14="http://schemas.microsoft.com/office/powerpoint/2010/main" val="29741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7663-0F24-8E64-DFBA-B32FCAED910F}"/>
              </a:ext>
            </a:extLst>
          </p:cNvPr>
          <p:cNvSpPr>
            <a:spLocks noGrp="1"/>
          </p:cNvSpPr>
          <p:nvPr>
            <p:ph type="title"/>
          </p:nvPr>
        </p:nvSpPr>
        <p:spPr/>
        <p:txBody>
          <a:bodyPr/>
          <a:lstStyle/>
          <a:p>
            <a:r>
              <a:rPr lang="en-GB" dirty="0"/>
              <a:t>Disease outbreaks</a:t>
            </a:r>
          </a:p>
        </p:txBody>
      </p:sp>
      <p:sp>
        <p:nvSpPr>
          <p:cNvPr id="4" name="TextBox 3">
            <a:extLst>
              <a:ext uri="{FF2B5EF4-FFF2-40B4-BE49-F238E27FC236}">
                <a16:creationId xmlns:a16="http://schemas.microsoft.com/office/drawing/2014/main" id="{CC2051A4-3B2D-66D0-BFD4-1DCFA6CE86CE}"/>
              </a:ext>
            </a:extLst>
          </p:cNvPr>
          <p:cNvSpPr txBox="1"/>
          <p:nvPr/>
        </p:nvSpPr>
        <p:spPr>
          <a:xfrm>
            <a:off x="581192" y="2394857"/>
            <a:ext cx="911797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Monte Carlo simulations can model disease transmission and recovery rates</a:t>
            </a:r>
          </a:p>
          <a:p>
            <a:pPr marL="285750" indent="-285750">
              <a:buFont typeface="Arial" panose="020B0604020202020204" pitchFamily="34" charset="0"/>
              <a:buChar char="•"/>
            </a:pPr>
            <a:r>
              <a:rPr lang="en-GB" dirty="0"/>
              <a:t>Crucial for estimating uncertainty, lengths and peak of infection</a:t>
            </a:r>
          </a:p>
          <a:p>
            <a:pPr marL="285750" indent="-285750">
              <a:buFont typeface="Arial" panose="020B0604020202020204" pitchFamily="34" charset="0"/>
              <a:buChar char="•"/>
            </a:pPr>
            <a:r>
              <a:rPr lang="en-GB" dirty="0"/>
              <a:t>Tests for interventions such as social distancing and vaccinations</a:t>
            </a:r>
          </a:p>
          <a:p>
            <a:endParaRPr lang="en-GB" dirty="0"/>
          </a:p>
        </p:txBody>
      </p:sp>
      <p:pic>
        <p:nvPicPr>
          <p:cNvPr id="6" name="Picture 5">
            <a:extLst>
              <a:ext uri="{FF2B5EF4-FFF2-40B4-BE49-F238E27FC236}">
                <a16:creationId xmlns:a16="http://schemas.microsoft.com/office/drawing/2014/main" id="{1CFDB9B9-34F0-4E2D-73D9-322FD31E94A5}"/>
              </a:ext>
            </a:extLst>
          </p:cNvPr>
          <p:cNvPicPr>
            <a:picLocks noChangeAspect="1"/>
          </p:cNvPicPr>
          <p:nvPr/>
        </p:nvPicPr>
        <p:blipFill>
          <a:blip r:embed="rId2"/>
          <a:stretch>
            <a:fillRect/>
          </a:stretch>
        </p:blipFill>
        <p:spPr>
          <a:xfrm>
            <a:off x="1041710" y="3429000"/>
            <a:ext cx="10108579" cy="3298981"/>
          </a:xfrm>
          <a:prstGeom prst="rect">
            <a:avLst/>
          </a:prstGeom>
        </p:spPr>
      </p:pic>
    </p:spTree>
    <p:extLst>
      <p:ext uri="{BB962C8B-B14F-4D97-AF65-F5344CB8AC3E}">
        <p14:creationId xmlns:p14="http://schemas.microsoft.com/office/powerpoint/2010/main" val="231697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540AD-EE7A-03AF-F999-16FDDA22CFAE}"/>
              </a:ext>
            </a:extLst>
          </p:cNvPr>
          <p:cNvSpPr txBox="1"/>
          <p:nvPr/>
        </p:nvSpPr>
        <p:spPr>
          <a:xfrm>
            <a:off x="385011" y="86627"/>
            <a:ext cx="1213345" cy="369332"/>
          </a:xfrm>
          <a:prstGeom prst="rect">
            <a:avLst/>
          </a:prstGeom>
          <a:noFill/>
        </p:spPr>
        <p:txBody>
          <a:bodyPr wrap="none" rtlCol="0">
            <a:spAutoFit/>
          </a:bodyPr>
          <a:lstStyle/>
          <a:p>
            <a:r>
              <a:rPr lang="en-GB" dirty="0"/>
              <a:t>References</a:t>
            </a:r>
          </a:p>
        </p:txBody>
      </p:sp>
      <p:sp>
        <p:nvSpPr>
          <p:cNvPr id="3" name="TextBox 2">
            <a:extLst>
              <a:ext uri="{FF2B5EF4-FFF2-40B4-BE49-F238E27FC236}">
                <a16:creationId xmlns:a16="http://schemas.microsoft.com/office/drawing/2014/main" id="{2709B80E-C32F-1477-FE9A-A1AA76DCA5D2}"/>
              </a:ext>
            </a:extLst>
          </p:cNvPr>
          <p:cNvSpPr txBox="1"/>
          <p:nvPr/>
        </p:nvSpPr>
        <p:spPr>
          <a:xfrm>
            <a:off x="385010" y="595161"/>
            <a:ext cx="11434813" cy="1477328"/>
          </a:xfrm>
          <a:prstGeom prst="rect">
            <a:avLst/>
          </a:prstGeom>
          <a:noFill/>
        </p:spPr>
        <p:txBody>
          <a:bodyPr wrap="square" rtlCol="0">
            <a:spAutoFit/>
          </a:bodyPr>
          <a:lstStyle/>
          <a:p>
            <a:r>
              <a:rPr lang="en-GB" b="0" i="1" u="none" strike="noStrike" dirty="0">
                <a:solidFill>
                  <a:srgbClr val="000000"/>
                </a:solidFill>
                <a:effectLst/>
              </a:rPr>
              <a:t>Casino de Monte-Carlo</a:t>
            </a:r>
            <a:r>
              <a:rPr lang="en-GB" b="0" i="0" u="none" strike="noStrike" dirty="0">
                <a:solidFill>
                  <a:srgbClr val="000000"/>
                </a:solidFill>
                <a:effectLst/>
              </a:rPr>
              <a:t> (no date) </a:t>
            </a:r>
            <a:r>
              <a:rPr lang="en-GB" b="0" i="1" u="none" strike="noStrike" dirty="0" err="1">
                <a:solidFill>
                  <a:srgbClr val="000000"/>
                </a:solidFill>
                <a:effectLst/>
              </a:rPr>
              <a:t>Encyclopædia</a:t>
            </a:r>
            <a:r>
              <a:rPr lang="en-GB" b="0" i="1" u="none" strike="noStrike" dirty="0">
                <a:solidFill>
                  <a:srgbClr val="000000"/>
                </a:solidFill>
                <a:effectLst/>
              </a:rPr>
              <a:t> Britannica</a:t>
            </a:r>
            <a:r>
              <a:rPr lang="en-GB" b="0" i="0" u="none" strike="noStrike" dirty="0">
                <a:solidFill>
                  <a:srgbClr val="000000"/>
                </a:solidFill>
                <a:effectLst/>
              </a:rPr>
              <a:t>. Available at: https://</a:t>
            </a:r>
            <a:r>
              <a:rPr lang="en-GB" b="0" i="0" u="none" strike="noStrike" dirty="0" err="1">
                <a:solidFill>
                  <a:srgbClr val="000000"/>
                </a:solidFill>
                <a:effectLst/>
              </a:rPr>
              <a:t>www.britannica.com</a:t>
            </a:r>
            <a:r>
              <a:rPr lang="en-GB" b="0" i="0" u="none" strike="noStrike" dirty="0">
                <a:solidFill>
                  <a:srgbClr val="000000"/>
                </a:solidFill>
                <a:effectLst/>
              </a:rPr>
              <a:t>/topic/Casino-de-Monte-Carlo (Accessed: 20 April 2025). </a:t>
            </a:r>
          </a:p>
          <a:p>
            <a:endParaRPr lang="en-GB" dirty="0"/>
          </a:p>
          <a:p>
            <a:pPr>
              <a:buNone/>
            </a:pPr>
            <a:r>
              <a:rPr lang="en-GB" dirty="0">
                <a:solidFill>
                  <a:srgbClr val="000000"/>
                </a:solidFill>
                <a:effectLst/>
                <a:latin typeface="Helvetica" pitchFamily="2" charset="0"/>
              </a:rPr>
              <a:t>Cragg, J.G. (2018). Monte Carlo Methods. The New Palgrave Dictionary of Economics, pp.9128–9130.</a:t>
            </a:r>
          </a:p>
          <a:p>
            <a:r>
              <a:rPr lang="en-GB" dirty="0" err="1">
                <a:solidFill>
                  <a:srgbClr val="000000"/>
                </a:solidFill>
                <a:effectLst/>
                <a:latin typeface="Helvetica" pitchFamily="2" charset="0"/>
              </a:rPr>
              <a:t>doi:https</a:t>
            </a:r>
            <a:r>
              <a:rPr lang="en-GB" dirty="0">
                <a:solidFill>
                  <a:srgbClr val="000000"/>
                </a:solidFill>
                <a:effectLst/>
                <a:latin typeface="Helvetica" pitchFamily="2" charset="0"/>
              </a:rPr>
              <a:t>://</a:t>
            </a:r>
            <a:r>
              <a:rPr lang="en-GB" dirty="0" err="1">
                <a:solidFill>
                  <a:srgbClr val="000000"/>
                </a:solidFill>
                <a:effectLst/>
                <a:latin typeface="Helvetica" pitchFamily="2" charset="0"/>
              </a:rPr>
              <a:t>doi.org</a:t>
            </a:r>
            <a:r>
              <a:rPr lang="en-GB" dirty="0">
                <a:solidFill>
                  <a:srgbClr val="000000"/>
                </a:solidFill>
                <a:effectLst/>
                <a:latin typeface="Helvetica" pitchFamily="2" charset="0"/>
              </a:rPr>
              <a:t>/10.1057/978-1-349-95189-5_733.(Accessed: April 2025).</a:t>
            </a:r>
          </a:p>
        </p:txBody>
      </p:sp>
    </p:spTree>
    <p:extLst>
      <p:ext uri="{BB962C8B-B14F-4D97-AF65-F5344CB8AC3E}">
        <p14:creationId xmlns:p14="http://schemas.microsoft.com/office/powerpoint/2010/main" val="10124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E13-E62E-5940-B79B-60D00E65A8A3}"/>
              </a:ext>
            </a:extLst>
          </p:cNvPr>
          <p:cNvSpPr>
            <a:spLocks noGrp="1"/>
          </p:cNvSpPr>
          <p:nvPr>
            <p:ph type="title"/>
          </p:nvPr>
        </p:nvSpPr>
        <p:spPr>
          <a:xfrm>
            <a:off x="581192" y="3584237"/>
            <a:ext cx="11029615" cy="1497507"/>
          </a:xfrm>
        </p:spPr>
        <p:txBody>
          <a:bodyPr/>
          <a:lstStyle/>
          <a:p>
            <a:r>
              <a:rPr lang="en-GB"/>
              <a:t>Introduction to monte carlo methods</a:t>
            </a:r>
            <a:endParaRPr lang="en-GB" dirty="0"/>
          </a:p>
        </p:txBody>
      </p:sp>
    </p:spTree>
    <p:extLst>
      <p:ext uri="{BB962C8B-B14F-4D97-AF65-F5344CB8AC3E}">
        <p14:creationId xmlns:p14="http://schemas.microsoft.com/office/powerpoint/2010/main" val="278575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774-800E-892D-3CF3-AB5BA6BF4FC6}"/>
              </a:ext>
            </a:extLst>
          </p:cNvPr>
          <p:cNvSpPr>
            <a:spLocks noGrp="1"/>
          </p:cNvSpPr>
          <p:nvPr>
            <p:ph type="title"/>
          </p:nvPr>
        </p:nvSpPr>
        <p:spPr/>
        <p:txBody>
          <a:bodyPr/>
          <a:lstStyle/>
          <a:p>
            <a:r>
              <a:rPr lang="en-GB"/>
              <a:t>What are monte </a:t>
            </a:r>
            <a:r>
              <a:rPr lang="en-GB" err="1"/>
              <a:t>carlo</a:t>
            </a:r>
            <a:r>
              <a:rPr lang="en-GB"/>
              <a:t> methods</a:t>
            </a:r>
          </a:p>
        </p:txBody>
      </p:sp>
      <p:sp>
        <p:nvSpPr>
          <p:cNvPr id="4" name="TextBox 3">
            <a:extLst>
              <a:ext uri="{FF2B5EF4-FFF2-40B4-BE49-F238E27FC236}">
                <a16:creationId xmlns:a16="http://schemas.microsoft.com/office/drawing/2014/main" id="{5C7A258B-B030-FFBD-7598-B5954DB4E984}"/>
              </a:ext>
            </a:extLst>
          </p:cNvPr>
          <p:cNvSpPr txBox="1"/>
          <p:nvPr/>
        </p:nvSpPr>
        <p:spPr>
          <a:xfrm>
            <a:off x="581192" y="1905802"/>
            <a:ext cx="10231656" cy="646331"/>
          </a:xfrm>
          <a:prstGeom prst="rect">
            <a:avLst/>
          </a:prstGeom>
          <a:noFill/>
        </p:spPr>
        <p:txBody>
          <a:bodyPr wrap="square" rtlCol="0">
            <a:spAutoFit/>
          </a:bodyPr>
          <a:lstStyle/>
          <a:p>
            <a:r>
              <a:rPr lang="en-GB" dirty="0"/>
              <a:t>Named after the Monte Carlo casino in Monaco, Monte Carlo simulation is a type of stochastic simulation.</a:t>
            </a:r>
          </a:p>
          <a:p>
            <a:r>
              <a:rPr lang="en-GB" dirty="0"/>
              <a:t>These methods use randomness to create mathematical models.</a:t>
            </a:r>
          </a:p>
        </p:txBody>
      </p:sp>
      <p:grpSp>
        <p:nvGrpSpPr>
          <p:cNvPr id="6" name="Group 5">
            <a:extLst>
              <a:ext uri="{FF2B5EF4-FFF2-40B4-BE49-F238E27FC236}">
                <a16:creationId xmlns:a16="http://schemas.microsoft.com/office/drawing/2014/main" id="{7D45CD35-FE2E-825E-2B5F-00CBCB03AB75}"/>
              </a:ext>
            </a:extLst>
          </p:cNvPr>
          <p:cNvGrpSpPr/>
          <p:nvPr/>
        </p:nvGrpSpPr>
        <p:grpSpPr>
          <a:xfrm>
            <a:off x="3604861" y="2741979"/>
            <a:ext cx="4982278" cy="2979364"/>
            <a:chOff x="3100435" y="2741979"/>
            <a:chExt cx="6187021" cy="3699792"/>
          </a:xfrm>
        </p:grpSpPr>
        <p:pic>
          <p:nvPicPr>
            <p:cNvPr id="1026" name="Picture 2">
              <a:extLst>
                <a:ext uri="{FF2B5EF4-FFF2-40B4-BE49-F238E27FC236}">
                  <a16:creationId xmlns:a16="http://schemas.microsoft.com/office/drawing/2014/main" id="{A70F9274-BF45-0BFE-9E34-418C256A7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326" y="2741979"/>
              <a:ext cx="4711347" cy="3143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151728-DDA8-8217-6447-DC0472537AF1}"/>
                </a:ext>
              </a:extLst>
            </p:cNvPr>
            <p:cNvSpPr txBox="1"/>
            <p:nvPr/>
          </p:nvSpPr>
          <p:spPr>
            <a:xfrm>
              <a:off x="3100435" y="5983132"/>
              <a:ext cx="6187021" cy="458639"/>
            </a:xfrm>
            <a:prstGeom prst="rect">
              <a:avLst/>
            </a:prstGeom>
            <a:noFill/>
          </p:spPr>
          <p:txBody>
            <a:bodyPr wrap="square" rtlCol="0">
              <a:spAutoFit/>
            </a:bodyPr>
            <a:lstStyle/>
            <a:p>
              <a:r>
                <a:rPr lang="en-GB" dirty="0"/>
                <a:t>Casino de Monte-Carlo, Monaco (Britannica, 2025)</a:t>
              </a:r>
            </a:p>
          </p:txBody>
        </p:sp>
      </p:grpSp>
      <p:sp>
        <p:nvSpPr>
          <p:cNvPr id="7" name="TextBox 6">
            <a:extLst>
              <a:ext uri="{FF2B5EF4-FFF2-40B4-BE49-F238E27FC236}">
                <a16:creationId xmlns:a16="http://schemas.microsoft.com/office/drawing/2014/main" id="{315ACC9E-FA6F-6A49-BFDE-D14298D7E1F5}"/>
              </a:ext>
            </a:extLst>
          </p:cNvPr>
          <p:cNvSpPr txBox="1"/>
          <p:nvPr/>
        </p:nvSpPr>
        <p:spPr>
          <a:xfrm>
            <a:off x="901298" y="5832678"/>
            <a:ext cx="10231656" cy="646331"/>
          </a:xfrm>
          <a:prstGeom prst="rect">
            <a:avLst/>
          </a:prstGeom>
          <a:noFill/>
        </p:spPr>
        <p:txBody>
          <a:bodyPr wrap="square" rtlCol="0">
            <a:spAutoFit/>
          </a:bodyPr>
          <a:lstStyle/>
          <a:p>
            <a:r>
              <a:rPr lang="en-GB" dirty="0"/>
              <a:t>Monte Carlo methods are often used when problems have inherent randomness, like in financial markets, climate modelling, and population growth.</a:t>
            </a:r>
          </a:p>
        </p:txBody>
      </p:sp>
    </p:spTree>
    <p:extLst>
      <p:ext uri="{BB962C8B-B14F-4D97-AF65-F5344CB8AC3E}">
        <p14:creationId xmlns:p14="http://schemas.microsoft.com/office/powerpoint/2010/main" val="418408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CC5F4-9A1A-BD7E-0EA1-BCEF360FC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12B61-A8F8-215A-2CD5-E8E7E34CE464}"/>
              </a:ext>
            </a:extLst>
          </p:cNvPr>
          <p:cNvSpPr>
            <a:spLocks noGrp="1"/>
          </p:cNvSpPr>
          <p:nvPr>
            <p:ph type="title"/>
          </p:nvPr>
        </p:nvSpPr>
        <p:spPr/>
        <p:txBody>
          <a:bodyPr/>
          <a:lstStyle/>
          <a:p>
            <a:r>
              <a:rPr lang="en-GB" dirty="0"/>
              <a:t>Monte </a:t>
            </a:r>
            <a:r>
              <a:rPr lang="en-GB" dirty="0" err="1"/>
              <a:t>carlo</a:t>
            </a:r>
            <a:r>
              <a:rPr lang="en-GB" dirty="0"/>
              <a:t> integration</a:t>
            </a:r>
          </a:p>
        </p:txBody>
      </p:sp>
      <p:sp>
        <p:nvSpPr>
          <p:cNvPr id="5" name="TextBox 4">
            <a:extLst>
              <a:ext uri="{FF2B5EF4-FFF2-40B4-BE49-F238E27FC236}">
                <a16:creationId xmlns:a16="http://schemas.microsoft.com/office/drawing/2014/main" id="{E275339D-9B20-727C-5B78-5D5A1D258626}"/>
              </a:ext>
            </a:extLst>
          </p:cNvPr>
          <p:cNvSpPr txBox="1"/>
          <p:nvPr/>
        </p:nvSpPr>
        <p:spPr>
          <a:xfrm>
            <a:off x="685707" y="1885245"/>
            <a:ext cx="10820586" cy="923330"/>
          </a:xfrm>
          <a:prstGeom prst="rect">
            <a:avLst/>
          </a:prstGeom>
          <a:noFill/>
        </p:spPr>
        <p:txBody>
          <a:bodyPr wrap="square" rtlCol="0">
            <a:spAutoFit/>
          </a:bodyPr>
          <a:lstStyle/>
          <a:p>
            <a:r>
              <a:rPr lang="en-GB" dirty="0"/>
              <a:t>Monte Carlo integration is a method for approximating definite integrals using random variables. It is commonly applied in Monte Carlo Simulation and is widely used in fields such as physics, computer graphics, and biology to solve deterministic problems through randomness (Cragg, J.G., 2018).</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99B512-6B15-ABB1-144E-5ADB0FE9692C}"/>
                  </a:ext>
                </a:extLst>
              </p:cNvPr>
              <p:cNvSpPr txBox="1"/>
              <p:nvPr/>
            </p:nvSpPr>
            <p:spPr>
              <a:xfrm>
                <a:off x="4843189" y="3756381"/>
                <a:ext cx="372428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GB" i="1" smtClean="0">
                              <a:latin typeface="Cambria Math" panose="02040503050406030204" pitchFamily="18" charset="0"/>
                            </a:rPr>
                          </m:ctrlPr>
                        </m:naryPr>
                        <m:sub>
                          <m:r>
                            <m:rPr>
                              <m:brk m:alnAt="24"/>
                            </m:rPr>
                            <a:rPr lang="en-GB" b="0" i="1" smtClean="0">
                              <a:latin typeface="Cambria Math" panose="02040503050406030204" pitchFamily="18" charset="0"/>
                            </a:rPr>
                            <m:t>𝑎</m:t>
                          </m:r>
                        </m:sub>
                        <m:sup>
                          <m:r>
                            <a:rPr lang="en-GB" b="0" i="1" smtClean="0">
                              <a:latin typeface="Cambria Math" panose="02040503050406030204" pitchFamily="18" charset="0"/>
                            </a:rPr>
                            <m:t>𝑏</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𝑑𝑥</m:t>
                          </m:r>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𝑎</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e>
                          </m:nary>
                        </m:e>
                      </m:nary>
                    </m:oMath>
                  </m:oMathPara>
                </a14:m>
                <a:endParaRPr lang="en-GB" dirty="0"/>
              </a:p>
            </p:txBody>
          </p:sp>
        </mc:Choice>
        <mc:Fallback xmlns="">
          <p:sp>
            <p:nvSpPr>
              <p:cNvPr id="10" name="TextBox 9">
                <a:extLst>
                  <a:ext uri="{FF2B5EF4-FFF2-40B4-BE49-F238E27FC236}">
                    <a16:creationId xmlns:a16="http://schemas.microsoft.com/office/drawing/2014/main" id="{2A99B512-6B15-ABB1-144E-5ADB0FE9692C}"/>
                  </a:ext>
                </a:extLst>
              </p:cNvPr>
              <p:cNvSpPr txBox="1">
                <a:spLocks noRot="1" noChangeAspect="1" noMove="1" noResize="1" noEditPoints="1" noAdjustHandles="1" noChangeArrowheads="1" noChangeShapeType="1" noTextEdit="1"/>
              </p:cNvSpPr>
              <p:nvPr/>
            </p:nvSpPr>
            <p:spPr>
              <a:xfrm>
                <a:off x="4843189" y="3756381"/>
                <a:ext cx="3724288" cy="840295"/>
              </a:xfrm>
              <a:prstGeom prst="rect">
                <a:avLst/>
              </a:prstGeom>
              <a:blipFill>
                <a:blip r:embed="rId2"/>
                <a:stretch>
                  <a:fillRect l="-24490" t="-120896" r="-6803" b="-189552"/>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87F03129-F63F-83F7-F3D0-C7CCC606628A}"/>
              </a:ext>
            </a:extLst>
          </p:cNvPr>
          <p:cNvGrpSpPr/>
          <p:nvPr/>
        </p:nvGrpSpPr>
        <p:grpSpPr>
          <a:xfrm>
            <a:off x="685707" y="4650197"/>
            <a:ext cx="6166493" cy="369333"/>
            <a:chOff x="894552" y="5006622"/>
            <a:chExt cx="6166493" cy="369333"/>
          </a:xfrm>
        </p:grpSpPr>
        <p:sp>
          <p:nvSpPr>
            <p:cNvPr id="11" name="TextBox 10">
              <a:extLst>
                <a:ext uri="{FF2B5EF4-FFF2-40B4-BE49-F238E27FC236}">
                  <a16:creationId xmlns:a16="http://schemas.microsoft.com/office/drawing/2014/main" id="{884BA341-AAA0-37EE-6BE1-A5CED130A791}"/>
                </a:ext>
              </a:extLst>
            </p:cNvPr>
            <p:cNvSpPr txBox="1"/>
            <p:nvPr/>
          </p:nvSpPr>
          <p:spPr>
            <a:xfrm>
              <a:off x="894552" y="5006623"/>
              <a:ext cx="1374515" cy="369332"/>
            </a:xfrm>
            <a:prstGeom prst="rect">
              <a:avLst/>
            </a:prstGeom>
            <a:noFill/>
          </p:spPr>
          <p:txBody>
            <a:bodyPr wrap="square" rtlCol="0">
              <a:spAutoFit/>
            </a:bodyPr>
            <a:lstStyle/>
            <a:p>
              <a:r>
                <a:rPr lang="en-GB" dirty="0"/>
                <a:t>where each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4F5655-AFE9-BBF7-CBD7-B1DBC4094C93}"/>
                    </a:ext>
                  </a:extLst>
                </p:cNvPr>
                <p:cNvSpPr txBox="1"/>
                <p:nvPr/>
              </p:nvSpPr>
              <p:spPr>
                <a:xfrm>
                  <a:off x="1920628" y="5052789"/>
                  <a:ext cx="6265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m:oMathPara>
                  </a14:m>
                  <a:endParaRPr lang="en-GB" dirty="0"/>
                </a:p>
              </p:txBody>
            </p:sp>
          </mc:Choice>
          <mc:Fallback xmlns="">
            <p:sp>
              <p:nvSpPr>
                <p:cNvPr id="12" name="TextBox 11">
                  <a:extLst>
                    <a:ext uri="{FF2B5EF4-FFF2-40B4-BE49-F238E27FC236}">
                      <a16:creationId xmlns:a16="http://schemas.microsoft.com/office/drawing/2014/main" id="{954F5655-AFE9-BBF7-CBD7-B1DBC4094C93}"/>
                    </a:ext>
                  </a:extLst>
                </p:cNvPr>
                <p:cNvSpPr txBox="1">
                  <a:spLocks noRot="1" noChangeAspect="1" noMove="1" noResize="1" noEditPoints="1" noAdjustHandles="1" noChangeArrowheads="1" noChangeShapeType="1" noTextEdit="1"/>
                </p:cNvSpPr>
                <p:nvPr/>
              </p:nvSpPr>
              <p:spPr>
                <a:xfrm>
                  <a:off x="1920628" y="5052789"/>
                  <a:ext cx="626533" cy="276999"/>
                </a:xfrm>
                <a:prstGeom prst="rect">
                  <a:avLst/>
                </a:prstGeom>
                <a:blipFill>
                  <a:blip r:embed="rId3"/>
                  <a:stretch>
                    <a:fillRect b="-1739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7494B948-82DE-DB56-4FB4-BA2D03E704BD}"/>
                </a:ext>
              </a:extLst>
            </p:cNvPr>
            <p:cNvSpPr txBox="1"/>
            <p:nvPr/>
          </p:nvSpPr>
          <p:spPr>
            <a:xfrm>
              <a:off x="2311665" y="5006622"/>
              <a:ext cx="4749380" cy="369332"/>
            </a:xfrm>
            <a:prstGeom prst="rect">
              <a:avLst/>
            </a:prstGeom>
            <a:noFill/>
          </p:spPr>
          <p:txBody>
            <a:bodyPr wrap="square" rtlCol="0">
              <a:spAutoFit/>
            </a:bodyPr>
            <a:lstStyle/>
            <a:p>
              <a:r>
                <a:rPr lang="en-GB" dirty="0"/>
                <a:t>is a sample of a Uniform[a, b] random variable. </a:t>
              </a:r>
            </a:p>
          </p:txBody>
        </p:sp>
      </p:grpSp>
      <p:sp>
        <p:nvSpPr>
          <p:cNvPr id="15" name="TextBox 14">
            <a:extLst>
              <a:ext uri="{FF2B5EF4-FFF2-40B4-BE49-F238E27FC236}">
                <a16:creationId xmlns:a16="http://schemas.microsoft.com/office/drawing/2014/main" id="{22AFFBE0-E627-B590-B0D1-A84E53147134}"/>
              </a:ext>
            </a:extLst>
          </p:cNvPr>
          <p:cNvSpPr txBox="1"/>
          <p:nvPr/>
        </p:nvSpPr>
        <p:spPr>
          <a:xfrm>
            <a:off x="685707" y="3059668"/>
            <a:ext cx="10820586" cy="646331"/>
          </a:xfrm>
          <a:prstGeom prst="rect">
            <a:avLst/>
          </a:prstGeom>
          <a:noFill/>
        </p:spPr>
        <p:txBody>
          <a:bodyPr wrap="square" rtlCol="0">
            <a:spAutoFit/>
          </a:bodyPr>
          <a:lstStyle/>
          <a:p>
            <a:r>
              <a:rPr lang="en-GB" dirty="0"/>
              <a:t>Here is an example using uniform distributions.</a:t>
            </a:r>
          </a:p>
          <a:p>
            <a:r>
              <a:rPr lang="en-GB" dirty="0"/>
              <a:t>For a function g(x),</a:t>
            </a:r>
          </a:p>
        </p:txBody>
      </p:sp>
      <p:sp>
        <p:nvSpPr>
          <p:cNvPr id="16" name="TextBox 15">
            <a:extLst>
              <a:ext uri="{FF2B5EF4-FFF2-40B4-BE49-F238E27FC236}">
                <a16:creationId xmlns:a16="http://schemas.microsoft.com/office/drawing/2014/main" id="{060469AB-CBAA-248E-29BE-2AD901B5F1F6}"/>
              </a:ext>
            </a:extLst>
          </p:cNvPr>
          <p:cNvSpPr txBox="1"/>
          <p:nvPr/>
        </p:nvSpPr>
        <p:spPr>
          <a:xfrm>
            <a:off x="685707" y="5509513"/>
            <a:ext cx="10820586" cy="646331"/>
          </a:xfrm>
          <a:prstGeom prst="rect">
            <a:avLst/>
          </a:prstGeom>
          <a:noFill/>
        </p:spPr>
        <p:txBody>
          <a:bodyPr wrap="square" rtlCol="0">
            <a:spAutoFit/>
          </a:bodyPr>
          <a:lstStyle/>
          <a:p>
            <a:r>
              <a:rPr lang="en-GB" dirty="0"/>
              <a:t>Different distributions can be used for Monte Carlo integration depending on the situation. Using different distributions can yield more accurate results with less samples.</a:t>
            </a:r>
          </a:p>
        </p:txBody>
      </p:sp>
    </p:spTree>
    <p:extLst>
      <p:ext uri="{BB962C8B-B14F-4D97-AF65-F5344CB8AC3E}">
        <p14:creationId xmlns:p14="http://schemas.microsoft.com/office/powerpoint/2010/main" val="390606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C2E4D-99CC-B5F5-4F6F-76C57F1F4D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pin on a calendar">
            <a:extLst>
              <a:ext uri="{FF2B5EF4-FFF2-40B4-BE49-F238E27FC236}">
                <a16:creationId xmlns:a16="http://schemas.microsoft.com/office/drawing/2014/main" id="{22292F4C-D498-DE76-1910-3D4EC054A088}"/>
              </a:ext>
            </a:extLst>
          </p:cNvPr>
          <p:cNvPicPr>
            <a:picLocks noChangeAspect="1"/>
          </p:cNvPicPr>
          <p:nvPr/>
        </p:nvPicPr>
        <p:blipFill>
          <a:blip r:embed="rId2"/>
          <a:srcRect t="15413"/>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1064CE6B-F585-5643-CF4B-1EB0B63D342B}"/>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Solving problems with monte carlo methods</a:t>
            </a:r>
          </a:p>
        </p:txBody>
      </p:sp>
    </p:spTree>
    <p:extLst>
      <p:ext uri="{BB962C8B-B14F-4D97-AF65-F5344CB8AC3E}">
        <p14:creationId xmlns:p14="http://schemas.microsoft.com/office/powerpoint/2010/main" val="249833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B8AC1-7FD6-C292-DF77-F4B20F14E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1BDA4-341E-5908-9427-1A7D633FB93C}"/>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73885A34-FAA6-1486-64BB-99EB6BAD1D34}"/>
              </a:ext>
            </a:extLst>
          </p:cNvPr>
          <p:cNvSpPr txBox="1"/>
          <p:nvPr/>
        </p:nvSpPr>
        <p:spPr>
          <a:xfrm>
            <a:off x="469241" y="1973574"/>
            <a:ext cx="111560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the tutorial sheet, question 5 helps to showcase the use of monte </a:t>
            </a:r>
            <a:r>
              <a:rPr lang="en-GB" dirty="0" err="1"/>
              <a:t>carlo</a:t>
            </a:r>
            <a:r>
              <a:rPr lang="en-GB" dirty="0"/>
              <a:t> integration. </a:t>
            </a:r>
          </a:p>
          <a:p>
            <a:r>
              <a:rPr lang="en-GB" dirty="0"/>
              <a:t>a) For this question, we are looking at the function y = sin(1/x).</a:t>
            </a:r>
          </a:p>
          <a:p>
            <a:r>
              <a:rPr lang="en-GB" dirty="0"/>
              <a:t>Using </a:t>
            </a:r>
            <a:r>
              <a:rPr lang="en-GB" dirty="0" err="1"/>
              <a:t>desmos</a:t>
            </a:r>
            <a:r>
              <a:rPr lang="en-GB" dirty="0"/>
              <a:t>, we can plot this, as follows:</a:t>
            </a:r>
          </a:p>
        </p:txBody>
      </p:sp>
      <p:pic>
        <p:nvPicPr>
          <p:cNvPr id="7" name="Picture 6" descr="A graph of a red line&#10;&#10;AI-generated content may be incorrect.">
            <a:extLst>
              <a:ext uri="{FF2B5EF4-FFF2-40B4-BE49-F238E27FC236}">
                <a16:creationId xmlns:a16="http://schemas.microsoft.com/office/drawing/2014/main" id="{1EAF6BB9-4ABA-84DC-C100-7A806A873B2A}"/>
              </a:ext>
            </a:extLst>
          </p:cNvPr>
          <p:cNvPicPr>
            <a:picLocks noChangeAspect="1"/>
          </p:cNvPicPr>
          <p:nvPr/>
        </p:nvPicPr>
        <p:blipFill>
          <a:blip r:embed="rId2"/>
          <a:srcRect t="14451" r="1794" b="16332"/>
          <a:stretch/>
        </p:blipFill>
        <p:spPr>
          <a:xfrm>
            <a:off x="2975404" y="3031622"/>
            <a:ext cx="6251658" cy="3438355"/>
          </a:xfrm>
          <a:prstGeom prst="rect">
            <a:avLst/>
          </a:prstGeom>
        </p:spPr>
      </p:pic>
    </p:spTree>
    <p:extLst>
      <p:ext uri="{BB962C8B-B14F-4D97-AF65-F5344CB8AC3E}">
        <p14:creationId xmlns:p14="http://schemas.microsoft.com/office/powerpoint/2010/main" val="39738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8318-E2BD-CF2A-6276-DD4F1F1AF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41AA0-6948-EF2E-2DDE-6176FA8382B7}"/>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E5F847C8-C3BD-E358-2B6D-ED1C8283C489}"/>
              </a:ext>
            </a:extLst>
          </p:cNvPr>
          <p:cNvSpPr txBox="1"/>
          <p:nvPr/>
        </p:nvSpPr>
        <p:spPr>
          <a:xfrm>
            <a:off x="469241" y="1973574"/>
            <a:ext cx="111560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b) We are then asked to use Monte Carlo integration to estimate the integral of sin(1/x) between 0 and 1. Since this function is undefined at x = 0, we can use a lower bound very close to zero and still get a good estimate. </a:t>
            </a:r>
          </a:p>
        </p:txBody>
      </p:sp>
      <p:pic>
        <p:nvPicPr>
          <p:cNvPr id="4" name="Picture 3" descr="A close up of a word&#10;&#10;AI-generated content may be incorrect.">
            <a:extLst>
              <a:ext uri="{FF2B5EF4-FFF2-40B4-BE49-F238E27FC236}">
                <a16:creationId xmlns:a16="http://schemas.microsoft.com/office/drawing/2014/main" id="{53F90DA2-FBE8-5C14-223F-1FBFDC1E76E4}"/>
              </a:ext>
            </a:extLst>
          </p:cNvPr>
          <p:cNvPicPr>
            <a:picLocks noChangeAspect="1"/>
          </p:cNvPicPr>
          <p:nvPr/>
        </p:nvPicPr>
        <p:blipFill>
          <a:blip r:embed="rId2"/>
          <a:stretch>
            <a:fillRect/>
          </a:stretch>
        </p:blipFill>
        <p:spPr>
          <a:xfrm>
            <a:off x="575849" y="2610126"/>
            <a:ext cx="9659869" cy="456096"/>
          </a:xfrm>
          <a:prstGeom prst="rect">
            <a:avLst/>
          </a:prstGeom>
        </p:spPr>
      </p:pic>
      <p:pic>
        <p:nvPicPr>
          <p:cNvPr id="5" name="Picture 4" descr="A math equations on a white background&#10;&#10;AI-generated content may be incorrect.">
            <a:extLst>
              <a:ext uri="{FF2B5EF4-FFF2-40B4-BE49-F238E27FC236}">
                <a16:creationId xmlns:a16="http://schemas.microsoft.com/office/drawing/2014/main" id="{395ADB0E-3A67-E8AF-1230-7855362B8D6C}"/>
              </a:ext>
            </a:extLst>
          </p:cNvPr>
          <p:cNvPicPr>
            <a:picLocks noChangeAspect="1"/>
          </p:cNvPicPr>
          <p:nvPr/>
        </p:nvPicPr>
        <p:blipFill>
          <a:blip r:embed="rId3"/>
          <a:stretch>
            <a:fillRect/>
          </a:stretch>
        </p:blipFill>
        <p:spPr>
          <a:xfrm>
            <a:off x="467277" y="3071813"/>
            <a:ext cx="7116142" cy="1763506"/>
          </a:xfrm>
          <a:prstGeom prst="rect">
            <a:avLst/>
          </a:prstGeom>
        </p:spPr>
      </p:pic>
      <p:pic>
        <p:nvPicPr>
          <p:cNvPr id="8" name="Picture 7">
            <a:extLst>
              <a:ext uri="{FF2B5EF4-FFF2-40B4-BE49-F238E27FC236}">
                <a16:creationId xmlns:a16="http://schemas.microsoft.com/office/drawing/2014/main" id="{D8226DA5-ACD4-6091-681B-B4DB0B1BB747}"/>
              </a:ext>
            </a:extLst>
          </p:cNvPr>
          <p:cNvPicPr>
            <a:picLocks noChangeAspect="1"/>
          </p:cNvPicPr>
          <p:nvPr/>
        </p:nvPicPr>
        <p:blipFill>
          <a:blip r:embed="rId4"/>
          <a:stretch>
            <a:fillRect/>
          </a:stretch>
        </p:blipFill>
        <p:spPr>
          <a:xfrm>
            <a:off x="3369090" y="4339811"/>
            <a:ext cx="1025387" cy="276640"/>
          </a:xfrm>
          <a:prstGeom prst="rect">
            <a:avLst/>
          </a:prstGeom>
        </p:spPr>
      </p:pic>
      <p:sp>
        <p:nvSpPr>
          <p:cNvPr id="9" name="TextBox 8">
            <a:extLst>
              <a:ext uri="{FF2B5EF4-FFF2-40B4-BE49-F238E27FC236}">
                <a16:creationId xmlns:a16="http://schemas.microsoft.com/office/drawing/2014/main" id="{9257CD16-90B7-E6D1-F007-D378D38F49A0}"/>
              </a:ext>
            </a:extLst>
          </p:cNvPr>
          <p:cNvSpPr txBox="1"/>
          <p:nvPr/>
        </p:nvSpPr>
        <p:spPr>
          <a:xfrm>
            <a:off x="474732" y="5051247"/>
            <a:ext cx="10871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So now, we can find an estimate for the integral by finding the estimate to E[sin(1/X)].</a:t>
            </a:r>
          </a:p>
        </p:txBody>
      </p:sp>
    </p:spTree>
    <p:extLst>
      <p:ext uri="{BB962C8B-B14F-4D97-AF65-F5344CB8AC3E}">
        <p14:creationId xmlns:p14="http://schemas.microsoft.com/office/powerpoint/2010/main" val="29356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EB749-BF1D-EC81-D595-355BAB894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9D635-1319-0208-7538-89AE2D294A23}"/>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A9F77961-6577-D63C-2EE7-62D0D797FBB8}"/>
              </a:ext>
            </a:extLst>
          </p:cNvPr>
          <p:cNvSpPr txBox="1"/>
          <p:nvPr/>
        </p:nvSpPr>
        <p:spPr>
          <a:xfrm>
            <a:off x="469241" y="1973574"/>
            <a:ext cx="111560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Using the following algorithm in R, we compute the value to be approximately </a:t>
            </a:r>
            <a:r>
              <a:rPr lang="en-GB" dirty="0">
                <a:ea typeface="+mn-lt"/>
                <a:cs typeface="+mn-lt"/>
              </a:rPr>
              <a:t>0.5039177.</a:t>
            </a:r>
            <a:endParaRPr lang="en-GB" dirty="0"/>
          </a:p>
        </p:txBody>
      </p:sp>
      <p:pic>
        <p:nvPicPr>
          <p:cNvPr id="3" name="Picture 2" descr="A screen shot of a computer code&#10;&#10;AI-generated content may be incorrect.">
            <a:extLst>
              <a:ext uri="{FF2B5EF4-FFF2-40B4-BE49-F238E27FC236}">
                <a16:creationId xmlns:a16="http://schemas.microsoft.com/office/drawing/2014/main" id="{4DA57EBD-9E99-54CD-BEA4-337CE9EC3669}"/>
              </a:ext>
            </a:extLst>
          </p:cNvPr>
          <p:cNvPicPr>
            <a:picLocks noChangeAspect="1"/>
          </p:cNvPicPr>
          <p:nvPr/>
        </p:nvPicPr>
        <p:blipFill>
          <a:blip r:embed="rId2"/>
          <a:stretch>
            <a:fillRect/>
          </a:stretch>
        </p:blipFill>
        <p:spPr>
          <a:xfrm>
            <a:off x="472592" y="2335489"/>
            <a:ext cx="10584208" cy="2893806"/>
          </a:xfrm>
          <a:prstGeom prst="rect">
            <a:avLst/>
          </a:prstGeom>
        </p:spPr>
      </p:pic>
      <p:sp>
        <p:nvSpPr>
          <p:cNvPr id="7" name="TextBox 6">
            <a:extLst>
              <a:ext uri="{FF2B5EF4-FFF2-40B4-BE49-F238E27FC236}">
                <a16:creationId xmlns:a16="http://schemas.microsoft.com/office/drawing/2014/main" id="{2A078F5A-F1AE-4F2C-D475-F7702E71EB37}"/>
              </a:ext>
            </a:extLst>
          </p:cNvPr>
          <p:cNvSpPr txBox="1"/>
          <p:nvPr/>
        </p:nvSpPr>
        <p:spPr>
          <a:xfrm>
            <a:off x="452694" y="5506687"/>
            <a:ext cx="109153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approximate value is </a:t>
            </a:r>
            <a:r>
              <a:rPr lang="en-GB" dirty="0">
                <a:ea typeface="+mn-lt"/>
                <a:cs typeface="+mn-lt"/>
              </a:rPr>
              <a:t>0.5040670619 according to Wolfram Alpha, meaning that our approximation is correct to 3 significant figures. If we had used a larger sample, we would get an even better approximation.</a:t>
            </a:r>
            <a:endParaRPr lang="en-GB" dirty="0"/>
          </a:p>
        </p:txBody>
      </p:sp>
    </p:spTree>
    <p:extLst>
      <p:ext uri="{BB962C8B-B14F-4D97-AF65-F5344CB8AC3E}">
        <p14:creationId xmlns:p14="http://schemas.microsoft.com/office/powerpoint/2010/main" val="320032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EFA-1C23-D1A8-6368-855CF3192D8B}"/>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grpSp>
        <p:nvGrpSpPr>
          <p:cNvPr id="3" name="Group 2">
            <a:extLst>
              <a:ext uri="{FF2B5EF4-FFF2-40B4-BE49-F238E27FC236}">
                <a16:creationId xmlns:a16="http://schemas.microsoft.com/office/drawing/2014/main" id="{B2B0C817-53E5-438E-5ADE-1AA4670B8C76}"/>
              </a:ext>
            </a:extLst>
          </p:cNvPr>
          <p:cNvGrpSpPr/>
          <p:nvPr/>
        </p:nvGrpSpPr>
        <p:grpSpPr>
          <a:xfrm>
            <a:off x="581192" y="2946560"/>
            <a:ext cx="11029616" cy="3115912"/>
            <a:chOff x="581192" y="2340429"/>
            <a:chExt cx="11029616" cy="4883388"/>
          </a:xfrm>
        </p:grpSpPr>
        <p:sp>
          <p:nvSpPr>
            <p:cNvPr id="6" name="TextBox 5">
              <a:extLst>
                <a:ext uri="{FF2B5EF4-FFF2-40B4-BE49-F238E27FC236}">
                  <a16:creationId xmlns:a16="http://schemas.microsoft.com/office/drawing/2014/main" id="{6EE64218-386C-2C06-B9AD-3DF249F93D7E}"/>
                </a:ext>
              </a:extLst>
            </p:cNvPr>
            <p:cNvSpPr txBox="1"/>
            <p:nvPr/>
          </p:nvSpPr>
          <p:spPr>
            <a:xfrm>
              <a:off x="581192" y="2340429"/>
              <a:ext cx="6566473" cy="4883388"/>
            </a:xfrm>
            <a:prstGeom prst="rect">
              <a:avLst/>
            </a:prstGeom>
            <a:noFill/>
          </p:spPr>
          <p:txBody>
            <a:bodyPr wrap="square" rtlCol="0">
              <a:spAutoFit/>
            </a:bodyPr>
            <a:lstStyle/>
            <a:p>
              <a:r>
                <a:rPr lang="en-GB" dirty="0"/>
                <a:t>Using the recursive formula </a:t>
              </a:r>
            </a:p>
            <a:p>
              <a:r>
                <a:rPr lang="en-GB" dirty="0"/>
                <a:t>X</a:t>
              </a:r>
              <a:r>
                <a:rPr lang="en-GB" baseline="-25000" dirty="0"/>
                <a:t>n+1</a:t>
              </a:r>
              <a:r>
                <a:rPr lang="en-GB" dirty="0"/>
                <a:t> = </a:t>
              </a:r>
              <a:r>
                <a:rPr lang="en-GB" dirty="0" err="1"/>
                <a:t>aX</a:t>
              </a:r>
              <a:r>
                <a:rPr lang="en-GB" baseline="-25000" dirty="0" err="1"/>
                <a:t>n</a:t>
              </a:r>
              <a:r>
                <a:rPr lang="en-GB" dirty="0"/>
                <a:t> + d (mod m)</a:t>
              </a:r>
            </a:p>
            <a:p>
              <a:r>
                <a:rPr lang="en-GB" dirty="0"/>
                <a:t>we get pseudorandom samples of a uniform distribution.</a:t>
              </a:r>
            </a:p>
            <a:p>
              <a:endParaRPr lang="en-GB" dirty="0"/>
            </a:p>
            <a:p>
              <a:r>
                <a:rPr lang="en-GB" dirty="0">
                  <a:ea typeface="Calibri" panose="020F0502020204030204" pitchFamily="34" charset="0"/>
                  <a:cs typeface="Calibri" panose="020F0502020204030204" pitchFamily="34" charset="0"/>
                </a:rPr>
                <a:t>For a full period:</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d and m must be coprime</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a-</a:t>
              </a:r>
              <a:r>
                <a:rPr lang="en-GB" dirty="0">
                  <a:latin typeface="Calibri" panose="020F0502020204030204" pitchFamily="34" charset="0"/>
                  <a:ea typeface="Calibri" panose="020F0502020204030204" pitchFamily="34" charset="0"/>
                  <a:cs typeface="Calibri" panose="020F0502020204030204" pitchFamily="34" charset="0"/>
                </a:rPr>
                <a:t>1 </a:t>
              </a:r>
              <a:r>
                <a:rPr lang="en-GB" dirty="0">
                  <a:ea typeface="Calibri" panose="020F0502020204030204" pitchFamily="34" charset="0"/>
                  <a:cs typeface="Calibri" panose="020F0502020204030204" pitchFamily="34" charset="0"/>
                </a:rPr>
                <a:t>is divisible by all prime factors of m</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If 4 divides m then </a:t>
              </a:r>
              <a:r>
                <a:rPr lang="en-GB" dirty="0">
                  <a:latin typeface="Calibri" panose="020F0502020204030204" pitchFamily="34" charset="0"/>
                  <a:ea typeface="Calibri" panose="020F0502020204030204" pitchFamily="34" charset="0"/>
                  <a:cs typeface="Calibri" panose="020F0502020204030204" pitchFamily="34" charset="0"/>
                </a:rPr>
                <a:t>a-1 </a:t>
              </a:r>
              <a:r>
                <a:rPr lang="en-GB" dirty="0">
                  <a:ea typeface="Calibri" panose="020F0502020204030204" pitchFamily="34" charset="0"/>
                  <a:cs typeface="Calibri" panose="020F0502020204030204" pitchFamily="34" charset="0"/>
                </a:rPr>
                <a:t>must also be divisible by 4</a:t>
              </a:r>
            </a:p>
            <a:p>
              <a:r>
                <a:rPr lang="en-GB" dirty="0">
                  <a:latin typeface="Calibri" panose="020F0502020204030204" pitchFamily="34" charset="0"/>
                  <a:ea typeface="Calibri" panose="020F0502020204030204" pitchFamily="34" charset="0"/>
                  <a:cs typeface="Calibri" panose="020F0502020204030204" pitchFamily="34" charset="0"/>
                </a:rPr>
                <a:t>(Hull-Dobell theorem, 1962)</a:t>
              </a:r>
            </a:p>
            <a:p>
              <a:endParaRPr lang="en-GB" dirty="0">
                <a:latin typeface="Calibri" panose="020F0502020204030204" pitchFamily="34" charset="0"/>
                <a:ea typeface="Calibri" panose="020F0502020204030204" pitchFamily="34" charset="0"/>
                <a:cs typeface="Calibri" panose="020F0502020204030204" pitchFamily="34" charset="0"/>
              </a:endParaRPr>
            </a:p>
            <a:p>
              <a:r>
                <a:rPr lang="en-GB" dirty="0">
                  <a:latin typeface="Calibri" panose="020F0502020204030204" pitchFamily="34" charset="0"/>
                  <a:ea typeface="Calibri" panose="020F0502020204030204" pitchFamily="34" charset="0"/>
                  <a:cs typeface="Calibri" panose="020F0502020204030204" pitchFamily="34" charset="0"/>
                </a:rPr>
                <a:t>Generally, we pick a = 1664525, d = 1013904223 and m = 2</a:t>
              </a:r>
              <a:r>
                <a:rPr lang="en-GB" baseline="30000" dirty="0">
                  <a:latin typeface="Calibri" panose="020F0502020204030204" pitchFamily="34" charset="0"/>
                  <a:ea typeface="Calibri" panose="020F0502020204030204" pitchFamily="34" charset="0"/>
                  <a:cs typeface="Calibri" panose="020F0502020204030204" pitchFamily="34" charset="0"/>
                </a:rPr>
                <a:t>3</a:t>
              </a:r>
              <a:r>
                <a:rPr lang="en-GB" sz="2000" baseline="30000" dirty="0">
                  <a:latin typeface="Calibri" panose="020F0502020204030204" pitchFamily="34" charset="0"/>
                  <a:ea typeface="Calibri" panose="020F0502020204030204" pitchFamily="34" charset="0"/>
                  <a:cs typeface="Calibri" panose="020F0502020204030204" pitchFamily="34" charset="0"/>
                </a:rPr>
                <a:t>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endParaRPr lang="en-GB" sz="2000" baseline="-25000" dirty="0"/>
            </a:p>
            <a:p>
              <a:endParaRPr lang="en-GB" sz="2000" dirty="0"/>
            </a:p>
          </p:txBody>
        </p:sp>
        <p:sp>
          <p:nvSpPr>
            <p:cNvPr id="8" name="TextBox 7">
              <a:extLst>
                <a:ext uri="{FF2B5EF4-FFF2-40B4-BE49-F238E27FC236}">
                  <a16:creationId xmlns:a16="http://schemas.microsoft.com/office/drawing/2014/main" id="{0642219C-FC40-F473-4AFC-F941550A80F6}"/>
                </a:ext>
              </a:extLst>
            </p:cNvPr>
            <p:cNvSpPr txBox="1"/>
            <p:nvPr/>
          </p:nvSpPr>
          <p:spPr>
            <a:xfrm>
              <a:off x="7147665" y="2688771"/>
              <a:ext cx="4463143" cy="2031325"/>
            </a:xfrm>
            <a:prstGeom prst="rect">
              <a:avLst/>
            </a:prstGeom>
            <a:noFill/>
          </p:spPr>
          <p:txBody>
            <a:bodyPr wrap="square" rtlCol="0">
              <a:spAutoFit/>
            </a:bodyPr>
            <a:lstStyle/>
            <a:p>
              <a:r>
                <a:rPr lang="en-GB" dirty="0"/>
                <a:t>X</a:t>
              </a:r>
              <a:r>
                <a:rPr lang="en-GB" baseline="-25000" dirty="0"/>
                <a:t>0 </a:t>
              </a:r>
              <a:r>
                <a:rPr lang="en-GB" dirty="0"/>
                <a:t>is the seed for the congruential generator.</a:t>
              </a:r>
            </a:p>
            <a:p>
              <a:endParaRPr lang="en-GB" dirty="0"/>
            </a:p>
            <a:p>
              <a:r>
                <a:rPr lang="en-GB" dirty="0"/>
                <a:t>Keeping X</a:t>
              </a:r>
              <a:r>
                <a:rPr lang="en-GB" baseline="-25000" dirty="0"/>
                <a:t>0 </a:t>
              </a:r>
              <a:r>
                <a:rPr lang="en-GB" dirty="0"/>
                <a:t>the same gives reproducible samples.</a:t>
              </a:r>
            </a:p>
            <a:p>
              <a:endParaRPr lang="en-GB" dirty="0"/>
            </a:p>
            <a:p>
              <a:r>
                <a:rPr lang="en-GB" dirty="0"/>
                <a:t>Changing X</a:t>
              </a:r>
              <a:r>
                <a:rPr lang="en-GB" baseline="-25000" dirty="0"/>
                <a:t>0 </a:t>
              </a:r>
              <a:r>
                <a:rPr lang="en-GB" dirty="0"/>
                <a:t>changes the values given by the congruential generator.</a:t>
              </a:r>
            </a:p>
          </p:txBody>
        </p:sp>
      </p:grpSp>
      <p:sp>
        <p:nvSpPr>
          <p:cNvPr id="4" name="TextBox 3">
            <a:extLst>
              <a:ext uri="{FF2B5EF4-FFF2-40B4-BE49-F238E27FC236}">
                <a16:creationId xmlns:a16="http://schemas.microsoft.com/office/drawing/2014/main" id="{2C3BEF14-950F-A25A-5FC8-9519746A850F}"/>
              </a:ext>
            </a:extLst>
          </p:cNvPr>
          <p:cNvSpPr txBox="1"/>
          <p:nvPr/>
        </p:nvSpPr>
        <p:spPr>
          <a:xfrm>
            <a:off x="581192" y="2059806"/>
            <a:ext cx="11029616" cy="646331"/>
          </a:xfrm>
          <a:prstGeom prst="rect">
            <a:avLst/>
          </a:prstGeom>
          <a:noFill/>
        </p:spPr>
        <p:txBody>
          <a:bodyPr wrap="square" rtlCol="0">
            <a:spAutoFit/>
          </a:bodyPr>
          <a:lstStyle/>
          <a:p>
            <a:r>
              <a:rPr lang="en-GB" dirty="0"/>
              <a:t>We approximated the integral using two methods of sampling a uniform distribution, the </a:t>
            </a:r>
            <a:r>
              <a:rPr lang="en-GB" dirty="0" err="1"/>
              <a:t>runif</a:t>
            </a:r>
            <a:r>
              <a:rPr lang="en-GB" dirty="0"/>
              <a:t> function in R and a linear congruence generator:</a:t>
            </a:r>
          </a:p>
        </p:txBody>
      </p:sp>
    </p:spTree>
    <p:extLst>
      <p:ext uri="{BB962C8B-B14F-4D97-AF65-F5344CB8AC3E}">
        <p14:creationId xmlns:p14="http://schemas.microsoft.com/office/powerpoint/2010/main" val="23950808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emplate>Dividend</Template>
  <TotalTime>170</TotalTime>
  <Words>1125</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Cambria Math</vt:lpstr>
      <vt:lpstr>Gill Sans MT</vt:lpstr>
      <vt:lpstr>Helvetica</vt:lpstr>
      <vt:lpstr>Wingdings 2</vt:lpstr>
      <vt:lpstr>Dividend</vt:lpstr>
      <vt:lpstr>Monte Carlo methods</vt:lpstr>
      <vt:lpstr>Introduction to monte carlo methods</vt:lpstr>
      <vt:lpstr>What are monte carlo methods</vt:lpstr>
      <vt:lpstr>Monte carlo integration</vt:lpstr>
      <vt:lpstr>Solving problems with monte carlo methods</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Normal distribution’s CDF using Monte carlo integration</vt:lpstr>
      <vt:lpstr>Normal distribution’s CDF using Monte carlo integration</vt:lpstr>
      <vt:lpstr>Monte Carlo Methods in n-dimensions</vt:lpstr>
      <vt:lpstr>Monte Carlo Methods in n-dimensions</vt:lpstr>
      <vt:lpstr>Applications in the real world</vt:lpstr>
      <vt:lpstr>3d graphics</vt:lpstr>
      <vt:lpstr>Disease outbreaks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Eoin Mag Ualghairg</dc:creator>
  <cp:lastModifiedBy>Eoin Mag Ualghairg</cp:lastModifiedBy>
  <cp:revision>7</cp:revision>
  <dcterms:created xsi:type="dcterms:W3CDTF">2025-04-19T20:32:03Z</dcterms:created>
  <dcterms:modified xsi:type="dcterms:W3CDTF">2025-04-21T23:17:02Z</dcterms:modified>
</cp:coreProperties>
</file>