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65" r:id="rId3"/>
    <p:sldId id="257" r:id="rId4"/>
    <p:sldId id="259" r:id="rId5"/>
    <p:sldId id="267" r:id="rId6"/>
    <p:sldId id="262" r:id="rId7"/>
    <p:sldId id="263" r:id="rId8"/>
    <p:sldId id="272" r:id="rId9"/>
    <p:sldId id="273" r:id="rId10"/>
    <p:sldId id="260" r:id="rId11"/>
    <p:sldId id="261" r:id="rId12"/>
    <p:sldId id="264" r:id="rId13"/>
    <p:sldId id="266" r:id="rId14"/>
    <p:sldId id="268" r:id="rId15"/>
    <p:sldId id="271"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1A6C04-04C0-EF4B-8C21-A54C2361A40A}" v="1612" dt="2025-04-20T02:38:26.772"/>
    <p1510:client id="{89472886-0281-F4F4-B6E0-6A2A6BAE75FF}" v="2" dt="2025-04-21T21:17:53.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p:restoredTop sz="94681"/>
  </p:normalViewPr>
  <p:slideViewPr>
    <p:cSldViewPr snapToGrid="0">
      <p:cViewPr varScale="1">
        <p:scale>
          <a:sx n="59" d="100"/>
          <a:sy n="59" d="100"/>
        </p:scale>
        <p:origin x="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C6AA7-44A4-1C4E-A020-E698FF67B3A6}" type="datetimeFigureOut">
              <a:rPr lang="en-GB" smtClean="0"/>
              <a:t>21/04/2025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6ED8E-2DD7-E248-8FEE-09B72A8CF7EB}" type="slidenum">
              <a:rPr lang="en-GB" smtClean="0"/>
              <a:t>‹#›</a:t>
            </a:fld>
            <a:endParaRPr lang="en-GB"/>
          </a:p>
        </p:txBody>
      </p:sp>
    </p:spTree>
    <p:extLst>
      <p:ext uri="{BB962C8B-B14F-4D97-AF65-F5344CB8AC3E}">
        <p14:creationId xmlns:p14="http://schemas.microsoft.com/office/powerpoint/2010/main" val="60543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4/21/2025</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4/21/2025</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4/21/2025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pPr/>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pPr/>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4/21/2025</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4/21/2025</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4F44-AD0A-2CF4-37E9-E4BE5C589E03}"/>
              </a:ext>
            </a:extLst>
          </p:cNvPr>
          <p:cNvSpPr>
            <a:spLocks noGrp="1"/>
          </p:cNvSpPr>
          <p:nvPr>
            <p:ph type="ctrTitle"/>
          </p:nvPr>
        </p:nvSpPr>
        <p:spPr>
          <a:xfrm>
            <a:off x="599225" y="2046115"/>
            <a:ext cx="10993549" cy="568317"/>
          </a:xfrm>
        </p:spPr>
        <p:txBody>
          <a:bodyPr>
            <a:normAutofit fontScale="90000"/>
          </a:bodyPr>
          <a:lstStyle/>
          <a:p>
            <a:r>
              <a:rPr lang="en-GB" dirty="0"/>
              <a:t>Monte Carlo methods</a:t>
            </a:r>
          </a:p>
        </p:txBody>
      </p:sp>
      <p:sp>
        <p:nvSpPr>
          <p:cNvPr id="3" name="Subtitle 2">
            <a:extLst>
              <a:ext uri="{FF2B5EF4-FFF2-40B4-BE49-F238E27FC236}">
                <a16:creationId xmlns:a16="http://schemas.microsoft.com/office/drawing/2014/main" id="{C3B3F172-E4D1-6EA1-8933-C124841E027F}"/>
              </a:ext>
            </a:extLst>
          </p:cNvPr>
          <p:cNvSpPr>
            <a:spLocks noGrp="1"/>
          </p:cNvSpPr>
          <p:nvPr>
            <p:ph type="subTitle" idx="1"/>
          </p:nvPr>
        </p:nvSpPr>
        <p:spPr>
          <a:xfrm>
            <a:off x="635294" y="2483742"/>
            <a:ext cx="9142757" cy="338380"/>
          </a:xfrm>
        </p:spPr>
        <p:txBody>
          <a:bodyPr/>
          <a:lstStyle/>
          <a:p>
            <a:r>
              <a:rPr lang="en-GB">
                <a:solidFill>
                  <a:schemeClr val="accent1"/>
                </a:solidFill>
              </a:rPr>
              <a:t>Archie </a:t>
            </a:r>
            <a:r>
              <a:rPr lang="en-GB" err="1">
                <a:solidFill>
                  <a:schemeClr val="accent1"/>
                </a:solidFill>
              </a:rPr>
              <a:t>dowds</a:t>
            </a:r>
            <a:r>
              <a:rPr lang="en-GB">
                <a:solidFill>
                  <a:schemeClr val="accent1"/>
                </a:solidFill>
              </a:rPr>
              <a:t>,  Bobby </a:t>
            </a:r>
            <a:r>
              <a:rPr lang="en-GB" err="1">
                <a:solidFill>
                  <a:schemeClr val="accent1"/>
                </a:solidFill>
              </a:rPr>
              <a:t>bazin</a:t>
            </a:r>
            <a:r>
              <a:rPr lang="en-GB">
                <a:solidFill>
                  <a:schemeClr val="accent1"/>
                </a:solidFill>
              </a:rPr>
              <a:t>,  Tom Watson,  Joshua </a:t>
            </a:r>
            <a:r>
              <a:rPr lang="en-GB" err="1">
                <a:solidFill>
                  <a:schemeClr val="accent1"/>
                </a:solidFill>
              </a:rPr>
              <a:t>Hescot</a:t>
            </a:r>
            <a:r>
              <a:rPr lang="en-GB">
                <a:solidFill>
                  <a:schemeClr val="accent1"/>
                </a:solidFill>
              </a:rPr>
              <a:t>,  Eoin Mag Ualghairg</a:t>
            </a:r>
          </a:p>
        </p:txBody>
      </p:sp>
    </p:spTree>
    <p:extLst>
      <p:ext uri="{BB962C8B-B14F-4D97-AF65-F5344CB8AC3E}">
        <p14:creationId xmlns:p14="http://schemas.microsoft.com/office/powerpoint/2010/main" val="229141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15F0-7BCC-F383-DA4B-6E1964AD73D2}"/>
              </a:ext>
            </a:extLst>
          </p:cNvPr>
          <p:cNvSpPr>
            <a:spLocks noGrp="1"/>
          </p:cNvSpPr>
          <p:nvPr>
            <p:ph type="title"/>
          </p:nvPr>
        </p:nvSpPr>
        <p:spPr/>
        <p:txBody>
          <a:bodyPr/>
          <a:lstStyle/>
          <a:p>
            <a:r>
              <a:rPr lang="en-GB" dirty="0"/>
              <a:t>Monte Carlo Methods in n-dimensions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ED4EB44-CD48-22FD-3691-9DC6EB1042F5}"/>
                  </a:ext>
                </a:extLst>
              </p:cNvPr>
              <p:cNvSpPr txBox="1"/>
              <p:nvPr/>
            </p:nvSpPr>
            <p:spPr>
              <a:xfrm>
                <a:off x="685707" y="1940663"/>
                <a:ext cx="10820586" cy="1754326"/>
              </a:xfrm>
              <a:prstGeom prst="rect">
                <a:avLst/>
              </a:prstGeom>
              <a:noFill/>
            </p:spPr>
            <p:txBody>
              <a:bodyPr wrap="square" rtlCol="0">
                <a:spAutoFit/>
              </a:bodyPr>
              <a:lstStyle/>
              <a:p>
                <a:r>
                  <a:rPr lang="en-GB" dirty="0"/>
                  <a:t>For estimations in higher dimensions, the idea of Monte Carlo methods remains largely the same.</a:t>
                </a:r>
              </a:p>
              <a:p>
                <a:endParaRPr lang="en-GB" dirty="0"/>
              </a:p>
              <a:p>
                <a:r>
                  <a:rPr lang="en-GB" dirty="0"/>
                  <a:t>Here is an example of finding the volume of a </a:t>
                </a:r>
                <a:r>
                  <a:rPr lang="en-GB" i="1" dirty="0"/>
                  <a:t>ball</a:t>
                </a:r>
                <a:r>
                  <a:rPr lang="en-GB" dirty="0"/>
                  <a:t> in n-dimensions.</a:t>
                </a:r>
              </a:p>
              <a:p>
                <a:endParaRPr lang="en-GB" dirty="0"/>
              </a:p>
              <a:p>
                <a:r>
                  <a:rPr lang="en-GB" dirty="0"/>
                  <a:t>Consider an n-dimensional </a:t>
                </a:r>
                <a:r>
                  <a:rPr lang="en-GB" i="1" dirty="0"/>
                  <a:t>ball</a:t>
                </a:r>
                <a:r>
                  <a:rPr lang="en-GB" dirty="0"/>
                  <a:t> with radius </a:t>
                </a:r>
                <a14:m>
                  <m:oMath xmlns:m="http://schemas.openxmlformats.org/officeDocument/2006/math">
                    <m:r>
                      <a:rPr lang="en-GB" b="0" i="1" smtClean="0">
                        <a:latin typeface="Cambria Math" panose="02040503050406030204" pitchFamily="18" charset="0"/>
                      </a:rPr>
                      <m:t>𝑅</m:t>
                    </m:r>
                  </m:oMath>
                </a14:m>
                <a:r>
                  <a:rPr lang="en-GB" dirty="0"/>
                  <a:t> that’s centred at the origin. Enclose the ball in an n-dimensional </a:t>
                </a:r>
                <a:r>
                  <a:rPr lang="en-GB" i="1" dirty="0"/>
                  <a:t>cube</a:t>
                </a:r>
                <a:r>
                  <a:rPr lang="en-GB" dirty="0"/>
                  <a:t>, side length </a:t>
                </a:r>
                <a14:m>
                  <m:oMath xmlns:m="http://schemas.openxmlformats.org/officeDocument/2006/math">
                    <m:r>
                      <a:rPr lang="en-GB" b="0" i="1" smtClean="0">
                        <a:latin typeface="Cambria Math" panose="02040503050406030204" pitchFamily="18" charset="0"/>
                      </a:rPr>
                      <m:t>2</m:t>
                    </m:r>
                    <m:r>
                      <a:rPr lang="en-GB" b="0" i="1" smtClean="0">
                        <a:latin typeface="Cambria Math" panose="02040503050406030204" pitchFamily="18" charset="0"/>
                      </a:rPr>
                      <m:t>𝑅</m:t>
                    </m:r>
                  </m:oMath>
                </a14:m>
                <a:r>
                  <a:rPr lang="en-GB" dirty="0"/>
                  <a:t>.</a:t>
                </a:r>
                <a:endParaRPr lang="en-GB" i="1" dirty="0"/>
              </a:p>
            </p:txBody>
          </p:sp>
        </mc:Choice>
        <mc:Fallback xmlns="">
          <p:sp>
            <p:nvSpPr>
              <p:cNvPr id="4" name="TextBox 3">
                <a:extLst>
                  <a:ext uri="{FF2B5EF4-FFF2-40B4-BE49-F238E27FC236}">
                    <a16:creationId xmlns:a16="http://schemas.microsoft.com/office/drawing/2014/main" id="{AED4EB44-CD48-22FD-3691-9DC6EB1042F5}"/>
                  </a:ext>
                </a:extLst>
              </p:cNvPr>
              <p:cNvSpPr txBox="1">
                <a:spLocks noRot="1" noChangeAspect="1" noMove="1" noResize="1" noEditPoints="1" noAdjustHandles="1" noChangeArrowheads="1" noChangeShapeType="1" noTextEdit="1"/>
              </p:cNvSpPr>
              <p:nvPr/>
            </p:nvSpPr>
            <p:spPr>
              <a:xfrm>
                <a:off x="685707" y="1940663"/>
                <a:ext cx="10820586" cy="1754326"/>
              </a:xfrm>
              <a:prstGeom prst="rect">
                <a:avLst/>
              </a:prstGeom>
              <a:blipFill>
                <a:blip r:embed="rId2"/>
                <a:stretch>
                  <a:fillRect l="-468" t="-1439" b="-4317"/>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12E3782B-F1AB-F0AD-2412-91F7F7F8AEB8}"/>
              </a:ext>
            </a:extLst>
          </p:cNvPr>
          <p:cNvPicPr>
            <a:picLocks noChangeAspect="1"/>
          </p:cNvPicPr>
          <p:nvPr/>
        </p:nvPicPr>
        <p:blipFill>
          <a:blip r:embed="rId3"/>
          <a:stretch>
            <a:fillRect/>
          </a:stretch>
        </p:blipFill>
        <p:spPr>
          <a:xfrm>
            <a:off x="4764584" y="3741810"/>
            <a:ext cx="2662830" cy="2602895"/>
          </a:xfrm>
          <a:prstGeom prst="rect">
            <a:avLst/>
          </a:prstGeom>
        </p:spPr>
      </p:pic>
      <p:sp>
        <p:nvSpPr>
          <p:cNvPr id="8" name="TextBox 7">
            <a:extLst>
              <a:ext uri="{FF2B5EF4-FFF2-40B4-BE49-F238E27FC236}">
                <a16:creationId xmlns:a16="http://schemas.microsoft.com/office/drawing/2014/main" id="{BEA31784-5C27-90B1-B94C-1C770410584C}"/>
              </a:ext>
            </a:extLst>
          </p:cNvPr>
          <p:cNvSpPr txBox="1"/>
          <p:nvPr/>
        </p:nvSpPr>
        <p:spPr>
          <a:xfrm>
            <a:off x="5475962" y="6275433"/>
            <a:ext cx="1240075" cy="369332"/>
          </a:xfrm>
          <a:prstGeom prst="rect">
            <a:avLst/>
          </a:prstGeom>
          <a:noFill/>
        </p:spPr>
        <p:txBody>
          <a:bodyPr wrap="square" rtlCol="0">
            <a:spAutoFit/>
          </a:bodyPr>
          <a:lstStyle/>
          <a:p>
            <a:r>
              <a:rPr lang="en-GB" dirty="0"/>
              <a:t>Here n = 2</a:t>
            </a:r>
          </a:p>
        </p:txBody>
      </p:sp>
      <p:sp>
        <p:nvSpPr>
          <p:cNvPr id="9" name="TextBox 8">
            <a:extLst>
              <a:ext uri="{FF2B5EF4-FFF2-40B4-BE49-F238E27FC236}">
                <a16:creationId xmlns:a16="http://schemas.microsoft.com/office/drawing/2014/main" id="{968EA790-8EFE-EBFB-9D22-6801982F424C}"/>
              </a:ext>
            </a:extLst>
          </p:cNvPr>
          <p:cNvSpPr txBox="1"/>
          <p:nvPr/>
        </p:nvSpPr>
        <p:spPr>
          <a:xfrm>
            <a:off x="8815606" y="5144376"/>
            <a:ext cx="2795202" cy="1200329"/>
          </a:xfrm>
          <a:prstGeom prst="rect">
            <a:avLst/>
          </a:prstGeom>
          <a:noFill/>
        </p:spPr>
        <p:txBody>
          <a:bodyPr wrap="square" rtlCol="0">
            <a:spAutoFit/>
          </a:bodyPr>
          <a:lstStyle/>
          <a:p>
            <a:r>
              <a:rPr lang="en-GB" dirty="0"/>
              <a:t>Note: </a:t>
            </a:r>
            <a:r>
              <a:rPr lang="en-GB" i="1" dirty="0"/>
              <a:t>cube </a:t>
            </a:r>
            <a:r>
              <a:rPr lang="en-GB" dirty="0"/>
              <a:t>and </a:t>
            </a:r>
            <a:r>
              <a:rPr lang="en-GB" i="1" dirty="0"/>
              <a:t>ball</a:t>
            </a:r>
            <a:r>
              <a:rPr lang="en-GB" dirty="0"/>
              <a:t> are italicised as notion of a ball in dimensions higher than 3 is very difficult to grasp.</a:t>
            </a:r>
          </a:p>
        </p:txBody>
      </p:sp>
    </p:spTree>
    <p:extLst>
      <p:ext uri="{BB962C8B-B14F-4D97-AF65-F5344CB8AC3E}">
        <p14:creationId xmlns:p14="http://schemas.microsoft.com/office/powerpoint/2010/main" val="1363728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AEAF4-BF20-AE3F-65E7-B95E278104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A4D43F-0290-458E-463A-57B21FCE56EE}"/>
              </a:ext>
            </a:extLst>
          </p:cNvPr>
          <p:cNvSpPr>
            <a:spLocks noGrp="1"/>
          </p:cNvSpPr>
          <p:nvPr>
            <p:ph type="title"/>
          </p:nvPr>
        </p:nvSpPr>
        <p:spPr/>
        <p:txBody>
          <a:bodyPr/>
          <a:lstStyle/>
          <a:p>
            <a:r>
              <a:rPr lang="en-GB" dirty="0"/>
              <a:t>Monte Carlo Methods in n-dimensions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B5471C6-178E-18EC-31C1-DECAD7197EF2}"/>
                  </a:ext>
                </a:extLst>
              </p:cNvPr>
              <p:cNvSpPr txBox="1"/>
              <p:nvPr/>
            </p:nvSpPr>
            <p:spPr>
              <a:xfrm>
                <a:off x="685707" y="1940663"/>
                <a:ext cx="10820586" cy="2311530"/>
              </a:xfrm>
              <a:prstGeom prst="rect">
                <a:avLst/>
              </a:prstGeom>
              <a:noFill/>
            </p:spPr>
            <p:txBody>
              <a:bodyPr wrap="square" rtlCol="0">
                <a:spAutoFit/>
              </a:bodyPr>
              <a:lstStyle/>
              <a:p>
                <a:r>
                  <a:rPr lang="en-GB" dirty="0"/>
                  <a:t>For each dimension in the n-dimensional space, generate a coordinate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a14:m>
                <a:r>
                  <a:rPr lang="en-GB" dirty="0"/>
                  <a:t> from a Uniform[-R, R] distribution.</a:t>
                </a:r>
              </a:p>
              <a:p>
                <a:r>
                  <a:rPr lang="en-GB" dirty="0"/>
                  <a:t>This will give u a random point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𝑛</m:t>
                        </m:r>
                      </m:sub>
                    </m:sSub>
                    <m:r>
                      <a:rPr lang="en-GB" b="0" i="1" smtClean="0">
                        <a:latin typeface="Cambria Math" panose="02040503050406030204" pitchFamily="18" charset="0"/>
                      </a:rPr>
                      <m:t>)</m:t>
                    </m:r>
                  </m:oMath>
                </a14:m>
                <a:r>
                  <a:rPr lang="en-GB" dirty="0"/>
                  <a:t> inside the n-dimensional </a:t>
                </a:r>
                <a:r>
                  <a:rPr lang="en-GB" i="1" dirty="0"/>
                  <a:t>cube</a:t>
                </a:r>
                <a:r>
                  <a:rPr lang="en-GB" dirty="0"/>
                  <a:t>.</a:t>
                </a:r>
              </a:p>
              <a:p>
                <a:endParaRPr lang="en-GB" b="1" dirty="0"/>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oMath>
                </a14:m>
                <a:r>
                  <a:rPr lang="en-GB" dirty="0"/>
                  <a:t> will lie within the </a:t>
                </a:r>
                <a:r>
                  <a:rPr lang="en-GB" i="1" dirty="0"/>
                  <a:t>ball </a:t>
                </a:r>
                <a:r>
                  <a:rPr lang="en-GB" dirty="0"/>
                  <a:t>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𝑃</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 </m:t>
                    </m:r>
                    <m:sSubSup>
                      <m:sSubSupPr>
                        <m:ctrlPr>
                          <a:rPr lang="en-GB" b="0" i="1" smtClean="0">
                            <a:latin typeface="Cambria Math" panose="02040503050406030204" pitchFamily="18" charset="0"/>
                            <a:ea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𝑋</m:t>
                        </m:r>
                      </m:e>
                      <m:sub>
                        <m:r>
                          <a:rPr lang="en-GB" b="0" i="1" smtClean="0">
                            <a:latin typeface="Cambria Math" panose="02040503050406030204" pitchFamily="18" charset="0"/>
                            <a:ea typeface="Cambria Math" panose="02040503050406030204" pitchFamily="18" charset="0"/>
                          </a:rPr>
                          <m:t>1</m:t>
                        </m:r>
                      </m:sub>
                      <m:sup>
                        <m:r>
                          <a:rPr lang="en-GB" b="0" i="1" smtClean="0">
                            <a:latin typeface="Cambria Math" panose="02040503050406030204" pitchFamily="18" charset="0"/>
                            <a:ea typeface="Cambria Math" panose="02040503050406030204" pitchFamily="18" charset="0"/>
                          </a:rPr>
                          <m:t>2</m:t>
                        </m:r>
                      </m:sup>
                    </m:sSubSup>
                    <m:r>
                      <a:rPr lang="en-GB" b="0" i="1" smtClean="0">
                        <a:latin typeface="Cambria Math" panose="02040503050406030204" pitchFamily="18" charset="0"/>
                        <a:ea typeface="Cambria Math" panose="02040503050406030204" pitchFamily="18" charset="0"/>
                      </a:rPr>
                      <m:t>+…+ </m:t>
                    </m:r>
                    <m:sSubSup>
                      <m:sSubSupPr>
                        <m:ctrlPr>
                          <a:rPr lang="en-GB" b="0" i="1" smtClean="0">
                            <a:latin typeface="Cambria Math" panose="02040503050406030204" pitchFamily="18" charset="0"/>
                            <a:ea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𝑋</m:t>
                        </m:r>
                      </m:e>
                      <m:sub>
                        <m:r>
                          <a:rPr lang="en-GB" b="0" i="1" smtClean="0">
                            <a:latin typeface="Cambria Math" panose="02040503050406030204" pitchFamily="18" charset="0"/>
                            <a:ea typeface="Cambria Math" panose="02040503050406030204" pitchFamily="18" charset="0"/>
                          </a:rPr>
                          <m:t>𝑛</m:t>
                        </m:r>
                      </m:sub>
                      <m:sup>
                        <m:r>
                          <a:rPr lang="en-GB" b="0" i="1" smtClean="0">
                            <a:latin typeface="Cambria Math" panose="02040503050406030204" pitchFamily="18" charset="0"/>
                            <a:ea typeface="Cambria Math" panose="02040503050406030204" pitchFamily="18" charset="0"/>
                          </a:rPr>
                          <m:t>2</m:t>
                        </m:r>
                      </m:sup>
                    </m:sSubSup>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𝑅</m:t>
                        </m:r>
                      </m:e>
                      <m:sup>
                        <m:r>
                          <a:rPr lang="en-GB" b="0" i="1" smtClean="0">
                            <a:latin typeface="Cambria Math" panose="02040503050406030204" pitchFamily="18" charset="0"/>
                            <a:ea typeface="Cambria Math" panose="02040503050406030204" pitchFamily="18" charset="0"/>
                          </a:rPr>
                          <m:t>2</m:t>
                        </m:r>
                      </m:sup>
                    </m:sSup>
                  </m:oMath>
                </a14:m>
                <a:endParaRPr lang="en-GB" dirty="0"/>
              </a:p>
              <a:p>
                <a:endParaRPr lang="en-GB" dirty="0"/>
              </a:p>
              <a:p>
                <a:r>
                  <a:rPr lang="en-GB" dirty="0"/>
                  <a:t>Repeat for a desired number of samples.</a:t>
                </a:r>
              </a:p>
              <a:p>
                <a:endParaRPr lang="en-GB" dirty="0"/>
              </a:p>
              <a:p>
                <a:r>
                  <a:rPr lang="en-GB" dirty="0"/>
                  <a:t>Then, we can calculate the </a:t>
                </a:r>
                <a:r>
                  <a:rPr lang="en-GB" i="1" dirty="0"/>
                  <a:t>volume </a:t>
                </a:r>
                <a:r>
                  <a:rPr lang="en-GB" dirty="0"/>
                  <a:t>of the </a:t>
                </a:r>
                <a:r>
                  <a:rPr lang="en-GB" i="1" dirty="0"/>
                  <a:t>ball</a:t>
                </a:r>
                <a:r>
                  <a:rPr lang="en-GB" dirty="0"/>
                  <a:t> to be</a:t>
                </a:r>
              </a:p>
            </p:txBody>
          </p:sp>
        </mc:Choice>
        <mc:Fallback xmlns="">
          <p:sp>
            <p:nvSpPr>
              <p:cNvPr id="4" name="TextBox 3">
                <a:extLst>
                  <a:ext uri="{FF2B5EF4-FFF2-40B4-BE49-F238E27FC236}">
                    <a16:creationId xmlns:a16="http://schemas.microsoft.com/office/drawing/2014/main" id="{1B5471C6-178E-18EC-31C1-DECAD7197EF2}"/>
                  </a:ext>
                </a:extLst>
              </p:cNvPr>
              <p:cNvSpPr txBox="1">
                <a:spLocks noRot="1" noChangeAspect="1" noMove="1" noResize="1" noEditPoints="1" noAdjustHandles="1" noChangeArrowheads="1" noChangeShapeType="1" noTextEdit="1"/>
              </p:cNvSpPr>
              <p:nvPr/>
            </p:nvSpPr>
            <p:spPr>
              <a:xfrm>
                <a:off x="685707" y="1940663"/>
                <a:ext cx="10820586" cy="2311530"/>
              </a:xfrm>
              <a:prstGeom prst="rect">
                <a:avLst/>
              </a:prstGeom>
              <a:blipFill>
                <a:blip r:embed="rId2"/>
                <a:stretch>
                  <a:fillRect l="-468" t="-1087" b="-27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13CD261-80F4-C242-0096-2469434E6F45}"/>
                  </a:ext>
                </a:extLst>
              </p:cNvPr>
              <p:cNvSpPr txBox="1"/>
              <p:nvPr/>
            </p:nvSpPr>
            <p:spPr>
              <a:xfrm>
                <a:off x="3546763" y="4266047"/>
                <a:ext cx="5098473" cy="52475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𝑉</m:t>
                          </m:r>
                        </m:e>
                        <m:sub>
                          <m:r>
                            <m:rPr>
                              <m:nor/>
                            </m:rPr>
                            <a:rPr lang="en-GB" b="0" i="0" smtClean="0">
                              <a:latin typeface="Cambria Math" panose="02040503050406030204" pitchFamily="18" charset="0"/>
                            </a:rPr>
                            <m:t>ball</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r>
                            <a:rPr lang="en-GB" b="0" i="1" smtClean="0">
                              <a:latin typeface="Cambria Math" panose="02040503050406030204" pitchFamily="18" charset="0"/>
                            </a:rPr>
                            <m:t>𝑅</m:t>
                          </m:r>
                          <m:r>
                            <a:rPr lang="en-GB" b="0" i="1" smtClean="0">
                              <a:latin typeface="Cambria Math" panose="02040503050406030204" pitchFamily="18" charset="0"/>
                            </a:rPr>
                            <m:t>)</m:t>
                          </m:r>
                        </m:e>
                        <m:sup>
                          <m:r>
                            <a:rPr lang="en-GB" b="0" i="1" smtClean="0">
                              <a:latin typeface="Cambria Math" panose="02040503050406030204" pitchFamily="18" charset="0"/>
                            </a:rPr>
                            <m:t>𝑛</m:t>
                          </m:r>
                        </m:sup>
                      </m:sSup>
                      <m:f>
                        <m:fPr>
                          <m:ctrlPr>
                            <a:rPr lang="en-GB" b="0" i="1" smtClean="0">
                              <a:latin typeface="Cambria Math" panose="02040503050406030204" pitchFamily="18" charset="0"/>
                            </a:rPr>
                          </m:ctrlPr>
                        </m:fPr>
                        <m:num>
                          <m:r>
                            <m:rPr>
                              <m:nor/>
                            </m:rPr>
                            <a:rPr lang="en-GB" b="0" i="0" smtClean="0">
                              <a:latin typeface="Cambria Math" panose="02040503050406030204" pitchFamily="18" charset="0"/>
                            </a:rPr>
                            <m:t># </m:t>
                          </m:r>
                          <m:r>
                            <m:rPr>
                              <m:nor/>
                            </m:rPr>
                            <a:rPr lang="en-GB" b="0" i="0" smtClean="0">
                              <a:latin typeface="Cambria Math" panose="02040503050406030204" pitchFamily="18" charset="0"/>
                            </a:rPr>
                            <m:t>of</m:t>
                          </m:r>
                          <m:r>
                            <m:rPr>
                              <m:nor/>
                            </m:rPr>
                            <a:rPr lang="en-GB" b="0" i="0"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rPr>
                            <m:t> </m:t>
                          </m:r>
                          <m:r>
                            <m:rPr>
                              <m:nor/>
                            </m:rPr>
                            <a:rPr lang="en-GB" b="0" i="0" smtClean="0">
                              <a:latin typeface="Cambria Math" panose="02040503050406030204" pitchFamily="18" charset="0"/>
                            </a:rPr>
                            <m:t>that</m:t>
                          </m:r>
                          <m:r>
                            <m:rPr>
                              <m:nor/>
                            </m:rPr>
                            <a:rPr lang="en-GB" b="0" i="0" smtClean="0">
                              <a:latin typeface="Cambria Math" panose="02040503050406030204" pitchFamily="18" charset="0"/>
                            </a:rPr>
                            <m:t> </m:t>
                          </m:r>
                          <m:r>
                            <m:rPr>
                              <m:nor/>
                            </m:rPr>
                            <a:rPr lang="en-GB" b="0" i="0" smtClean="0">
                              <a:latin typeface="Cambria Math" panose="02040503050406030204" pitchFamily="18" charset="0"/>
                            </a:rPr>
                            <m:t>lie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within</m:t>
                          </m:r>
                          <m:r>
                            <a:rPr lang="en-GB" b="0" i="1" smtClean="0">
                              <a:latin typeface="Cambria Math" panose="02040503050406030204" pitchFamily="18" charset="0"/>
                            </a:rPr>
                            <m:t> </m:t>
                          </m:r>
                          <m:r>
                            <m:rPr>
                              <m:nor/>
                            </m:rPr>
                            <a:rPr lang="en-GB" b="0" i="0" smtClean="0">
                              <a:latin typeface="Cambria Math" panose="02040503050406030204" pitchFamily="18" charset="0"/>
                            </a:rPr>
                            <m:t>the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ball</m:t>
                          </m:r>
                        </m:num>
                        <m:den>
                          <m:r>
                            <a:rPr lang="en-GB" b="0" i="1" smtClean="0">
                              <a:latin typeface="Cambria Math" panose="02040503050406030204" pitchFamily="18" charset="0"/>
                            </a:rPr>
                            <m:t>𝑁</m:t>
                          </m:r>
                        </m:den>
                      </m:f>
                    </m:oMath>
                  </m:oMathPara>
                </a14:m>
                <a:endParaRPr lang="en-GB" dirty="0"/>
              </a:p>
            </p:txBody>
          </p:sp>
        </mc:Choice>
        <mc:Fallback xmlns="">
          <p:sp>
            <p:nvSpPr>
              <p:cNvPr id="3" name="TextBox 2">
                <a:extLst>
                  <a:ext uri="{FF2B5EF4-FFF2-40B4-BE49-F238E27FC236}">
                    <a16:creationId xmlns:a16="http://schemas.microsoft.com/office/drawing/2014/main" id="{B13CD261-80F4-C242-0096-2469434E6F45}"/>
                  </a:ext>
                </a:extLst>
              </p:cNvPr>
              <p:cNvSpPr txBox="1">
                <a:spLocks noRot="1" noChangeAspect="1" noMove="1" noResize="1" noEditPoints="1" noAdjustHandles="1" noChangeArrowheads="1" noChangeShapeType="1" noTextEdit="1"/>
              </p:cNvSpPr>
              <p:nvPr/>
            </p:nvSpPr>
            <p:spPr>
              <a:xfrm>
                <a:off x="3546763" y="4266047"/>
                <a:ext cx="5098473" cy="524759"/>
              </a:xfrm>
              <a:prstGeom prst="rect">
                <a:avLst/>
              </a:prstGeom>
              <a:blipFill>
                <a:blip r:embed="rId3"/>
                <a:stretch>
                  <a:fillRect t="-9524" b="-142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936490C-4427-D49C-C378-3E35574909E5}"/>
                  </a:ext>
                </a:extLst>
              </p:cNvPr>
              <p:cNvSpPr txBox="1"/>
              <p:nvPr/>
            </p:nvSpPr>
            <p:spPr>
              <a:xfrm>
                <a:off x="685706" y="4790806"/>
                <a:ext cx="10820586" cy="1200329"/>
              </a:xfrm>
              <a:prstGeom prst="rect">
                <a:avLst/>
              </a:prstGeom>
              <a:noFill/>
            </p:spPr>
            <p:txBody>
              <a:bodyPr wrap="square" rtlCol="0">
                <a:spAutoFit/>
              </a:bodyPr>
              <a:lstStyle/>
              <a:p>
                <a:r>
                  <a:rPr lang="en-GB" dirty="0"/>
                  <a:t>where </a:t>
                </a:r>
                <a14:m>
                  <m:oMath xmlns:m="http://schemas.openxmlformats.org/officeDocument/2006/math">
                    <m:r>
                      <a:rPr lang="en-GB" b="0" i="1" smtClean="0">
                        <a:latin typeface="Cambria Math" panose="02040503050406030204" pitchFamily="18" charset="0"/>
                      </a:rPr>
                      <m:t>𝑁</m:t>
                    </m:r>
                  </m:oMath>
                </a14:m>
                <a:r>
                  <a:rPr lang="en-GB" dirty="0"/>
                  <a:t> is the number of samples taken.</a:t>
                </a:r>
              </a:p>
              <a:p>
                <a:endParaRPr lang="en-GB" dirty="0"/>
              </a:p>
              <a:p>
                <a:endParaRPr lang="en-GB" dirty="0"/>
              </a:p>
              <a:p>
                <a:r>
                  <a:rPr lang="en-GB" dirty="0"/>
                  <a:t>This gives an idea of how Monte Carlo methods can be generalised to higher dimensions.</a:t>
                </a:r>
              </a:p>
            </p:txBody>
          </p:sp>
        </mc:Choice>
        <mc:Fallback xmlns="">
          <p:sp>
            <p:nvSpPr>
              <p:cNvPr id="5" name="TextBox 4">
                <a:extLst>
                  <a:ext uri="{FF2B5EF4-FFF2-40B4-BE49-F238E27FC236}">
                    <a16:creationId xmlns:a16="http://schemas.microsoft.com/office/drawing/2014/main" id="{A936490C-4427-D49C-C378-3E35574909E5}"/>
                  </a:ext>
                </a:extLst>
              </p:cNvPr>
              <p:cNvSpPr txBox="1">
                <a:spLocks noRot="1" noChangeAspect="1" noMove="1" noResize="1" noEditPoints="1" noAdjustHandles="1" noChangeArrowheads="1" noChangeShapeType="1" noTextEdit="1"/>
              </p:cNvSpPr>
              <p:nvPr/>
            </p:nvSpPr>
            <p:spPr>
              <a:xfrm>
                <a:off x="685706" y="4790806"/>
                <a:ext cx="10820586" cy="1200329"/>
              </a:xfrm>
              <a:prstGeom prst="rect">
                <a:avLst/>
              </a:prstGeom>
              <a:blipFill>
                <a:blip r:embed="rId4"/>
                <a:stretch>
                  <a:fillRect l="-468" t="-3158" b="-7368"/>
                </a:stretch>
              </a:blipFill>
            </p:spPr>
            <p:txBody>
              <a:bodyPr/>
              <a:lstStyle/>
              <a:p>
                <a:r>
                  <a:rPr lang="en-GB">
                    <a:noFill/>
                  </a:rPr>
                  <a:t> </a:t>
                </a:r>
              </a:p>
            </p:txBody>
          </p:sp>
        </mc:Fallback>
      </mc:AlternateContent>
    </p:spTree>
    <p:extLst>
      <p:ext uri="{BB962C8B-B14F-4D97-AF65-F5344CB8AC3E}">
        <p14:creationId xmlns:p14="http://schemas.microsoft.com/office/powerpoint/2010/main" val="183618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B8AC1-7FD6-C292-DF77-F4B20F14ED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B1BDA4-341E-5908-9427-1A7D633FB93C}"/>
              </a:ext>
            </a:extLst>
          </p:cNvPr>
          <p:cNvSpPr>
            <a:spLocks noGrp="1"/>
          </p:cNvSpPr>
          <p:nvPr>
            <p:ph type="title"/>
          </p:nvPr>
        </p:nvSpPr>
        <p:spPr/>
        <p:txBody>
          <a:bodyPr/>
          <a:lstStyle/>
          <a:p>
            <a:r>
              <a:rPr lang="en-GB" dirty="0"/>
              <a:t>Monte Carlo Methods in n-dimensions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F925E7E-3C76-AD12-9452-FD1B601B62E7}"/>
                  </a:ext>
                </a:extLst>
              </p:cNvPr>
              <p:cNvSpPr txBox="1"/>
              <p:nvPr/>
            </p:nvSpPr>
            <p:spPr>
              <a:xfrm>
                <a:off x="685707" y="1940663"/>
                <a:ext cx="10820586" cy="2311530"/>
              </a:xfrm>
              <a:prstGeom prst="rect">
                <a:avLst/>
              </a:prstGeom>
              <a:noFill/>
            </p:spPr>
            <p:txBody>
              <a:bodyPr wrap="square" rtlCol="0">
                <a:spAutoFit/>
              </a:bodyPr>
              <a:lstStyle/>
              <a:p>
                <a:r>
                  <a:rPr lang="en-GB" dirty="0"/>
                  <a:t>For each dimension in the n-dimensional space, generate a coordinate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a14:m>
                <a:r>
                  <a:rPr lang="en-GB" dirty="0"/>
                  <a:t> from a Uniform[-R, R] distribution.</a:t>
                </a:r>
              </a:p>
              <a:p>
                <a:r>
                  <a:rPr lang="en-GB" dirty="0"/>
                  <a:t>This will give u a random point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𝑛</m:t>
                        </m:r>
                      </m:sub>
                    </m:sSub>
                    <m:r>
                      <a:rPr lang="en-GB" b="0" i="1" smtClean="0">
                        <a:latin typeface="Cambria Math" panose="02040503050406030204" pitchFamily="18" charset="0"/>
                      </a:rPr>
                      <m:t>)</m:t>
                    </m:r>
                  </m:oMath>
                </a14:m>
                <a:r>
                  <a:rPr lang="en-GB" dirty="0"/>
                  <a:t> inside the n-dimensional </a:t>
                </a:r>
                <a:r>
                  <a:rPr lang="en-GB" i="1" dirty="0"/>
                  <a:t>cube</a:t>
                </a:r>
                <a:r>
                  <a:rPr lang="en-GB" dirty="0"/>
                  <a:t>.</a:t>
                </a:r>
              </a:p>
              <a:p>
                <a:endParaRPr lang="en-GB" b="1" dirty="0"/>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oMath>
                </a14:m>
                <a:r>
                  <a:rPr lang="en-GB" dirty="0"/>
                  <a:t> will lie within the </a:t>
                </a:r>
                <a:r>
                  <a:rPr lang="en-GB" i="1" dirty="0"/>
                  <a:t>ball </a:t>
                </a:r>
                <a:r>
                  <a:rPr lang="en-GB" dirty="0"/>
                  <a:t>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𝑃</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 </m:t>
                    </m:r>
                    <m:sSubSup>
                      <m:sSubSupPr>
                        <m:ctrlPr>
                          <a:rPr lang="en-GB" b="0" i="1" smtClean="0">
                            <a:latin typeface="Cambria Math" panose="02040503050406030204" pitchFamily="18" charset="0"/>
                            <a:ea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𝑋</m:t>
                        </m:r>
                      </m:e>
                      <m:sub>
                        <m:r>
                          <a:rPr lang="en-GB" b="0" i="1" smtClean="0">
                            <a:latin typeface="Cambria Math" panose="02040503050406030204" pitchFamily="18" charset="0"/>
                            <a:ea typeface="Cambria Math" panose="02040503050406030204" pitchFamily="18" charset="0"/>
                          </a:rPr>
                          <m:t>1</m:t>
                        </m:r>
                      </m:sub>
                      <m:sup>
                        <m:r>
                          <a:rPr lang="en-GB" b="0" i="1" smtClean="0">
                            <a:latin typeface="Cambria Math" panose="02040503050406030204" pitchFamily="18" charset="0"/>
                            <a:ea typeface="Cambria Math" panose="02040503050406030204" pitchFamily="18" charset="0"/>
                          </a:rPr>
                          <m:t>2</m:t>
                        </m:r>
                      </m:sup>
                    </m:sSubSup>
                    <m:r>
                      <a:rPr lang="en-GB" b="0" i="1" smtClean="0">
                        <a:latin typeface="Cambria Math" panose="02040503050406030204" pitchFamily="18" charset="0"/>
                        <a:ea typeface="Cambria Math" panose="02040503050406030204" pitchFamily="18" charset="0"/>
                      </a:rPr>
                      <m:t>+…+ </m:t>
                    </m:r>
                    <m:sSubSup>
                      <m:sSubSupPr>
                        <m:ctrlPr>
                          <a:rPr lang="en-GB" b="0" i="1" smtClean="0">
                            <a:latin typeface="Cambria Math" panose="02040503050406030204" pitchFamily="18" charset="0"/>
                            <a:ea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𝑋</m:t>
                        </m:r>
                      </m:e>
                      <m:sub>
                        <m:r>
                          <a:rPr lang="en-GB" b="0" i="1" smtClean="0">
                            <a:latin typeface="Cambria Math" panose="02040503050406030204" pitchFamily="18" charset="0"/>
                            <a:ea typeface="Cambria Math" panose="02040503050406030204" pitchFamily="18" charset="0"/>
                          </a:rPr>
                          <m:t>𝑛</m:t>
                        </m:r>
                      </m:sub>
                      <m:sup>
                        <m:r>
                          <a:rPr lang="en-GB" b="0" i="1" smtClean="0">
                            <a:latin typeface="Cambria Math" panose="02040503050406030204" pitchFamily="18" charset="0"/>
                            <a:ea typeface="Cambria Math" panose="02040503050406030204" pitchFamily="18" charset="0"/>
                          </a:rPr>
                          <m:t>2</m:t>
                        </m:r>
                      </m:sup>
                    </m:sSubSup>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𝑅</m:t>
                        </m:r>
                      </m:e>
                      <m:sup>
                        <m:r>
                          <a:rPr lang="en-GB" b="0" i="1" smtClean="0">
                            <a:latin typeface="Cambria Math" panose="02040503050406030204" pitchFamily="18" charset="0"/>
                            <a:ea typeface="Cambria Math" panose="02040503050406030204" pitchFamily="18" charset="0"/>
                          </a:rPr>
                          <m:t>2</m:t>
                        </m:r>
                      </m:sup>
                    </m:sSup>
                  </m:oMath>
                </a14:m>
                <a:endParaRPr lang="en-GB" dirty="0"/>
              </a:p>
              <a:p>
                <a:endParaRPr lang="en-GB" dirty="0"/>
              </a:p>
              <a:p>
                <a:r>
                  <a:rPr lang="en-GB" dirty="0"/>
                  <a:t>Repeat for a desired number of samples.</a:t>
                </a:r>
              </a:p>
              <a:p>
                <a:endParaRPr lang="en-GB" dirty="0"/>
              </a:p>
              <a:p>
                <a:r>
                  <a:rPr lang="en-GB" dirty="0"/>
                  <a:t>Then, we can calculate the </a:t>
                </a:r>
                <a:r>
                  <a:rPr lang="en-GB" i="1" dirty="0"/>
                  <a:t>volume </a:t>
                </a:r>
                <a:r>
                  <a:rPr lang="en-GB" dirty="0"/>
                  <a:t>of the </a:t>
                </a:r>
                <a:r>
                  <a:rPr lang="en-GB" i="1" dirty="0"/>
                  <a:t>ball</a:t>
                </a:r>
                <a:r>
                  <a:rPr lang="en-GB" dirty="0"/>
                  <a:t> to be</a:t>
                </a:r>
              </a:p>
            </p:txBody>
          </p:sp>
        </mc:Choice>
        <mc:Fallback xmlns="">
          <p:sp>
            <p:nvSpPr>
              <p:cNvPr id="4" name="TextBox 3">
                <a:extLst>
                  <a:ext uri="{FF2B5EF4-FFF2-40B4-BE49-F238E27FC236}">
                    <a16:creationId xmlns:a16="http://schemas.microsoft.com/office/drawing/2014/main" id="{8F925E7E-3C76-AD12-9452-FD1B601B62E7}"/>
                  </a:ext>
                </a:extLst>
              </p:cNvPr>
              <p:cNvSpPr txBox="1">
                <a:spLocks noRot="1" noChangeAspect="1" noMove="1" noResize="1" noEditPoints="1" noAdjustHandles="1" noChangeArrowheads="1" noChangeShapeType="1" noTextEdit="1"/>
              </p:cNvSpPr>
              <p:nvPr/>
            </p:nvSpPr>
            <p:spPr>
              <a:xfrm>
                <a:off x="685707" y="1940663"/>
                <a:ext cx="10820586" cy="2311530"/>
              </a:xfrm>
              <a:prstGeom prst="rect">
                <a:avLst/>
              </a:prstGeom>
              <a:blipFill>
                <a:blip r:embed="rId2"/>
                <a:stretch>
                  <a:fillRect l="-468" t="-1087" b="-27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F105ABB-6A25-E04C-4D9F-4D647DC51BDC}"/>
                  </a:ext>
                </a:extLst>
              </p:cNvPr>
              <p:cNvSpPr txBox="1"/>
              <p:nvPr/>
            </p:nvSpPr>
            <p:spPr>
              <a:xfrm>
                <a:off x="3546763" y="4266047"/>
                <a:ext cx="5098473" cy="52475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𝑉</m:t>
                          </m:r>
                        </m:e>
                        <m:sub>
                          <m:r>
                            <m:rPr>
                              <m:nor/>
                            </m:rPr>
                            <a:rPr lang="en-GB" b="0" i="0" smtClean="0">
                              <a:latin typeface="Cambria Math" panose="02040503050406030204" pitchFamily="18" charset="0"/>
                            </a:rPr>
                            <m:t>ball</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r>
                            <a:rPr lang="en-GB" b="0" i="1" smtClean="0">
                              <a:latin typeface="Cambria Math" panose="02040503050406030204" pitchFamily="18" charset="0"/>
                            </a:rPr>
                            <m:t>𝑅</m:t>
                          </m:r>
                          <m:r>
                            <a:rPr lang="en-GB" b="0" i="1" smtClean="0">
                              <a:latin typeface="Cambria Math" panose="02040503050406030204" pitchFamily="18" charset="0"/>
                            </a:rPr>
                            <m:t>)</m:t>
                          </m:r>
                        </m:e>
                        <m:sup>
                          <m:r>
                            <a:rPr lang="en-GB" b="0" i="1" smtClean="0">
                              <a:latin typeface="Cambria Math" panose="02040503050406030204" pitchFamily="18" charset="0"/>
                            </a:rPr>
                            <m:t>𝑛</m:t>
                          </m:r>
                        </m:sup>
                      </m:sSup>
                      <m:f>
                        <m:fPr>
                          <m:ctrlPr>
                            <a:rPr lang="en-GB" b="0" i="1" smtClean="0">
                              <a:latin typeface="Cambria Math" panose="02040503050406030204" pitchFamily="18" charset="0"/>
                            </a:rPr>
                          </m:ctrlPr>
                        </m:fPr>
                        <m:num>
                          <m:r>
                            <m:rPr>
                              <m:nor/>
                            </m:rPr>
                            <a:rPr lang="en-GB" b="0" i="0" smtClean="0">
                              <a:latin typeface="Cambria Math" panose="02040503050406030204" pitchFamily="18" charset="0"/>
                            </a:rPr>
                            <m:t># </m:t>
                          </m:r>
                          <m:r>
                            <m:rPr>
                              <m:nor/>
                            </m:rPr>
                            <a:rPr lang="en-GB" b="0" i="0" smtClean="0">
                              <a:latin typeface="Cambria Math" panose="02040503050406030204" pitchFamily="18" charset="0"/>
                            </a:rPr>
                            <m:t>of</m:t>
                          </m:r>
                          <m:r>
                            <m:rPr>
                              <m:nor/>
                            </m:rPr>
                            <a:rPr lang="en-GB" b="0" i="0"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rPr>
                            <m:t> </m:t>
                          </m:r>
                          <m:r>
                            <m:rPr>
                              <m:nor/>
                            </m:rPr>
                            <a:rPr lang="en-GB" b="0" i="0" smtClean="0">
                              <a:latin typeface="Cambria Math" panose="02040503050406030204" pitchFamily="18" charset="0"/>
                            </a:rPr>
                            <m:t>that</m:t>
                          </m:r>
                          <m:r>
                            <m:rPr>
                              <m:nor/>
                            </m:rPr>
                            <a:rPr lang="en-GB" b="0" i="0" smtClean="0">
                              <a:latin typeface="Cambria Math" panose="02040503050406030204" pitchFamily="18" charset="0"/>
                            </a:rPr>
                            <m:t> </m:t>
                          </m:r>
                          <m:r>
                            <m:rPr>
                              <m:nor/>
                            </m:rPr>
                            <a:rPr lang="en-GB" b="0" i="0" smtClean="0">
                              <a:latin typeface="Cambria Math" panose="02040503050406030204" pitchFamily="18" charset="0"/>
                            </a:rPr>
                            <m:t>lie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within</m:t>
                          </m:r>
                          <m:r>
                            <a:rPr lang="en-GB" b="0" i="1" smtClean="0">
                              <a:latin typeface="Cambria Math" panose="02040503050406030204" pitchFamily="18" charset="0"/>
                            </a:rPr>
                            <m:t> </m:t>
                          </m:r>
                          <m:r>
                            <m:rPr>
                              <m:nor/>
                            </m:rPr>
                            <a:rPr lang="en-GB" b="0" i="0" smtClean="0">
                              <a:latin typeface="Cambria Math" panose="02040503050406030204" pitchFamily="18" charset="0"/>
                            </a:rPr>
                            <m:t>the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ball</m:t>
                          </m:r>
                        </m:num>
                        <m:den>
                          <m:r>
                            <a:rPr lang="en-GB" b="0" i="1" smtClean="0">
                              <a:latin typeface="Cambria Math" panose="02040503050406030204" pitchFamily="18" charset="0"/>
                            </a:rPr>
                            <m:t>𝑁</m:t>
                          </m:r>
                        </m:den>
                      </m:f>
                    </m:oMath>
                  </m:oMathPara>
                </a14:m>
                <a:endParaRPr lang="en-GB" dirty="0"/>
              </a:p>
            </p:txBody>
          </p:sp>
        </mc:Choice>
        <mc:Fallback xmlns="">
          <p:sp>
            <p:nvSpPr>
              <p:cNvPr id="3" name="TextBox 2">
                <a:extLst>
                  <a:ext uri="{FF2B5EF4-FFF2-40B4-BE49-F238E27FC236}">
                    <a16:creationId xmlns:a16="http://schemas.microsoft.com/office/drawing/2014/main" id="{8F105ABB-6A25-E04C-4D9F-4D647DC51BDC}"/>
                  </a:ext>
                </a:extLst>
              </p:cNvPr>
              <p:cNvSpPr txBox="1">
                <a:spLocks noRot="1" noChangeAspect="1" noMove="1" noResize="1" noEditPoints="1" noAdjustHandles="1" noChangeArrowheads="1" noChangeShapeType="1" noTextEdit="1"/>
              </p:cNvSpPr>
              <p:nvPr/>
            </p:nvSpPr>
            <p:spPr>
              <a:xfrm>
                <a:off x="3546763" y="4266047"/>
                <a:ext cx="5098473" cy="524759"/>
              </a:xfrm>
              <a:prstGeom prst="rect">
                <a:avLst/>
              </a:prstGeom>
              <a:blipFill>
                <a:blip r:embed="rId3"/>
                <a:stretch>
                  <a:fillRect t="-9524" b="-142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504E603-C227-98EC-19AC-56726B69FEA2}"/>
                  </a:ext>
                </a:extLst>
              </p:cNvPr>
              <p:cNvSpPr txBox="1"/>
              <p:nvPr/>
            </p:nvSpPr>
            <p:spPr>
              <a:xfrm>
                <a:off x="685706" y="4790806"/>
                <a:ext cx="10820586" cy="1200329"/>
              </a:xfrm>
              <a:prstGeom prst="rect">
                <a:avLst/>
              </a:prstGeom>
              <a:noFill/>
            </p:spPr>
            <p:txBody>
              <a:bodyPr wrap="square" rtlCol="0">
                <a:spAutoFit/>
              </a:bodyPr>
              <a:lstStyle/>
              <a:p>
                <a:r>
                  <a:rPr lang="en-GB" dirty="0"/>
                  <a:t>where </a:t>
                </a:r>
                <a14:m>
                  <m:oMath xmlns:m="http://schemas.openxmlformats.org/officeDocument/2006/math">
                    <m:r>
                      <a:rPr lang="en-GB" b="0" i="1" smtClean="0">
                        <a:latin typeface="Cambria Math" panose="02040503050406030204" pitchFamily="18" charset="0"/>
                      </a:rPr>
                      <m:t>𝑁</m:t>
                    </m:r>
                  </m:oMath>
                </a14:m>
                <a:r>
                  <a:rPr lang="en-GB" dirty="0"/>
                  <a:t> is the number of samples taken.</a:t>
                </a:r>
              </a:p>
              <a:p>
                <a:endParaRPr lang="en-GB" dirty="0"/>
              </a:p>
              <a:p>
                <a:endParaRPr lang="en-GB" dirty="0"/>
              </a:p>
              <a:p>
                <a:r>
                  <a:rPr lang="en-GB" dirty="0"/>
                  <a:t>This gives an idea of how Monte Carlo methods can be generalised to higher dimensions.</a:t>
                </a:r>
              </a:p>
            </p:txBody>
          </p:sp>
        </mc:Choice>
        <mc:Fallback xmlns="">
          <p:sp>
            <p:nvSpPr>
              <p:cNvPr id="5" name="TextBox 4">
                <a:extLst>
                  <a:ext uri="{FF2B5EF4-FFF2-40B4-BE49-F238E27FC236}">
                    <a16:creationId xmlns:a16="http://schemas.microsoft.com/office/drawing/2014/main" id="{A504E603-C227-98EC-19AC-56726B69FEA2}"/>
                  </a:ext>
                </a:extLst>
              </p:cNvPr>
              <p:cNvSpPr txBox="1">
                <a:spLocks noRot="1" noChangeAspect="1" noMove="1" noResize="1" noEditPoints="1" noAdjustHandles="1" noChangeArrowheads="1" noChangeShapeType="1" noTextEdit="1"/>
              </p:cNvSpPr>
              <p:nvPr/>
            </p:nvSpPr>
            <p:spPr>
              <a:xfrm>
                <a:off x="685706" y="4790806"/>
                <a:ext cx="10820586" cy="1200329"/>
              </a:xfrm>
              <a:prstGeom prst="rect">
                <a:avLst/>
              </a:prstGeom>
              <a:blipFill>
                <a:blip r:embed="rId4"/>
                <a:stretch>
                  <a:fillRect l="-468" t="-3158" b="-7368"/>
                </a:stretch>
              </a:blipFill>
            </p:spPr>
            <p:txBody>
              <a:bodyPr/>
              <a:lstStyle/>
              <a:p>
                <a:r>
                  <a:rPr lang="en-GB">
                    <a:noFill/>
                  </a:rPr>
                  <a:t> </a:t>
                </a:r>
              </a:p>
            </p:txBody>
          </p:sp>
        </mc:Fallback>
      </mc:AlternateContent>
    </p:spTree>
    <p:extLst>
      <p:ext uri="{BB962C8B-B14F-4D97-AF65-F5344CB8AC3E}">
        <p14:creationId xmlns:p14="http://schemas.microsoft.com/office/powerpoint/2010/main" val="3973803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1D298D-915A-CBC5-D848-B27FFA763F1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0" name="Rectangle 9">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6" name="Rectangle 15">
            <a:extLst>
              <a:ext uri="{FF2B5EF4-FFF2-40B4-BE49-F238E27FC236}">
                <a16:creationId xmlns:a16="http://schemas.microsoft.com/office/drawing/2014/main" id="{F34F34AF-75E7-4149-A3CF-2E483C744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orld map made of pins and strings">
            <a:extLst>
              <a:ext uri="{FF2B5EF4-FFF2-40B4-BE49-F238E27FC236}">
                <a16:creationId xmlns:a16="http://schemas.microsoft.com/office/drawing/2014/main" id="{5AD1263C-3A82-C0C5-40C2-2413F15E60AA}"/>
              </a:ext>
            </a:extLst>
          </p:cNvPr>
          <p:cNvPicPr>
            <a:picLocks noChangeAspect="1"/>
          </p:cNvPicPr>
          <p:nvPr/>
        </p:nvPicPr>
        <p:blipFill>
          <a:blip r:embed="rId2">
            <a:grayscl/>
          </a:blip>
          <a:srcRect t="9811" b="5919"/>
          <a:stretch/>
        </p:blipFill>
        <p:spPr>
          <a:xfrm>
            <a:off x="20" y="10"/>
            <a:ext cx="12191980" cy="6857990"/>
          </a:xfrm>
          <a:prstGeom prst="rect">
            <a:avLst/>
          </a:prstGeom>
        </p:spPr>
      </p:pic>
      <p:grpSp>
        <p:nvGrpSpPr>
          <p:cNvPr id="18" name="Group 17">
            <a:extLst>
              <a:ext uri="{FF2B5EF4-FFF2-40B4-BE49-F238E27FC236}">
                <a16:creationId xmlns:a16="http://schemas.microsoft.com/office/drawing/2014/main" id="{1654C7F9-AF92-42BD-A713-6B020F63B3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D4E3B121-1133-4B7A-BF30-80EF7C9F0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19">
              <a:extLst>
                <a:ext uri="{FF2B5EF4-FFF2-40B4-BE49-F238E27FC236}">
                  <a16:creationId xmlns:a16="http://schemas.microsoft.com/office/drawing/2014/main" id="{8C0F23FC-3B0D-4C62-B729-C43F56DC1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F80A42A6-4B80-34E7-A439-37A0966DE9D1}"/>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a:solidFill>
                  <a:srgbClr val="FFFFFF"/>
                </a:solidFill>
              </a:rPr>
              <a:t>Applications in the real world</a:t>
            </a:r>
          </a:p>
        </p:txBody>
      </p:sp>
    </p:spTree>
    <p:extLst>
      <p:ext uri="{BB962C8B-B14F-4D97-AF65-F5344CB8AC3E}">
        <p14:creationId xmlns:p14="http://schemas.microsoft.com/office/powerpoint/2010/main" val="1112163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B1327-F9A1-E35E-59BB-F09B12AFFC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3C5935-6482-0C95-3A74-024E1EBD9FEA}"/>
              </a:ext>
            </a:extLst>
          </p:cNvPr>
          <p:cNvSpPr>
            <a:spLocks noGrp="1"/>
          </p:cNvSpPr>
          <p:nvPr>
            <p:ph type="title"/>
          </p:nvPr>
        </p:nvSpPr>
        <p:spPr/>
        <p:txBody>
          <a:bodyPr/>
          <a:lstStyle/>
          <a:p>
            <a:r>
              <a:rPr lang="en-GB" dirty="0"/>
              <a:t>3d graphics</a:t>
            </a:r>
          </a:p>
        </p:txBody>
      </p:sp>
    </p:spTree>
    <p:extLst>
      <p:ext uri="{BB962C8B-B14F-4D97-AF65-F5344CB8AC3E}">
        <p14:creationId xmlns:p14="http://schemas.microsoft.com/office/powerpoint/2010/main" val="297419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7663-0F24-8E64-DFBA-B32FCAED910F}"/>
              </a:ext>
            </a:extLst>
          </p:cNvPr>
          <p:cNvSpPr>
            <a:spLocks noGrp="1"/>
          </p:cNvSpPr>
          <p:nvPr>
            <p:ph type="title"/>
          </p:nvPr>
        </p:nvSpPr>
        <p:spPr/>
        <p:txBody>
          <a:bodyPr/>
          <a:lstStyle/>
          <a:p>
            <a:r>
              <a:rPr lang="en-GB" dirty="0"/>
              <a:t>Disease outbreaks</a:t>
            </a:r>
          </a:p>
        </p:txBody>
      </p:sp>
      <p:sp>
        <p:nvSpPr>
          <p:cNvPr id="4" name="TextBox 3">
            <a:extLst>
              <a:ext uri="{FF2B5EF4-FFF2-40B4-BE49-F238E27FC236}">
                <a16:creationId xmlns:a16="http://schemas.microsoft.com/office/drawing/2014/main" id="{CC2051A4-3B2D-66D0-BFD4-1DCFA6CE86CE}"/>
              </a:ext>
            </a:extLst>
          </p:cNvPr>
          <p:cNvSpPr txBox="1"/>
          <p:nvPr/>
        </p:nvSpPr>
        <p:spPr>
          <a:xfrm>
            <a:off x="581192" y="2394857"/>
            <a:ext cx="9117979" cy="1200329"/>
          </a:xfrm>
          <a:prstGeom prst="rect">
            <a:avLst/>
          </a:prstGeom>
          <a:noFill/>
        </p:spPr>
        <p:txBody>
          <a:bodyPr wrap="square" rtlCol="0">
            <a:spAutoFit/>
          </a:bodyPr>
          <a:lstStyle/>
          <a:p>
            <a:pPr marL="285750" indent="-285750">
              <a:buFont typeface="Arial" panose="020B0604020202020204" pitchFamily="34" charset="0"/>
              <a:buChar char="•"/>
            </a:pPr>
            <a:r>
              <a:rPr lang="en-GB" dirty="0"/>
              <a:t>Monte Carlo simulations can model disease transmission and recovery rates</a:t>
            </a:r>
          </a:p>
          <a:p>
            <a:pPr marL="285750" indent="-285750">
              <a:buFont typeface="Arial" panose="020B0604020202020204" pitchFamily="34" charset="0"/>
              <a:buChar char="•"/>
            </a:pPr>
            <a:r>
              <a:rPr lang="en-GB" dirty="0"/>
              <a:t>Crucial for estimating uncertainty, lengths and peak of infection</a:t>
            </a:r>
          </a:p>
          <a:p>
            <a:pPr marL="285750" indent="-285750">
              <a:buFont typeface="Arial" panose="020B0604020202020204" pitchFamily="34" charset="0"/>
              <a:buChar char="•"/>
            </a:pPr>
            <a:r>
              <a:rPr lang="en-GB" dirty="0"/>
              <a:t>Tests for interventions such as social distancing and vaccinations</a:t>
            </a:r>
          </a:p>
          <a:p>
            <a:endParaRPr lang="en-GB" dirty="0"/>
          </a:p>
        </p:txBody>
      </p:sp>
      <p:pic>
        <p:nvPicPr>
          <p:cNvPr id="6" name="Picture 5">
            <a:extLst>
              <a:ext uri="{FF2B5EF4-FFF2-40B4-BE49-F238E27FC236}">
                <a16:creationId xmlns:a16="http://schemas.microsoft.com/office/drawing/2014/main" id="{1CFDB9B9-34F0-4E2D-73D9-322FD31E94A5}"/>
              </a:ext>
            </a:extLst>
          </p:cNvPr>
          <p:cNvPicPr>
            <a:picLocks noChangeAspect="1"/>
          </p:cNvPicPr>
          <p:nvPr/>
        </p:nvPicPr>
        <p:blipFill>
          <a:blip r:embed="rId2"/>
          <a:stretch>
            <a:fillRect/>
          </a:stretch>
        </p:blipFill>
        <p:spPr>
          <a:xfrm>
            <a:off x="1041710" y="3429000"/>
            <a:ext cx="10108579" cy="3298981"/>
          </a:xfrm>
          <a:prstGeom prst="rect">
            <a:avLst/>
          </a:prstGeom>
        </p:spPr>
      </p:pic>
    </p:spTree>
    <p:extLst>
      <p:ext uri="{BB962C8B-B14F-4D97-AF65-F5344CB8AC3E}">
        <p14:creationId xmlns:p14="http://schemas.microsoft.com/office/powerpoint/2010/main" val="2316972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540AD-EE7A-03AF-F999-16FDDA22CFAE}"/>
              </a:ext>
            </a:extLst>
          </p:cNvPr>
          <p:cNvSpPr txBox="1"/>
          <p:nvPr/>
        </p:nvSpPr>
        <p:spPr>
          <a:xfrm>
            <a:off x="385011" y="86627"/>
            <a:ext cx="1213345" cy="369332"/>
          </a:xfrm>
          <a:prstGeom prst="rect">
            <a:avLst/>
          </a:prstGeom>
          <a:noFill/>
        </p:spPr>
        <p:txBody>
          <a:bodyPr wrap="none" rtlCol="0">
            <a:spAutoFit/>
          </a:bodyPr>
          <a:lstStyle/>
          <a:p>
            <a:r>
              <a:rPr lang="en-GB" dirty="0"/>
              <a:t>References</a:t>
            </a:r>
          </a:p>
        </p:txBody>
      </p:sp>
      <p:sp>
        <p:nvSpPr>
          <p:cNvPr id="3" name="TextBox 2">
            <a:extLst>
              <a:ext uri="{FF2B5EF4-FFF2-40B4-BE49-F238E27FC236}">
                <a16:creationId xmlns:a16="http://schemas.microsoft.com/office/drawing/2014/main" id="{2709B80E-C32F-1477-FE9A-A1AA76DCA5D2}"/>
              </a:ext>
            </a:extLst>
          </p:cNvPr>
          <p:cNvSpPr txBox="1"/>
          <p:nvPr/>
        </p:nvSpPr>
        <p:spPr>
          <a:xfrm>
            <a:off x="385010" y="595161"/>
            <a:ext cx="11434813" cy="1477328"/>
          </a:xfrm>
          <a:prstGeom prst="rect">
            <a:avLst/>
          </a:prstGeom>
          <a:noFill/>
        </p:spPr>
        <p:txBody>
          <a:bodyPr wrap="square" rtlCol="0">
            <a:spAutoFit/>
          </a:bodyPr>
          <a:lstStyle/>
          <a:p>
            <a:r>
              <a:rPr lang="en-GB" b="0" i="1" u="none" strike="noStrike" dirty="0">
                <a:solidFill>
                  <a:srgbClr val="000000"/>
                </a:solidFill>
                <a:effectLst/>
              </a:rPr>
              <a:t>Casino de Monte-Carlo</a:t>
            </a:r>
            <a:r>
              <a:rPr lang="en-GB" b="0" i="0" u="none" strike="noStrike" dirty="0">
                <a:solidFill>
                  <a:srgbClr val="000000"/>
                </a:solidFill>
                <a:effectLst/>
              </a:rPr>
              <a:t> (no date) </a:t>
            </a:r>
            <a:r>
              <a:rPr lang="en-GB" b="0" i="1" u="none" strike="noStrike" dirty="0" err="1">
                <a:solidFill>
                  <a:srgbClr val="000000"/>
                </a:solidFill>
                <a:effectLst/>
              </a:rPr>
              <a:t>Encyclopædia</a:t>
            </a:r>
            <a:r>
              <a:rPr lang="en-GB" b="0" i="1" u="none" strike="noStrike" dirty="0">
                <a:solidFill>
                  <a:srgbClr val="000000"/>
                </a:solidFill>
                <a:effectLst/>
              </a:rPr>
              <a:t> Britannica</a:t>
            </a:r>
            <a:r>
              <a:rPr lang="en-GB" b="0" i="0" u="none" strike="noStrike" dirty="0">
                <a:solidFill>
                  <a:srgbClr val="000000"/>
                </a:solidFill>
                <a:effectLst/>
              </a:rPr>
              <a:t>. Available at: https://</a:t>
            </a:r>
            <a:r>
              <a:rPr lang="en-GB" b="0" i="0" u="none" strike="noStrike" dirty="0" err="1">
                <a:solidFill>
                  <a:srgbClr val="000000"/>
                </a:solidFill>
                <a:effectLst/>
              </a:rPr>
              <a:t>www.britannica.com</a:t>
            </a:r>
            <a:r>
              <a:rPr lang="en-GB" b="0" i="0" u="none" strike="noStrike" dirty="0">
                <a:solidFill>
                  <a:srgbClr val="000000"/>
                </a:solidFill>
                <a:effectLst/>
              </a:rPr>
              <a:t>/topic/Casino-de-Monte-Carlo (Accessed: 20 April 2025). </a:t>
            </a:r>
          </a:p>
          <a:p>
            <a:endParaRPr lang="en-GB" dirty="0"/>
          </a:p>
          <a:p>
            <a:pPr>
              <a:buNone/>
            </a:pPr>
            <a:r>
              <a:rPr lang="en-GB" dirty="0">
                <a:solidFill>
                  <a:srgbClr val="000000"/>
                </a:solidFill>
                <a:effectLst/>
                <a:latin typeface="Helvetica" pitchFamily="2" charset="0"/>
              </a:rPr>
              <a:t>Cragg, J.G. (2018). Monte Carlo Methods. The New Palgrave Dictionary of Economics, pp.9128–9130.</a:t>
            </a:r>
          </a:p>
          <a:p>
            <a:r>
              <a:rPr lang="en-GB" dirty="0" err="1">
                <a:solidFill>
                  <a:srgbClr val="000000"/>
                </a:solidFill>
                <a:effectLst/>
                <a:latin typeface="Helvetica" pitchFamily="2" charset="0"/>
              </a:rPr>
              <a:t>doi:https</a:t>
            </a:r>
            <a:r>
              <a:rPr lang="en-GB" dirty="0">
                <a:solidFill>
                  <a:srgbClr val="000000"/>
                </a:solidFill>
                <a:effectLst/>
                <a:latin typeface="Helvetica" pitchFamily="2" charset="0"/>
              </a:rPr>
              <a:t>://</a:t>
            </a:r>
            <a:r>
              <a:rPr lang="en-GB" dirty="0" err="1">
                <a:solidFill>
                  <a:srgbClr val="000000"/>
                </a:solidFill>
                <a:effectLst/>
                <a:latin typeface="Helvetica" pitchFamily="2" charset="0"/>
              </a:rPr>
              <a:t>doi.org</a:t>
            </a:r>
            <a:r>
              <a:rPr lang="en-GB" dirty="0">
                <a:solidFill>
                  <a:srgbClr val="000000"/>
                </a:solidFill>
                <a:effectLst/>
                <a:latin typeface="Helvetica" pitchFamily="2" charset="0"/>
              </a:rPr>
              <a:t>/10.1057/978-1-349-95189-5_733.(Accessed: April 2025).</a:t>
            </a:r>
          </a:p>
        </p:txBody>
      </p:sp>
    </p:spTree>
    <p:extLst>
      <p:ext uri="{BB962C8B-B14F-4D97-AF65-F5344CB8AC3E}">
        <p14:creationId xmlns:p14="http://schemas.microsoft.com/office/powerpoint/2010/main" val="101241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2E13-E62E-5940-B79B-60D00E65A8A3}"/>
              </a:ext>
            </a:extLst>
          </p:cNvPr>
          <p:cNvSpPr>
            <a:spLocks noGrp="1"/>
          </p:cNvSpPr>
          <p:nvPr>
            <p:ph type="title"/>
          </p:nvPr>
        </p:nvSpPr>
        <p:spPr>
          <a:xfrm>
            <a:off x="581192" y="3584237"/>
            <a:ext cx="11029615" cy="1497507"/>
          </a:xfrm>
        </p:spPr>
        <p:txBody>
          <a:bodyPr/>
          <a:lstStyle/>
          <a:p>
            <a:r>
              <a:rPr lang="en-GB"/>
              <a:t>Introduction to monte carlo methods</a:t>
            </a:r>
            <a:endParaRPr lang="en-GB" dirty="0"/>
          </a:p>
        </p:txBody>
      </p:sp>
    </p:spTree>
    <p:extLst>
      <p:ext uri="{BB962C8B-B14F-4D97-AF65-F5344CB8AC3E}">
        <p14:creationId xmlns:p14="http://schemas.microsoft.com/office/powerpoint/2010/main" val="2785755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3774-800E-892D-3CF3-AB5BA6BF4FC6}"/>
              </a:ext>
            </a:extLst>
          </p:cNvPr>
          <p:cNvSpPr>
            <a:spLocks noGrp="1"/>
          </p:cNvSpPr>
          <p:nvPr>
            <p:ph type="title"/>
          </p:nvPr>
        </p:nvSpPr>
        <p:spPr/>
        <p:txBody>
          <a:bodyPr/>
          <a:lstStyle/>
          <a:p>
            <a:r>
              <a:rPr lang="en-GB"/>
              <a:t>What are monte </a:t>
            </a:r>
            <a:r>
              <a:rPr lang="en-GB" err="1"/>
              <a:t>carlo</a:t>
            </a:r>
            <a:r>
              <a:rPr lang="en-GB"/>
              <a:t> methods</a:t>
            </a:r>
          </a:p>
        </p:txBody>
      </p:sp>
      <p:sp>
        <p:nvSpPr>
          <p:cNvPr id="4" name="TextBox 3">
            <a:extLst>
              <a:ext uri="{FF2B5EF4-FFF2-40B4-BE49-F238E27FC236}">
                <a16:creationId xmlns:a16="http://schemas.microsoft.com/office/drawing/2014/main" id="{5C7A258B-B030-FFBD-7598-B5954DB4E984}"/>
              </a:ext>
            </a:extLst>
          </p:cNvPr>
          <p:cNvSpPr txBox="1"/>
          <p:nvPr/>
        </p:nvSpPr>
        <p:spPr>
          <a:xfrm>
            <a:off x="581192" y="1905802"/>
            <a:ext cx="10231656" cy="646331"/>
          </a:xfrm>
          <a:prstGeom prst="rect">
            <a:avLst/>
          </a:prstGeom>
          <a:noFill/>
        </p:spPr>
        <p:txBody>
          <a:bodyPr wrap="square" rtlCol="0">
            <a:spAutoFit/>
          </a:bodyPr>
          <a:lstStyle/>
          <a:p>
            <a:r>
              <a:rPr lang="en-GB" dirty="0"/>
              <a:t>Named after the Monte Carlo casino in Monaco, Monte Carlo simulation is a type of stochastic simulation.</a:t>
            </a:r>
          </a:p>
          <a:p>
            <a:r>
              <a:rPr lang="en-GB" dirty="0"/>
              <a:t>These methods use randomness to create mathematical models.</a:t>
            </a:r>
          </a:p>
        </p:txBody>
      </p:sp>
      <p:grpSp>
        <p:nvGrpSpPr>
          <p:cNvPr id="6" name="Group 5">
            <a:extLst>
              <a:ext uri="{FF2B5EF4-FFF2-40B4-BE49-F238E27FC236}">
                <a16:creationId xmlns:a16="http://schemas.microsoft.com/office/drawing/2014/main" id="{7D45CD35-FE2E-825E-2B5F-00CBCB03AB75}"/>
              </a:ext>
            </a:extLst>
          </p:cNvPr>
          <p:cNvGrpSpPr/>
          <p:nvPr/>
        </p:nvGrpSpPr>
        <p:grpSpPr>
          <a:xfrm>
            <a:off x="3604861" y="2741979"/>
            <a:ext cx="4982278" cy="2979364"/>
            <a:chOff x="3100435" y="2741979"/>
            <a:chExt cx="6187021" cy="3699792"/>
          </a:xfrm>
        </p:grpSpPr>
        <p:pic>
          <p:nvPicPr>
            <p:cNvPr id="1026" name="Picture 2">
              <a:extLst>
                <a:ext uri="{FF2B5EF4-FFF2-40B4-BE49-F238E27FC236}">
                  <a16:creationId xmlns:a16="http://schemas.microsoft.com/office/drawing/2014/main" id="{A70F9274-BF45-0BFE-9E34-418C256A7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326" y="2741979"/>
              <a:ext cx="4711347" cy="31433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B151728-DDA8-8217-6447-DC0472537AF1}"/>
                </a:ext>
              </a:extLst>
            </p:cNvPr>
            <p:cNvSpPr txBox="1"/>
            <p:nvPr/>
          </p:nvSpPr>
          <p:spPr>
            <a:xfrm>
              <a:off x="3100435" y="5983132"/>
              <a:ext cx="6187021" cy="458639"/>
            </a:xfrm>
            <a:prstGeom prst="rect">
              <a:avLst/>
            </a:prstGeom>
            <a:noFill/>
          </p:spPr>
          <p:txBody>
            <a:bodyPr wrap="square" rtlCol="0">
              <a:spAutoFit/>
            </a:bodyPr>
            <a:lstStyle/>
            <a:p>
              <a:r>
                <a:rPr lang="en-GB" dirty="0"/>
                <a:t>Casino de Monte-Carlo, Monaco (Britannica, 2025)</a:t>
              </a:r>
            </a:p>
          </p:txBody>
        </p:sp>
      </p:grpSp>
      <p:sp>
        <p:nvSpPr>
          <p:cNvPr id="7" name="TextBox 6">
            <a:extLst>
              <a:ext uri="{FF2B5EF4-FFF2-40B4-BE49-F238E27FC236}">
                <a16:creationId xmlns:a16="http://schemas.microsoft.com/office/drawing/2014/main" id="{315ACC9E-FA6F-6A49-BFDE-D14298D7E1F5}"/>
              </a:ext>
            </a:extLst>
          </p:cNvPr>
          <p:cNvSpPr txBox="1"/>
          <p:nvPr/>
        </p:nvSpPr>
        <p:spPr>
          <a:xfrm>
            <a:off x="901298" y="5832678"/>
            <a:ext cx="10231656" cy="646331"/>
          </a:xfrm>
          <a:prstGeom prst="rect">
            <a:avLst/>
          </a:prstGeom>
          <a:noFill/>
        </p:spPr>
        <p:txBody>
          <a:bodyPr wrap="square" rtlCol="0">
            <a:spAutoFit/>
          </a:bodyPr>
          <a:lstStyle/>
          <a:p>
            <a:r>
              <a:rPr lang="en-GB" dirty="0"/>
              <a:t>Monte Carlo methods are often used when problems have inherent randomness, like in financial markets, climate modelling, and population growth.</a:t>
            </a:r>
          </a:p>
        </p:txBody>
      </p:sp>
    </p:spTree>
    <p:extLst>
      <p:ext uri="{BB962C8B-B14F-4D97-AF65-F5344CB8AC3E}">
        <p14:creationId xmlns:p14="http://schemas.microsoft.com/office/powerpoint/2010/main" val="4184084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CC5F4-9A1A-BD7E-0EA1-BCEF360FCD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D12B61-A8F8-215A-2CD5-E8E7E34CE464}"/>
              </a:ext>
            </a:extLst>
          </p:cNvPr>
          <p:cNvSpPr>
            <a:spLocks noGrp="1"/>
          </p:cNvSpPr>
          <p:nvPr>
            <p:ph type="title"/>
          </p:nvPr>
        </p:nvSpPr>
        <p:spPr/>
        <p:txBody>
          <a:bodyPr/>
          <a:lstStyle/>
          <a:p>
            <a:r>
              <a:rPr lang="en-GB" dirty="0"/>
              <a:t>Monte </a:t>
            </a:r>
            <a:r>
              <a:rPr lang="en-GB" dirty="0" err="1"/>
              <a:t>carlo</a:t>
            </a:r>
            <a:r>
              <a:rPr lang="en-GB" dirty="0"/>
              <a:t> integration</a:t>
            </a:r>
          </a:p>
        </p:txBody>
      </p:sp>
      <p:sp>
        <p:nvSpPr>
          <p:cNvPr id="5" name="TextBox 4">
            <a:extLst>
              <a:ext uri="{FF2B5EF4-FFF2-40B4-BE49-F238E27FC236}">
                <a16:creationId xmlns:a16="http://schemas.microsoft.com/office/drawing/2014/main" id="{E275339D-9B20-727C-5B78-5D5A1D258626}"/>
              </a:ext>
            </a:extLst>
          </p:cNvPr>
          <p:cNvSpPr txBox="1"/>
          <p:nvPr/>
        </p:nvSpPr>
        <p:spPr>
          <a:xfrm>
            <a:off x="685707" y="1885245"/>
            <a:ext cx="10820586" cy="923330"/>
          </a:xfrm>
          <a:prstGeom prst="rect">
            <a:avLst/>
          </a:prstGeom>
          <a:noFill/>
        </p:spPr>
        <p:txBody>
          <a:bodyPr wrap="square" rtlCol="0">
            <a:spAutoFit/>
          </a:bodyPr>
          <a:lstStyle/>
          <a:p>
            <a:r>
              <a:rPr lang="en-GB" dirty="0"/>
              <a:t>Monte Carlo integration is a method for approximating definite integrals using random variables. It is commonly applied in Monte Carlo Simulation and is widely used in fields such as physics, computer graphics, and biology to solve deterministic problems through randomness (Cragg, J.G., 2018).</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A99B512-6B15-ABB1-144E-5ADB0FE9692C}"/>
                  </a:ext>
                </a:extLst>
              </p:cNvPr>
              <p:cNvSpPr txBox="1"/>
              <p:nvPr/>
            </p:nvSpPr>
            <p:spPr>
              <a:xfrm>
                <a:off x="4843189" y="3756381"/>
                <a:ext cx="2556918"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ctrlPr>
                            <a:rPr lang="en-GB" i="1" smtClean="0">
                              <a:latin typeface="Cambria Math" panose="02040503050406030204" pitchFamily="18" charset="0"/>
                            </a:rPr>
                          </m:ctrlPr>
                        </m:naryPr>
                        <m:sub>
                          <m:r>
                            <m:rPr>
                              <m:brk m:alnAt="24"/>
                            </m:rPr>
                            <a:rPr lang="en-GB" b="0" i="1" smtClean="0">
                              <a:latin typeface="Cambria Math" panose="02040503050406030204" pitchFamily="18" charset="0"/>
                            </a:rPr>
                            <m:t>𝑎</m:t>
                          </m:r>
                        </m:sub>
                        <m:sup>
                          <m:r>
                            <a:rPr lang="en-GB" b="0" i="1" smtClean="0">
                              <a:latin typeface="Cambria Math" panose="02040503050406030204" pitchFamily="18" charset="0"/>
                            </a:rPr>
                            <m:t>𝑏</m:t>
                          </m:r>
                        </m:sup>
                        <m:e>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 </m:t>
                          </m:r>
                          <m:r>
                            <a:rPr lang="en-GB" b="0" i="1" smtClean="0">
                              <a:latin typeface="Cambria Math" panose="02040503050406030204" pitchFamily="18" charset="0"/>
                            </a:rPr>
                            <m:t>𝑑𝑥</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𝑏</m:t>
                              </m:r>
                              <m:r>
                                <a:rPr lang="en-GB" b="0" i="1" smtClean="0">
                                  <a:latin typeface="Cambria Math" panose="02040503050406030204" pitchFamily="18" charset="0"/>
                                </a:rPr>
                                <m:t>−</m:t>
                              </m:r>
                              <m:r>
                                <a:rPr lang="en-GB" b="0" i="1" smtClean="0">
                                  <a:latin typeface="Cambria Math" panose="02040503050406030204" pitchFamily="18" charset="0"/>
                                </a:rPr>
                                <m:t>𝑎</m:t>
                              </m:r>
                            </m:num>
                            <m:den>
                              <m:r>
                                <a:rPr lang="en-GB" b="0" i="1" smtClean="0">
                                  <a:latin typeface="Cambria Math" panose="02040503050406030204" pitchFamily="18" charset="0"/>
                                </a:rPr>
                                <m:t>𝑛</m:t>
                              </m:r>
                            </m:den>
                          </m:f>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𝑖</m:t>
                                  </m:r>
                                </m:sub>
                              </m:sSub>
                            </m:e>
                          </m:nary>
                        </m:e>
                      </m:nary>
                    </m:oMath>
                  </m:oMathPara>
                </a14:m>
                <a:endParaRPr lang="en-GB" dirty="0"/>
              </a:p>
            </p:txBody>
          </p:sp>
        </mc:Choice>
        <mc:Fallback xmlns="">
          <p:sp>
            <p:nvSpPr>
              <p:cNvPr id="10" name="TextBox 9">
                <a:extLst>
                  <a:ext uri="{FF2B5EF4-FFF2-40B4-BE49-F238E27FC236}">
                    <a16:creationId xmlns:a16="http://schemas.microsoft.com/office/drawing/2014/main" id="{2A99B512-6B15-ABB1-144E-5ADB0FE9692C}"/>
                  </a:ext>
                </a:extLst>
              </p:cNvPr>
              <p:cNvSpPr txBox="1">
                <a:spLocks noRot="1" noChangeAspect="1" noMove="1" noResize="1" noEditPoints="1" noAdjustHandles="1" noChangeArrowheads="1" noChangeShapeType="1" noTextEdit="1"/>
              </p:cNvSpPr>
              <p:nvPr/>
            </p:nvSpPr>
            <p:spPr>
              <a:xfrm>
                <a:off x="4843189" y="3756381"/>
                <a:ext cx="2556918" cy="840295"/>
              </a:xfrm>
              <a:prstGeom prst="rect">
                <a:avLst/>
              </a:prstGeom>
              <a:blipFill>
                <a:blip r:embed="rId2"/>
                <a:stretch>
                  <a:fillRect l="-37129" t="-120896" r="-10891" b="-189552"/>
                </a:stretch>
              </a:blipFill>
            </p:spPr>
            <p:txBody>
              <a:bodyPr/>
              <a:lstStyle/>
              <a:p>
                <a:r>
                  <a:rPr lang="en-GB">
                    <a:noFill/>
                  </a:rPr>
                  <a:t> </a:t>
                </a:r>
              </a:p>
            </p:txBody>
          </p:sp>
        </mc:Fallback>
      </mc:AlternateContent>
      <p:grpSp>
        <p:nvGrpSpPr>
          <p:cNvPr id="14" name="Group 13">
            <a:extLst>
              <a:ext uri="{FF2B5EF4-FFF2-40B4-BE49-F238E27FC236}">
                <a16:creationId xmlns:a16="http://schemas.microsoft.com/office/drawing/2014/main" id="{87F03129-F63F-83F7-F3D0-C7CCC606628A}"/>
              </a:ext>
            </a:extLst>
          </p:cNvPr>
          <p:cNvGrpSpPr/>
          <p:nvPr/>
        </p:nvGrpSpPr>
        <p:grpSpPr>
          <a:xfrm>
            <a:off x="685707" y="4650197"/>
            <a:ext cx="6233868" cy="369333"/>
            <a:chOff x="894552" y="5006622"/>
            <a:chExt cx="6233868" cy="369333"/>
          </a:xfrm>
        </p:grpSpPr>
        <p:sp>
          <p:nvSpPr>
            <p:cNvPr id="11" name="TextBox 10">
              <a:extLst>
                <a:ext uri="{FF2B5EF4-FFF2-40B4-BE49-F238E27FC236}">
                  <a16:creationId xmlns:a16="http://schemas.microsoft.com/office/drawing/2014/main" id="{884BA341-AAA0-37EE-6BE1-A5CED130A791}"/>
                </a:ext>
              </a:extLst>
            </p:cNvPr>
            <p:cNvSpPr txBox="1"/>
            <p:nvPr/>
          </p:nvSpPr>
          <p:spPr>
            <a:xfrm>
              <a:off x="894552" y="5006623"/>
              <a:ext cx="1374515" cy="369332"/>
            </a:xfrm>
            <a:prstGeom prst="rect">
              <a:avLst/>
            </a:prstGeom>
            <a:noFill/>
          </p:spPr>
          <p:txBody>
            <a:bodyPr wrap="square" rtlCol="0">
              <a:spAutoFit/>
            </a:bodyPr>
            <a:lstStyle/>
            <a:p>
              <a:r>
                <a:rPr lang="en-GB" dirty="0"/>
                <a:t>where each</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54F5655-AFE9-BBF7-CBD7-B1DBC4094C93}"/>
                    </a:ext>
                  </a:extLst>
                </p:cNvPr>
                <p:cNvSpPr txBox="1"/>
                <p:nvPr/>
              </p:nvSpPr>
              <p:spPr>
                <a:xfrm>
                  <a:off x="1978378" y="5052789"/>
                  <a:ext cx="6265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𝑖</m:t>
                            </m:r>
                          </m:sub>
                        </m:sSub>
                      </m:oMath>
                    </m:oMathPara>
                  </a14:m>
                  <a:endParaRPr lang="en-GB" dirty="0"/>
                </a:p>
              </p:txBody>
            </p:sp>
          </mc:Choice>
          <mc:Fallback xmlns="">
            <p:sp>
              <p:nvSpPr>
                <p:cNvPr id="12" name="TextBox 11">
                  <a:extLst>
                    <a:ext uri="{FF2B5EF4-FFF2-40B4-BE49-F238E27FC236}">
                      <a16:creationId xmlns:a16="http://schemas.microsoft.com/office/drawing/2014/main" id="{954F5655-AFE9-BBF7-CBD7-B1DBC4094C93}"/>
                    </a:ext>
                  </a:extLst>
                </p:cNvPr>
                <p:cNvSpPr txBox="1">
                  <a:spLocks noRot="1" noChangeAspect="1" noMove="1" noResize="1" noEditPoints="1" noAdjustHandles="1" noChangeArrowheads="1" noChangeShapeType="1" noTextEdit="1"/>
                </p:cNvSpPr>
                <p:nvPr/>
              </p:nvSpPr>
              <p:spPr>
                <a:xfrm>
                  <a:off x="1978378" y="5052789"/>
                  <a:ext cx="626533" cy="276999"/>
                </a:xfrm>
                <a:prstGeom prst="rect">
                  <a:avLst/>
                </a:prstGeom>
                <a:blipFill>
                  <a:blip r:embed="rId3"/>
                  <a:stretch>
                    <a:fillRect b="-17391"/>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7494B948-82DE-DB56-4FB4-BA2D03E704BD}"/>
                </a:ext>
              </a:extLst>
            </p:cNvPr>
            <p:cNvSpPr txBox="1"/>
            <p:nvPr/>
          </p:nvSpPr>
          <p:spPr>
            <a:xfrm>
              <a:off x="2379040" y="5006622"/>
              <a:ext cx="4749380" cy="369332"/>
            </a:xfrm>
            <a:prstGeom prst="rect">
              <a:avLst/>
            </a:prstGeom>
            <a:noFill/>
          </p:spPr>
          <p:txBody>
            <a:bodyPr wrap="square" rtlCol="0">
              <a:spAutoFit/>
            </a:bodyPr>
            <a:lstStyle/>
            <a:p>
              <a:r>
                <a:rPr lang="en-GB" dirty="0"/>
                <a:t>is a sample of a Uniform[a, b] random variable. </a:t>
              </a:r>
            </a:p>
          </p:txBody>
        </p:sp>
      </p:grpSp>
      <p:sp>
        <p:nvSpPr>
          <p:cNvPr id="15" name="TextBox 14">
            <a:extLst>
              <a:ext uri="{FF2B5EF4-FFF2-40B4-BE49-F238E27FC236}">
                <a16:creationId xmlns:a16="http://schemas.microsoft.com/office/drawing/2014/main" id="{22AFFBE0-E627-B590-B0D1-A84E53147134}"/>
              </a:ext>
            </a:extLst>
          </p:cNvPr>
          <p:cNvSpPr txBox="1"/>
          <p:nvPr/>
        </p:nvSpPr>
        <p:spPr>
          <a:xfrm>
            <a:off x="685707" y="3059668"/>
            <a:ext cx="10820586" cy="646331"/>
          </a:xfrm>
          <a:prstGeom prst="rect">
            <a:avLst/>
          </a:prstGeom>
          <a:noFill/>
        </p:spPr>
        <p:txBody>
          <a:bodyPr wrap="square" rtlCol="0">
            <a:spAutoFit/>
          </a:bodyPr>
          <a:lstStyle/>
          <a:p>
            <a:r>
              <a:rPr lang="en-GB" dirty="0"/>
              <a:t>Here is an example using uniform distributions.</a:t>
            </a:r>
          </a:p>
          <a:p>
            <a:r>
              <a:rPr lang="en-GB" dirty="0"/>
              <a:t>For a function g(x) that might be difficult to integrate using traditional methods,</a:t>
            </a:r>
          </a:p>
        </p:txBody>
      </p:sp>
      <p:sp>
        <p:nvSpPr>
          <p:cNvPr id="16" name="TextBox 15">
            <a:extLst>
              <a:ext uri="{FF2B5EF4-FFF2-40B4-BE49-F238E27FC236}">
                <a16:creationId xmlns:a16="http://schemas.microsoft.com/office/drawing/2014/main" id="{060469AB-CBAA-248E-29BE-2AD901B5F1F6}"/>
              </a:ext>
            </a:extLst>
          </p:cNvPr>
          <p:cNvSpPr txBox="1"/>
          <p:nvPr/>
        </p:nvSpPr>
        <p:spPr>
          <a:xfrm>
            <a:off x="685707" y="5509513"/>
            <a:ext cx="10820586" cy="646331"/>
          </a:xfrm>
          <a:prstGeom prst="rect">
            <a:avLst/>
          </a:prstGeom>
          <a:noFill/>
        </p:spPr>
        <p:txBody>
          <a:bodyPr wrap="square" rtlCol="0">
            <a:spAutoFit/>
          </a:bodyPr>
          <a:lstStyle/>
          <a:p>
            <a:r>
              <a:rPr lang="en-GB" dirty="0"/>
              <a:t>Different distributions can be used for Monte Carlo integration depending on the situation. Using different distributions can yield more accurate results with less samples.</a:t>
            </a:r>
          </a:p>
        </p:txBody>
      </p:sp>
    </p:spTree>
    <p:extLst>
      <p:ext uri="{BB962C8B-B14F-4D97-AF65-F5344CB8AC3E}">
        <p14:creationId xmlns:p14="http://schemas.microsoft.com/office/powerpoint/2010/main" val="390606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8C2E4D-99CC-B5F5-4F6F-76C57F1F4D3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0" name="Rectangle 9">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6" name="Rectangle 15">
            <a:extLst>
              <a:ext uri="{FF2B5EF4-FFF2-40B4-BE49-F238E27FC236}">
                <a16:creationId xmlns:a16="http://schemas.microsoft.com/office/drawing/2014/main" id="{4B526CBF-0AA4-49A9-B305-EE0AF3AF6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Yellow pin on a calendar">
            <a:extLst>
              <a:ext uri="{FF2B5EF4-FFF2-40B4-BE49-F238E27FC236}">
                <a16:creationId xmlns:a16="http://schemas.microsoft.com/office/drawing/2014/main" id="{22292F4C-D498-DE76-1910-3D4EC054A088}"/>
              </a:ext>
            </a:extLst>
          </p:cNvPr>
          <p:cNvPicPr>
            <a:picLocks noChangeAspect="1"/>
          </p:cNvPicPr>
          <p:nvPr/>
        </p:nvPicPr>
        <p:blipFill>
          <a:blip r:embed="rId2"/>
          <a:srcRect t="15413"/>
          <a:stretch/>
        </p:blipFill>
        <p:spPr>
          <a:xfrm>
            <a:off x="20" y="10"/>
            <a:ext cx="12191980" cy="6857990"/>
          </a:xfrm>
          <a:prstGeom prst="rect">
            <a:avLst/>
          </a:prstGeom>
        </p:spPr>
      </p:pic>
      <p:grpSp>
        <p:nvGrpSpPr>
          <p:cNvPr id="18" name="Group 17">
            <a:extLst>
              <a:ext uri="{FF2B5EF4-FFF2-40B4-BE49-F238E27FC236}">
                <a16:creationId xmlns:a16="http://schemas.microsoft.com/office/drawing/2014/main" id="{CC8B5139-02E6-4DEA-9CCE-962CAF0AFB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C0470BC0-AB0D-4A03-B4F1-5DDA9A31C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19">
              <a:extLst>
                <a:ext uri="{FF2B5EF4-FFF2-40B4-BE49-F238E27FC236}">
                  <a16:creationId xmlns:a16="http://schemas.microsoft.com/office/drawing/2014/main" id="{724A08B2-EC2C-4641-81BE-FE8B068BE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1064CE6B-F585-5643-CF4B-1EB0B63D342B}"/>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a:solidFill>
                  <a:srgbClr val="FFFFFF"/>
                </a:solidFill>
              </a:rPr>
              <a:t>Solving problems with monte carlo methods</a:t>
            </a:r>
          </a:p>
        </p:txBody>
      </p:sp>
    </p:spTree>
    <p:extLst>
      <p:ext uri="{BB962C8B-B14F-4D97-AF65-F5344CB8AC3E}">
        <p14:creationId xmlns:p14="http://schemas.microsoft.com/office/powerpoint/2010/main" val="249833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43D76-532E-861C-3221-6CEF0703B030}"/>
              </a:ext>
            </a:extLst>
          </p:cNvPr>
          <p:cNvSpPr>
            <a:spLocks noGrp="1"/>
          </p:cNvSpPr>
          <p:nvPr>
            <p:ph type="title"/>
          </p:nvPr>
        </p:nvSpPr>
        <p:spPr/>
        <p:txBody>
          <a:bodyPr/>
          <a:lstStyle/>
          <a:p>
            <a:r>
              <a:rPr lang="en-GB" dirty="0"/>
              <a:t>Normal distribution’s CDF using Monte </a:t>
            </a:r>
            <a:r>
              <a:rPr lang="en-GB" dirty="0" err="1"/>
              <a:t>carlo</a:t>
            </a:r>
            <a:r>
              <a:rPr lang="en-GB" dirty="0"/>
              <a:t> integration</a:t>
            </a:r>
          </a:p>
        </p:txBody>
      </p:sp>
      <p:sp>
        <p:nvSpPr>
          <p:cNvPr id="4" name="TextBox 3">
            <a:extLst>
              <a:ext uri="{FF2B5EF4-FFF2-40B4-BE49-F238E27FC236}">
                <a16:creationId xmlns:a16="http://schemas.microsoft.com/office/drawing/2014/main" id="{784F676E-16D2-02F9-CC95-62BA277FDC76}"/>
              </a:ext>
            </a:extLst>
          </p:cNvPr>
          <p:cNvSpPr txBox="1"/>
          <p:nvPr/>
        </p:nvSpPr>
        <p:spPr>
          <a:xfrm>
            <a:off x="581191" y="2022763"/>
            <a:ext cx="11029615" cy="923330"/>
          </a:xfrm>
          <a:prstGeom prst="rect">
            <a:avLst/>
          </a:prstGeom>
          <a:noFill/>
        </p:spPr>
        <p:txBody>
          <a:bodyPr wrap="square" rtlCol="0">
            <a:spAutoFit/>
          </a:bodyPr>
          <a:lstStyle/>
          <a:p>
            <a:r>
              <a:rPr lang="en-GB" dirty="0"/>
              <a:t>The normal distribution is ubiquitous in statistics and modelling. The PDF of a normal random variable is a scaled gaussian. Famously, gaussians do not have elementary anti-derivative. This makes calculating the CDF of a normal distribution more difficult.</a:t>
            </a:r>
          </a:p>
        </p:txBody>
      </p:sp>
      <p:pic>
        <p:nvPicPr>
          <p:cNvPr id="5" name="Picture 4">
            <a:extLst>
              <a:ext uri="{FF2B5EF4-FFF2-40B4-BE49-F238E27FC236}">
                <a16:creationId xmlns:a16="http://schemas.microsoft.com/office/drawing/2014/main" id="{2AD227F7-4000-3ABD-BE65-C9C9FE84E4B9}"/>
              </a:ext>
            </a:extLst>
          </p:cNvPr>
          <p:cNvPicPr>
            <a:picLocks noChangeAspect="1"/>
          </p:cNvPicPr>
          <p:nvPr/>
        </p:nvPicPr>
        <p:blipFill>
          <a:blip r:embed="rId2"/>
          <a:stretch>
            <a:fillRect/>
          </a:stretch>
        </p:blipFill>
        <p:spPr>
          <a:xfrm>
            <a:off x="2209798" y="3815364"/>
            <a:ext cx="7772400" cy="222068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164B13-8510-5DAC-BCB4-6C636918443C}"/>
                  </a:ext>
                </a:extLst>
              </p:cNvPr>
              <p:cNvSpPr txBox="1"/>
              <p:nvPr/>
            </p:nvSpPr>
            <p:spPr>
              <a:xfrm>
                <a:off x="4696339" y="6155844"/>
                <a:ext cx="2799318" cy="407163"/>
              </a:xfrm>
              <a:prstGeom prst="rect">
                <a:avLst/>
              </a:prstGeom>
              <a:noFill/>
            </p:spPr>
            <p:txBody>
              <a:bodyPr wrap="square" rtlCol="0">
                <a:spAutoFit/>
              </a:bodyPr>
              <a:lstStyle/>
              <a:p>
                <a:r>
                  <a:rPr lang="en-GB" dirty="0"/>
                  <a:t>Graph of the gaussian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sup>
                    </m:sSup>
                  </m:oMath>
                </a14:m>
                <a:endParaRPr lang="en-GB" dirty="0"/>
              </a:p>
            </p:txBody>
          </p:sp>
        </mc:Choice>
        <mc:Fallback xmlns="">
          <p:sp>
            <p:nvSpPr>
              <p:cNvPr id="6" name="TextBox 5">
                <a:extLst>
                  <a:ext uri="{FF2B5EF4-FFF2-40B4-BE49-F238E27FC236}">
                    <a16:creationId xmlns:a16="http://schemas.microsoft.com/office/drawing/2014/main" id="{6F164B13-8510-5DAC-BCB4-6C636918443C}"/>
                  </a:ext>
                </a:extLst>
              </p:cNvPr>
              <p:cNvSpPr txBox="1">
                <a:spLocks noRot="1" noChangeAspect="1" noMove="1" noResize="1" noEditPoints="1" noAdjustHandles="1" noChangeArrowheads="1" noChangeShapeType="1" noTextEdit="1"/>
              </p:cNvSpPr>
              <p:nvPr/>
            </p:nvSpPr>
            <p:spPr>
              <a:xfrm>
                <a:off x="4696339" y="6155844"/>
                <a:ext cx="2799318" cy="407163"/>
              </a:xfrm>
              <a:prstGeom prst="rect">
                <a:avLst/>
              </a:prstGeom>
              <a:blipFill>
                <a:blip r:embed="rId3"/>
                <a:stretch>
                  <a:fillRect l="-1802" b="-21212"/>
                </a:stretch>
              </a:blipFill>
            </p:spPr>
            <p:txBody>
              <a:bodyPr/>
              <a:lstStyle/>
              <a:p>
                <a:r>
                  <a:rPr lang="en-GB">
                    <a:noFill/>
                  </a:rPr>
                  <a:t> </a:t>
                </a:r>
              </a:p>
            </p:txBody>
          </p:sp>
        </mc:Fallback>
      </mc:AlternateContent>
    </p:spTree>
    <p:extLst>
      <p:ext uri="{BB962C8B-B14F-4D97-AF65-F5344CB8AC3E}">
        <p14:creationId xmlns:p14="http://schemas.microsoft.com/office/powerpoint/2010/main" val="380479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C1515-A12A-FA90-C740-2E9F0DB56C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8A7D27-4366-477A-F1E5-9CC4A1304AF7}"/>
              </a:ext>
            </a:extLst>
          </p:cNvPr>
          <p:cNvSpPr>
            <a:spLocks noGrp="1"/>
          </p:cNvSpPr>
          <p:nvPr>
            <p:ph type="title"/>
          </p:nvPr>
        </p:nvSpPr>
        <p:spPr/>
        <p:txBody>
          <a:bodyPr/>
          <a:lstStyle/>
          <a:p>
            <a:r>
              <a:rPr lang="en-GB" dirty="0"/>
              <a:t>Normal distribution’s CDF using Monte </a:t>
            </a:r>
            <a:r>
              <a:rPr lang="en-GB" dirty="0" err="1"/>
              <a:t>carlo</a:t>
            </a:r>
            <a:r>
              <a:rPr lang="en-GB" dirty="0"/>
              <a:t> integration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B44DC3D-1A7C-43A9-0399-9EC61A668436}"/>
                  </a:ext>
                </a:extLst>
              </p:cNvPr>
              <p:cNvSpPr txBox="1"/>
              <p:nvPr/>
            </p:nvSpPr>
            <p:spPr>
              <a:xfrm>
                <a:off x="581191" y="2022763"/>
                <a:ext cx="11029615" cy="1868460"/>
              </a:xfrm>
              <a:prstGeom prst="rect">
                <a:avLst/>
              </a:prstGeom>
              <a:noFill/>
            </p:spPr>
            <p:txBody>
              <a:bodyPr wrap="square" rtlCol="0">
                <a:spAutoFit/>
              </a:bodyPr>
              <a:lstStyle/>
              <a:p>
                <a:r>
                  <a:rPr lang="en-GB" dirty="0"/>
                  <a:t>We can used Monte Carlo integration to get very good approximations of the CDF of a normal distribution.</a:t>
                </a:r>
              </a:p>
              <a:p>
                <a:endParaRPr lang="en-GB" dirty="0"/>
              </a:p>
              <a:p>
                <a:r>
                  <a:rPr lang="en-GB" dirty="0"/>
                  <a:t>Let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oMath>
                </a14:m>
                <a:r>
                  <a:rPr lang="en-GB" dirty="0"/>
                  <a:t> be the PDF of a normal distribution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a14:m>
                <a:r>
                  <a:rPr lang="en-GB" dirty="0"/>
                  <a:t> be the CDF. Noting that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oMath>
                </a14:m>
                <a:r>
                  <a:rPr lang="en-GB" dirty="0"/>
                  <a:t> is symmetrical about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 we can deduce that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0</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oMath>
                </a14:m>
                <a:r>
                  <a:rPr lang="en-GB" dirty="0"/>
                  <a:t> .  This means that we only need to approximate the integral for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a:t>
                </a:r>
              </a:p>
              <a:p>
                <a:endParaRPr lang="en-GB" dirty="0"/>
              </a:p>
              <a:p>
                <a:r>
                  <a:rPr lang="en-GB" dirty="0"/>
                  <a:t>Let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r>
                      <m:rPr>
                        <m:nor/>
                      </m:rPr>
                      <a:rPr lang="en-GB" b="0" i="0" smtClean="0">
                        <a:latin typeface="Cambria Math" panose="02040503050406030204" pitchFamily="18" charset="0"/>
                      </a:rPr>
                      <m:t>Uniform</m:t>
                    </m:r>
                    <m:d>
                      <m:dPr>
                        <m:ctrlPr>
                          <a:rPr lang="en-GB" b="0" i="1" smtClean="0">
                            <a:latin typeface="Cambria Math" panose="02040503050406030204" pitchFamily="18" charset="0"/>
                          </a:rPr>
                        </m:ctrlPr>
                      </m:dPr>
                      <m:e>
                        <m:r>
                          <a:rPr lang="en-GB" b="0" i="1" smtClean="0">
                            <a:latin typeface="Cambria Math" panose="02040503050406030204" pitchFamily="18" charset="0"/>
                          </a:rPr>
                          <m:t>0, </m:t>
                        </m:r>
                        <m:r>
                          <a:rPr lang="en-GB" b="0" i="1" smtClean="0">
                            <a:latin typeface="Cambria Math" panose="02040503050406030204" pitchFamily="18" charset="0"/>
                          </a:rPr>
                          <m:t>𝑥</m:t>
                        </m:r>
                      </m:e>
                    </m:d>
                  </m:oMath>
                </a14:m>
                <a:r>
                  <a:rPr lang="en-GB" dirty="0"/>
                  <a:t>,  then</a:t>
                </a:r>
              </a:p>
            </p:txBody>
          </p:sp>
        </mc:Choice>
        <mc:Fallback xmlns="">
          <p:sp>
            <p:nvSpPr>
              <p:cNvPr id="4" name="TextBox 3">
                <a:extLst>
                  <a:ext uri="{FF2B5EF4-FFF2-40B4-BE49-F238E27FC236}">
                    <a16:creationId xmlns:a16="http://schemas.microsoft.com/office/drawing/2014/main" id="{6B44DC3D-1A7C-43A9-0399-9EC61A668436}"/>
                  </a:ext>
                </a:extLst>
              </p:cNvPr>
              <p:cNvSpPr txBox="1">
                <a:spLocks noRot="1" noChangeAspect="1" noMove="1" noResize="1" noEditPoints="1" noAdjustHandles="1" noChangeArrowheads="1" noChangeShapeType="1" noTextEdit="1"/>
              </p:cNvSpPr>
              <p:nvPr/>
            </p:nvSpPr>
            <p:spPr>
              <a:xfrm>
                <a:off x="581191" y="2022763"/>
                <a:ext cx="11029615" cy="1868460"/>
              </a:xfrm>
              <a:prstGeom prst="rect">
                <a:avLst/>
              </a:prstGeom>
              <a:blipFill>
                <a:blip r:embed="rId2"/>
                <a:stretch>
                  <a:fillRect l="-460" t="-2027" r="-575" b="-33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1CC49B8-3A64-6B14-A18E-A6D1A52A892F}"/>
                  </a:ext>
                </a:extLst>
              </p:cNvPr>
              <p:cNvSpPr txBox="1"/>
              <p:nvPr/>
            </p:nvSpPr>
            <p:spPr>
              <a:xfrm>
                <a:off x="3637488" y="3544855"/>
                <a:ext cx="4236801" cy="8122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GB" b="0" i="0" smtClean="0">
                          <a:latin typeface="Cambria Math" panose="02040503050406030204" pitchFamily="18" charset="0"/>
                        </a:rPr>
                        <m:t>E</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𝑈</m:t>
                              </m:r>
                            </m:e>
                          </m:d>
                        </m:e>
                      </m:d>
                      <m:r>
                        <a:rPr lang="en-GB" b="0" i="1" smtClean="0">
                          <a:latin typeface="Cambria Math" panose="02040503050406030204" pitchFamily="18" charset="0"/>
                        </a:rPr>
                        <m:t>𝑥</m:t>
                      </m:r>
                      <m:r>
                        <a:rPr lang="en-GB" b="0" i="1" smtClean="0">
                          <a:latin typeface="Cambria Math" panose="02040503050406030204" pitchFamily="18" charset="0"/>
                        </a:rPr>
                        <m:t>= </m:t>
                      </m:r>
                      <m:nary>
                        <m:naryPr>
                          <m:limLoc m:val="undOvr"/>
                          <m:ctrlPr>
                            <a:rPr lang="en-GB" b="0" i="1" smtClean="0">
                              <a:latin typeface="Cambria Math" panose="02040503050406030204" pitchFamily="18" charset="0"/>
                            </a:rPr>
                          </m:ctrlPr>
                        </m:naryPr>
                        <m:sub>
                          <m:r>
                            <m:rPr>
                              <m:brk m:alnAt="24"/>
                            </m:rPr>
                            <a:rPr lang="en-GB" b="0" i="1" smtClean="0">
                              <a:latin typeface="Cambria Math" panose="02040503050406030204" pitchFamily="18" charset="0"/>
                            </a:rPr>
                            <m:t>0</m:t>
                          </m:r>
                        </m:sub>
                        <m:sup>
                          <m:r>
                            <a:rPr lang="en-GB" b="0" i="1" smtClean="0">
                              <a:latin typeface="Cambria Math" panose="02040503050406030204" pitchFamily="18" charset="0"/>
                            </a:rPr>
                            <m:t>𝑥</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𝑑𝑡</m:t>
                          </m:r>
                        </m:e>
                      </m:nary>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r>
                        <a:rPr lang="en-GB" b="0" i="1" smtClean="0">
                          <a:latin typeface="Cambria Math" panose="02040503050406030204" pitchFamily="18" charset="0"/>
                        </a:rPr>
                        <m:t>(0)</m:t>
                      </m:r>
                    </m:oMath>
                  </m:oMathPara>
                </a14:m>
                <a:endParaRPr lang="en-GB" dirty="0"/>
              </a:p>
            </p:txBody>
          </p:sp>
        </mc:Choice>
        <mc:Fallback xmlns="">
          <p:sp>
            <p:nvSpPr>
              <p:cNvPr id="3" name="TextBox 2">
                <a:extLst>
                  <a:ext uri="{FF2B5EF4-FFF2-40B4-BE49-F238E27FC236}">
                    <a16:creationId xmlns:a16="http://schemas.microsoft.com/office/drawing/2014/main" id="{A1CC49B8-3A64-6B14-A18E-A6D1A52A892F}"/>
                  </a:ext>
                </a:extLst>
              </p:cNvPr>
              <p:cNvSpPr txBox="1">
                <a:spLocks noRot="1" noChangeAspect="1" noMove="1" noResize="1" noEditPoints="1" noAdjustHandles="1" noChangeArrowheads="1" noChangeShapeType="1" noTextEdit="1"/>
              </p:cNvSpPr>
              <p:nvPr/>
            </p:nvSpPr>
            <p:spPr>
              <a:xfrm>
                <a:off x="3637488" y="3544855"/>
                <a:ext cx="4236801" cy="812210"/>
              </a:xfrm>
              <a:prstGeom prst="rect">
                <a:avLst/>
              </a:prstGeom>
              <a:blipFill>
                <a:blip r:embed="rId3"/>
                <a:stretch>
                  <a:fillRect l="-597" t="-129231" r="-1194" b="-1938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6C4B72D-33C8-C8A2-DD95-8EAE41436A01}"/>
                  </a:ext>
                </a:extLst>
              </p:cNvPr>
              <p:cNvSpPr txBox="1"/>
              <p:nvPr/>
            </p:nvSpPr>
            <p:spPr>
              <a:xfrm>
                <a:off x="3429668" y="4357065"/>
                <a:ext cx="5332660" cy="391133"/>
              </a:xfrm>
              <a:prstGeom prst="rect">
                <a:avLst/>
              </a:prstGeom>
              <a:noFill/>
            </p:spPr>
            <p:txBody>
              <a:bodyPr wrap="square" lIns="0" tIns="0" rIns="0" bIns="0" rtlCol="0">
                <a:spAutoFit/>
              </a:bodyPr>
              <a:lstStyle/>
              <a:p>
                <a14:m>
                  <m:oMath xmlns:m="http://schemas.openxmlformats.org/officeDocument/2006/math">
                    <m:groupChr>
                      <m:groupChrPr>
                        <m:chr m:val="⇒"/>
                        <m:vertJc m:val="bot"/>
                        <m:ctrlPr>
                          <a:rPr lang="en-GB" i="1" smtClean="0">
                            <a:latin typeface="Cambria Math" panose="02040503050406030204" pitchFamily="18" charset="0"/>
                          </a:rPr>
                        </m:ctrlPr>
                      </m:groupChrPr>
                      <m:e>
                        <m:r>
                          <m:rPr>
                            <m:brk m:alnAt="2"/>
                          </m:rPr>
                          <a:rPr lang="en-GB" b="0" i="1" smtClean="0">
                            <a:latin typeface="Cambria Math" panose="02040503050406030204" pitchFamily="18" charset="0"/>
                          </a:rPr>
                          <m:t> </m:t>
                        </m:r>
                      </m:e>
                    </m:groupChr>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d>
                      <m:dPr>
                        <m:begChr m:val="["/>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0, ∞</m:t>
                        </m:r>
                      </m:e>
                    </m:d>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𝐹</m:t>
                        </m:r>
                      </m:e>
                      <m:sub>
                        <m:r>
                          <a:rPr lang="en-GB" b="0" i="1" smtClean="0">
                            <a:latin typeface="Cambria Math" panose="02040503050406030204" pitchFamily="18" charset="0"/>
                            <a:ea typeface="Cambria Math" panose="02040503050406030204" pitchFamily="18" charset="0"/>
                          </a:rPr>
                          <m:t>𝑁</m:t>
                        </m:r>
                      </m:sub>
                    </m:sSub>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m:rPr>
                        <m:nor/>
                      </m:rPr>
                      <a:rPr lang="en-GB" b="0" i="0" smtClean="0">
                        <a:latin typeface="Cambria Math" panose="02040503050406030204" pitchFamily="18" charset="0"/>
                        <a:ea typeface="Cambria Math" panose="02040503050406030204" pitchFamily="18" charset="0"/>
                      </a:rPr>
                      <m:t>E</m:t>
                    </m:r>
                    <m:d>
                      <m:dPr>
                        <m:begChr m:val="["/>
                        <m:endChr m:val="]"/>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𝑁</m:t>
                            </m:r>
                          </m:sub>
                        </m:sSub>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𝑈</m:t>
                            </m:r>
                          </m:e>
                        </m:d>
                      </m:e>
                    </m:d>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2</m:t>
                        </m:r>
                      </m:den>
                    </m:f>
                  </m:oMath>
                </a14:m>
                <a:r>
                  <a:rPr lang="en-GB" dirty="0"/>
                  <a:t> </a:t>
                </a:r>
              </a:p>
            </p:txBody>
          </p:sp>
        </mc:Choice>
        <mc:Fallback xmlns="">
          <p:sp>
            <p:nvSpPr>
              <p:cNvPr id="7" name="TextBox 6">
                <a:extLst>
                  <a:ext uri="{FF2B5EF4-FFF2-40B4-BE49-F238E27FC236}">
                    <a16:creationId xmlns:a16="http://schemas.microsoft.com/office/drawing/2014/main" id="{A6C4B72D-33C8-C8A2-DD95-8EAE41436A01}"/>
                  </a:ext>
                </a:extLst>
              </p:cNvPr>
              <p:cNvSpPr txBox="1">
                <a:spLocks noRot="1" noChangeAspect="1" noMove="1" noResize="1" noEditPoints="1" noAdjustHandles="1" noChangeArrowheads="1" noChangeShapeType="1" noTextEdit="1"/>
              </p:cNvSpPr>
              <p:nvPr/>
            </p:nvSpPr>
            <p:spPr>
              <a:xfrm>
                <a:off x="3429668" y="4357065"/>
                <a:ext cx="5332660" cy="391133"/>
              </a:xfrm>
              <a:prstGeom prst="rect">
                <a:avLst/>
              </a:prstGeom>
              <a:blipFill>
                <a:blip r:embed="rId4"/>
                <a:stretch>
                  <a:fillRect l="-4286" t="-38710" b="-7096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C9971B-F44C-37F1-65D5-4575E497E52E}"/>
                  </a:ext>
                </a:extLst>
              </p:cNvPr>
              <p:cNvSpPr txBox="1"/>
              <p:nvPr/>
            </p:nvSpPr>
            <p:spPr>
              <a:xfrm>
                <a:off x="588788" y="4832684"/>
                <a:ext cx="11029615" cy="369332"/>
              </a:xfrm>
              <a:prstGeom prst="rect">
                <a:avLst/>
              </a:prstGeom>
              <a:noFill/>
            </p:spPr>
            <p:txBody>
              <a:bodyPr wrap="square" rtlCol="0">
                <a:spAutoFit/>
              </a:bodyPr>
              <a:lstStyle/>
              <a:p>
                <a:r>
                  <a:rPr lang="en-GB" dirty="0"/>
                  <a:t>By taking many samples of </a:t>
                </a:r>
                <a14:m>
                  <m:oMath xmlns:m="http://schemas.openxmlformats.org/officeDocument/2006/math">
                    <m:r>
                      <m:rPr>
                        <m:nor/>
                      </m:rPr>
                      <a:rPr lang="en-GB" b="0" i="0" smtClean="0">
                        <a:latin typeface="Cambria Math" panose="02040503050406030204" pitchFamily="18" charset="0"/>
                      </a:rPr>
                      <m:t>Uniform</m:t>
                    </m:r>
                    <m:r>
                      <m:rPr>
                        <m:nor/>
                      </m:rPr>
                      <a:rPr lang="en-GB" b="0" i="0" smtClean="0">
                        <a:latin typeface="Cambria Math" panose="02040503050406030204" pitchFamily="18" charset="0"/>
                      </a:rPr>
                      <m:t>(</m:t>
                    </m:r>
                    <m:r>
                      <a:rPr lang="en-GB" b="0" i="1" smtClean="0">
                        <a:latin typeface="Cambria Math" panose="02040503050406030204" pitchFamily="18" charset="0"/>
                      </a:rPr>
                      <m:t>0, </m:t>
                    </m:r>
                    <m:r>
                      <a:rPr lang="en-GB" b="0" i="1" smtClean="0">
                        <a:latin typeface="Cambria Math" panose="02040503050406030204" pitchFamily="18" charset="0"/>
                      </a:rPr>
                      <m:t>𝑥</m:t>
                    </m:r>
                    <m:r>
                      <m:rPr>
                        <m:nor/>
                      </m:rPr>
                      <a:rPr lang="en-GB" b="0" i="0" smtClean="0">
                        <a:latin typeface="Cambria Math" panose="02040503050406030204" pitchFamily="18" charset="0"/>
                      </a:rPr>
                      <m:t>)</m:t>
                    </m:r>
                  </m:oMath>
                </a14:m>
                <a:r>
                  <a:rPr lang="en-GB" dirty="0"/>
                  <a:t> and calculating</a:t>
                </a:r>
              </a:p>
            </p:txBody>
          </p:sp>
        </mc:Choice>
        <mc:Fallback xmlns="">
          <p:sp>
            <p:nvSpPr>
              <p:cNvPr id="8" name="TextBox 7">
                <a:extLst>
                  <a:ext uri="{FF2B5EF4-FFF2-40B4-BE49-F238E27FC236}">
                    <a16:creationId xmlns:a16="http://schemas.microsoft.com/office/drawing/2014/main" id="{7BC9971B-F44C-37F1-65D5-4575E497E52E}"/>
                  </a:ext>
                </a:extLst>
              </p:cNvPr>
              <p:cNvSpPr txBox="1">
                <a:spLocks noRot="1" noChangeAspect="1" noMove="1" noResize="1" noEditPoints="1" noAdjustHandles="1" noChangeArrowheads="1" noChangeShapeType="1" noTextEdit="1"/>
              </p:cNvSpPr>
              <p:nvPr/>
            </p:nvSpPr>
            <p:spPr>
              <a:xfrm>
                <a:off x="588788" y="4832684"/>
                <a:ext cx="11029615" cy="369332"/>
              </a:xfrm>
              <a:prstGeom prst="rect">
                <a:avLst/>
              </a:prstGeom>
              <a:blipFill>
                <a:blip r:embed="rId5"/>
                <a:stretch>
                  <a:fillRect l="-460" t="-6667" b="-2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48F9690-3820-F9F6-B4D4-C63749739333}"/>
                  </a:ext>
                </a:extLst>
              </p:cNvPr>
              <p:cNvSpPr txBox="1"/>
              <p:nvPr/>
            </p:nvSpPr>
            <p:spPr>
              <a:xfrm>
                <a:off x="4016142" y="5194727"/>
                <a:ext cx="3091242" cy="7609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GB" b="0" i="0" smtClean="0">
                          <a:latin typeface="Cambria Math" panose="02040503050406030204" pitchFamily="18" charset="0"/>
                        </a:rPr>
                        <m:t>E</m:t>
                      </m:r>
                      <m:r>
                        <m:rPr>
                          <m:nor/>
                        </m:rPr>
                        <a:rPr lang="en-GB" b="0" i="0"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𝑈</m:t>
                          </m:r>
                        </m:e>
                      </m:d>
                      <m:r>
                        <m:rPr>
                          <m:nor/>
                        </m:rPr>
                        <a:rPr lang="en-GB" b="0" i="0"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𝑛</m:t>
                          </m:r>
                        </m:den>
                      </m:f>
                      <m:nary>
                        <m:naryPr>
                          <m:chr m:val="∑"/>
                          <m:ctrlPr>
                            <a:rPr lang="en-GB" b="0" i="1" smtClean="0">
                              <a:latin typeface="Cambria Math" panose="02040503050406030204" pitchFamily="18" charset="0"/>
                              <a:ea typeface="Cambria Math" panose="02040503050406030204" pitchFamily="18" charset="0"/>
                            </a:rPr>
                          </m:ctrlPr>
                        </m:naryPr>
                        <m:sub>
                          <m:r>
                            <m:rPr>
                              <m:brk m:alnAt="23"/>
                            </m:rP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=1</m:t>
                          </m:r>
                        </m:sub>
                        <m:sup>
                          <m:r>
                            <a:rPr lang="en-GB" b="0" i="1" smtClean="0">
                              <a:latin typeface="Cambria Math" panose="02040503050406030204" pitchFamily="18" charset="0"/>
                              <a:ea typeface="Cambria Math" panose="02040503050406030204" pitchFamily="18" charset="0"/>
                            </a:rPr>
                            <m:t>𝑛</m:t>
                          </m:r>
                        </m:sup>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𝑁</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𝑢</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e>
                      </m:nary>
                    </m:oMath>
                  </m:oMathPara>
                </a14:m>
                <a:endParaRPr lang="en-GB" dirty="0"/>
              </a:p>
            </p:txBody>
          </p:sp>
        </mc:Choice>
        <mc:Fallback xmlns="">
          <p:sp>
            <p:nvSpPr>
              <p:cNvPr id="9" name="TextBox 8">
                <a:extLst>
                  <a:ext uri="{FF2B5EF4-FFF2-40B4-BE49-F238E27FC236}">
                    <a16:creationId xmlns:a16="http://schemas.microsoft.com/office/drawing/2014/main" id="{548F9690-3820-F9F6-B4D4-C63749739333}"/>
                  </a:ext>
                </a:extLst>
              </p:cNvPr>
              <p:cNvSpPr txBox="1">
                <a:spLocks noRot="1" noChangeAspect="1" noMove="1" noResize="1" noEditPoints="1" noAdjustHandles="1" noChangeArrowheads="1" noChangeShapeType="1" noTextEdit="1"/>
              </p:cNvSpPr>
              <p:nvPr/>
            </p:nvSpPr>
            <p:spPr>
              <a:xfrm>
                <a:off x="4016142" y="5194727"/>
                <a:ext cx="3091242" cy="760978"/>
              </a:xfrm>
              <a:prstGeom prst="rect">
                <a:avLst/>
              </a:prstGeom>
              <a:blipFill>
                <a:blip r:embed="rId6"/>
                <a:stretch>
                  <a:fillRect t="-116393" b="-1770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7001CEC-9388-698B-CC08-BF069623B922}"/>
                  </a:ext>
                </a:extLst>
              </p:cNvPr>
              <p:cNvSpPr txBox="1"/>
              <p:nvPr/>
            </p:nvSpPr>
            <p:spPr>
              <a:xfrm>
                <a:off x="588788" y="5912396"/>
                <a:ext cx="11029615" cy="700192"/>
              </a:xfrm>
              <a:prstGeom prst="rect">
                <a:avLst/>
              </a:prstGeom>
              <a:noFill/>
            </p:spPr>
            <p:txBody>
              <a:bodyPr wrap="square" rtlCol="0">
                <a:spAutoFit/>
              </a:bodyPr>
              <a:lstStyle/>
              <a:p>
                <a:r>
                  <a:rPr lang="en-GB" dirty="0"/>
                  <a:t>where </a:t>
                </a:r>
                <a14:m>
                  <m:oMath xmlns:m="http://schemas.openxmlformats.org/officeDocument/2006/math">
                    <m:r>
                      <a:rPr lang="en-GB" b="0" i="1" smtClean="0">
                        <a:latin typeface="Cambria Math" panose="02040503050406030204" pitchFamily="18" charset="0"/>
                      </a:rPr>
                      <m:t>𝑛</m:t>
                    </m:r>
                  </m:oMath>
                </a14:m>
                <a:r>
                  <a:rPr lang="en-GB" dirty="0"/>
                  <a:t> is the number of samples taken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𝑖</m:t>
                        </m:r>
                      </m:sub>
                    </m:sSub>
                  </m:oMath>
                </a14:m>
                <a:r>
                  <a:rPr lang="en-GB" dirty="0"/>
                  <a:t> is the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𝑖</m:t>
                        </m:r>
                      </m:e>
                      <m:sup>
                        <m:r>
                          <m:rPr>
                            <m:nor/>
                          </m:rPr>
                          <a:rPr lang="en-GB" b="0" i="0" smtClean="0">
                            <a:latin typeface="Cambria Math" panose="02040503050406030204" pitchFamily="18" charset="0"/>
                          </a:rPr>
                          <m:t>th</m:t>
                        </m:r>
                      </m:sup>
                    </m:sSup>
                  </m:oMath>
                </a14:m>
                <a:r>
                  <a:rPr lang="en-GB" dirty="0"/>
                  <a:t> sample of the uniform distribution.</a:t>
                </a:r>
              </a:p>
              <a:p>
                <a:r>
                  <a:rPr lang="en-GB" dirty="0"/>
                  <a:t>It is possible to get very accurate approximations for the CDF of a normal distribution.</a:t>
                </a:r>
              </a:p>
            </p:txBody>
          </p:sp>
        </mc:Choice>
        <mc:Fallback xmlns="">
          <p:sp>
            <p:nvSpPr>
              <p:cNvPr id="10" name="TextBox 9">
                <a:extLst>
                  <a:ext uri="{FF2B5EF4-FFF2-40B4-BE49-F238E27FC236}">
                    <a16:creationId xmlns:a16="http://schemas.microsoft.com/office/drawing/2014/main" id="{07001CEC-9388-698B-CC08-BF069623B922}"/>
                  </a:ext>
                </a:extLst>
              </p:cNvPr>
              <p:cNvSpPr txBox="1">
                <a:spLocks noRot="1" noChangeAspect="1" noMove="1" noResize="1" noEditPoints="1" noAdjustHandles="1" noChangeArrowheads="1" noChangeShapeType="1" noTextEdit="1"/>
              </p:cNvSpPr>
              <p:nvPr/>
            </p:nvSpPr>
            <p:spPr>
              <a:xfrm>
                <a:off x="588788" y="5912396"/>
                <a:ext cx="11029615" cy="700192"/>
              </a:xfrm>
              <a:prstGeom prst="rect">
                <a:avLst/>
              </a:prstGeom>
              <a:blipFill>
                <a:blip r:embed="rId7"/>
                <a:stretch>
                  <a:fillRect l="-460" b="-12500"/>
                </a:stretch>
              </a:blipFill>
            </p:spPr>
            <p:txBody>
              <a:bodyPr/>
              <a:lstStyle/>
              <a:p>
                <a:r>
                  <a:rPr lang="en-GB">
                    <a:noFill/>
                  </a:rPr>
                  <a:t> </a:t>
                </a:r>
              </a:p>
            </p:txBody>
          </p:sp>
        </mc:Fallback>
      </mc:AlternateContent>
    </p:spTree>
    <p:extLst>
      <p:ext uri="{BB962C8B-B14F-4D97-AF65-F5344CB8AC3E}">
        <p14:creationId xmlns:p14="http://schemas.microsoft.com/office/powerpoint/2010/main" val="2870757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9EFA-1C23-D1A8-6368-855CF3192D8B}"/>
              </a:ext>
            </a:extLst>
          </p:cNvPr>
          <p:cNvSpPr>
            <a:spLocks noGrp="1"/>
          </p:cNvSpPr>
          <p:nvPr>
            <p:ph type="title"/>
          </p:nvPr>
        </p:nvSpPr>
        <p:spPr/>
        <p:txBody>
          <a:bodyPr/>
          <a:lstStyle/>
          <a:p>
            <a:r>
              <a:rPr lang="en-GB" dirty="0"/>
              <a:t>Congruential generator</a:t>
            </a:r>
          </a:p>
        </p:txBody>
      </p:sp>
      <p:sp>
        <p:nvSpPr>
          <p:cNvPr id="6" name="TextBox 5">
            <a:extLst>
              <a:ext uri="{FF2B5EF4-FFF2-40B4-BE49-F238E27FC236}">
                <a16:creationId xmlns:a16="http://schemas.microsoft.com/office/drawing/2014/main" id="{6EE64218-386C-2C06-B9AD-3DF249F93D7E}"/>
              </a:ext>
            </a:extLst>
          </p:cNvPr>
          <p:cNvSpPr txBox="1"/>
          <p:nvPr/>
        </p:nvSpPr>
        <p:spPr>
          <a:xfrm>
            <a:off x="581192" y="2340429"/>
            <a:ext cx="7543800" cy="4575612"/>
          </a:xfrm>
          <a:prstGeom prst="rect">
            <a:avLst/>
          </a:prstGeom>
          <a:noFill/>
        </p:spPr>
        <p:txBody>
          <a:bodyPr wrap="square" rtlCol="0">
            <a:spAutoFit/>
          </a:bodyPr>
          <a:lstStyle/>
          <a:p>
            <a:pPr marL="285750" indent="-285750">
              <a:buFont typeface="Arial" panose="020B0604020202020204" pitchFamily="34" charset="0"/>
              <a:buChar char="•"/>
            </a:pPr>
            <a:r>
              <a:rPr lang="en-GB" sz="2000" dirty="0"/>
              <a:t>Uses the formula X</a:t>
            </a:r>
            <a:r>
              <a:rPr lang="en-GB" sz="2000" baseline="-25000" dirty="0"/>
              <a:t>n+1</a:t>
            </a:r>
            <a:r>
              <a:rPr lang="en-GB" sz="2000" dirty="0"/>
              <a:t> = </a:t>
            </a:r>
            <a:r>
              <a:rPr lang="en-GB" sz="2000" dirty="0" err="1"/>
              <a:t>aX</a:t>
            </a:r>
            <a:r>
              <a:rPr lang="en-GB" sz="2000" baseline="-25000" dirty="0" err="1"/>
              <a:t>n</a:t>
            </a:r>
            <a:r>
              <a:rPr lang="en-GB" sz="2000" dirty="0"/>
              <a:t> + d (mod m)</a:t>
            </a:r>
          </a:p>
          <a:p>
            <a:endParaRPr lang="en-GB" sz="2000" dirty="0"/>
          </a:p>
          <a:p>
            <a:r>
              <a:rPr lang="en-GB" sz="2000" dirty="0">
                <a:ea typeface="Calibri" panose="020F0502020204030204" pitchFamily="34" charset="0"/>
                <a:cs typeface="Calibri" panose="020F0502020204030204" pitchFamily="34" charset="0"/>
              </a:rPr>
              <a:t>For a full period:</a:t>
            </a:r>
          </a:p>
          <a:p>
            <a:pPr marL="285750" indent="-285750">
              <a:buFont typeface="Arial" panose="020B0604020202020204" pitchFamily="34" charset="0"/>
              <a:buChar char="•"/>
            </a:pPr>
            <a:r>
              <a:rPr lang="en-GB" sz="2000" dirty="0">
                <a:ea typeface="Calibri" panose="020F0502020204030204" pitchFamily="34" charset="0"/>
                <a:cs typeface="Calibri" panose="020F0502020204030204" pitchFamily="34" charset="0"/>
              </a:rPr>
              <a:t>d and m must be coprime</a:t>
            </a:r>
          </a:p>
          <a:p>
            <a:pPr marL="285750" indent="-285750">
              <a:buFont typeface="Arial" panose="020B0604020202020204" pitchFamily="34" charset="0"/>
              <a:buChar char="•"/>
            </a:pPr>
            <a:r>
              <a:rPr lang="en-GB" sz="2000" dirty="0">
                <a:ea typeface="Calibri" panose="020F0502020204030204" pitchFamily="34" charset="0"/>
                <a:cs typeface="Calibri" panose="020F0502020204030204" pitchFamily="34" charset="0"/>
              </a:rPr>
              <a:t>a-</a:t>
            </a:r>
            <a:r>
              <a:rPr lang="en-GB" sz="2000" dirty="0">
                <a:latin typeface="Calibri" panose="020F0502020204030204" pitchFamily="34" charset="0"/>
                <a:ea typeface="Calibri" panose="020F0502020204030204" pitchFamily="34" charset="0"/>
                <a:cs typeface="Calibri" panose="020F0502020204030204" pitchFamily="34" charset="0"/>
              </a:rPr>
              <a:t>1 </a:t>
            </a:r>
            <a:r>
              <a:rPr lang="en-GB" sz="2000" dirty="0">
                <a:ea typeface="Calibri" panose="020F0502020204030204" pitchFamily="34" charset="0"/>
                <a:cs typeface="Calibri" panose="020F0502020204030204" pitchFamily="34" charset="0"/>
              </a:rPr>
              <a:t>is divisible by all prime factors of m</a:t>
            </a:r>
          </a:p>
          <a:p>
            <a:pPr marL="285750" indent="-285750">
              <a:buFont typeface="Arial" panose="020B0604020202020204" pitchFamily="34" charset="0"/>
              <a:buChar char="•"/>
            </a:pPr>
            <a:r>
              <a:rPr lang="en-GB" sz="2000" dirty="0">
                <a:ea typeface="Calibri" panose="020F0502020204030204" pitchFamily="34" charset="0"/>
                <a:cs typeface="Calibri" panose="020F0502020204030204" pitchFamily="34" charset="0"/>
              </a:rPr>
              <a:t>If 4 divides m then </a:t>
            </a:r>
            <a:r>
              <a:rPr lang="en-GB" sz="2000" dirty="0">
                <a:latin typeface="Calibri" panose="020F0502020204030204" pitchFamily="34" charset="0"/>
                <a:ea typeface="Calibri" panose="020F0502020204030204" pitchFamily="34" charset="0"/>
                <a:cs typeface="Calibri" panose="020F0502020204030204" pitchFamily="34" charset="0"/>
              </a:rPr>
              <a:t>a-1 </a:t>
            </a:r>
            <a:r>
              <a:rPr lang="en-GB" sz="2000" dirty="0">
                <a:ea typeface="Calibri" panose="020F0502020204030204" pitchFamily="34" charset="0"/>
                <a:cs typeface="Calibri" panose="020F0502020204030204" pitchFamily="34" charset="0"/>
              </a:rPr>
              <a:t>must also be divisible by 4</a:t>
            </a:r>
          </a:p>
          <a:p>
            <a:r>
              <a:rPr lang="en-GB" sz="2000" dirty="0">
                <a:latin typeface="Calibri" panose="020F0502020204030204" pitchFamily="34" charset="0"/>
                <a:ea typeface="Calibri" panose="020F0502020204030204" pitchFamily="34" charset="0"/>
                <a:cs typeface="Calibri" panose="020F0502020204030204" pitchFamily="34" charset="0"/>
              </a:rPr>
              <a:t>(Hull-Dobell theorem, 1962)</a:t>
            </a:r>
          </a:p>
          <a:p>
            <a:endParaRPr lang="en-GB" sz="2000" dirty="0">
              <a:latin typeface="Calibri" panose="020F0502020204030204" pitchFamily="34" charset="0"/>
              <a:ea typeface="Calibri" panose="020F0502020204030204" pitchFamily="34" charset="0"/>
              <a:cs typeface="Calibri" panose="020F0502020204030204" pitchFamily="34" charset="0"/>
            </a:endParaRPr>
          </a:p>
          <a:p>
            <a:r>
              <a:rPr lang="en-GB" sz="2000" dirty="0">
                <a:latin typeface="Calibri" panose="020F0502020204030204" pitchFamily="34" charset="0"/>
                <a:ea typeface="Calibri" panose="020F0502020204030204" pitchFamily="34" charset="0"/>
                <a:cs typeface="Calibri" panose="020F0502020204030204" pitchFamily="34" charset="0"/>
              </a:rPr>
              <a:t>Generally, we pick a = 1664525, d = 1013904223 and m = 2</a:t>
            </a:r>
            <a:r>
              <a:rPr lang="en-GB" sz="2000" baseline="30000" dirty="0">
                <a:latin typeface="Calibri" panose="020F0502020204030204" pitchFamily="34" charset="0"/>
                <a:ea typeface="Calibri" panose="020F0502020204030204" pitchFamily="34" charset="0"/>
                <a:cs typeface="Calibri" panose="020F0502020204030204" pitchFamily="34" charset="0"/>
              </a:rPr>
              <a:t>32</a:t>
            </a:r>
          </a:p>
          <a:p>
            <a:endParaRPr lang="en-GB" sz="2000" dirty="0">
              <a:latin typeface="Calibri" panose="020F0502020204030204" pitchFamily="34" charset="0"/>
              <a:ea typeface="Calibri" panose="020F0502020204030204" pitchFamily="34" charset="0"/>
              <a:cs typeface="Calibri" panose="020F0502020204030204" pitchFamily="34" charset="0"/>
            </a:endParaRPr>
          </a:p>
          <a:p>
            <a:endParaRPr lang="en-GB"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endParaRPr lang="en-GB" sz="2000" baseline="-25000" dirty="0"/>
          </a:p>
          <a:p>
            <a:endParaRPr lang="en-GB" sz="2000" dirty="0"/>
          </a:p>
        </p:txBody>
      </p:sp>
      <p:sp>
        <p:nvSpPr>
          <p:cNvPr id="8" name="TextBox 7">
            <a:extLst>
              <a:ext uri="{FF2B5EF4-FFF2-40B4-BE49-F238E27FC236}">
                <a16:creationId xmlns:a16="http://schemas.microsoft.com/office/drawing/2014/main" id="{0642219C-FC40-F473-4AFC-F941550A80F6}"/>
              </a:ext>
            </a:extLst>
          </p:cNvPr>
          <p:cNvSpPr txBox="1"/>
          <p:nvPr/>
        </p:nvSpPr>
        <p:spPr>
          <a:xfrm>
            <a:off x="7147665" y="2688771"/>
            <a:ext cx="4463143" cy="2113399"/>
          </a:xfrm>
          <a:prstGeom prst="rect">
            <a:avLst/>
          </a:prstGeom>
          <a:noFill/>
        </p:spPr>
        <p:txBody>
          <a:bodyPr wrap="square" rtlCol="0">
            <a:spAutoFit/>
          </a:bodyPr>
          <a:lstStyle/>
          <a:p>
            <a:r>
              <a:rPr lang="en-GB" sz="2000" dirty="0"/>
              <a:t>Reproducible if X</a:t>
            </a:r>
            <a:r>
              <a:rPr lang="en-GB" sz="2000" baseline="-25000" dirty="0"/>
              <a:t>0 </a:t>
            </a:r>
            <a:r>
              <a:rPr lang="en-GB" sz="2000" dirty="0"/>
              <a:t>is the same each time, but only producing a pseudorandom result</a:t>
            </a:r>
          </a:p>
          <a:p>
            <a:endParaRPr lang="en-GB" sz="2000" baseline="-25000" dirty="0"/>
          </a:p>
          <a:p>
            <a:r>
              <a:rPr lang="en-GB" sz="2000" dirty="0"/>
              <a:t>Or generate X</a:t>
            </a:r>
            <a:r>
              <a:rPr lang="en-GB" sz="2000" baseline="-25000" dirty="0"/>
              <a:t>0 </a:t>
            </a:r>
            <a:r>
              <a:rPr lang="en-GB" sz="2000" dirty="0"/>
              <a:t>randomly for a more effective approach</a:t>
            </a:r>
          </a:p>
          <a:p>
            <a:endParaRPr lang="en-GB" dirty="0"/>
          </a:p>
        </p:txBody>
      </p:sp>
    </p:spTree>
    <p:extLst>
      <p:ext uri="{BB962C8B-B14F-4D97-AF65-F5344CB8AC3E}">
        <p14:creationId xmlns:p14="http://schemas.microsoft.com/office/powerpoint/2010/main" val="239508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BE4B0-119C-E10C-0C59-29223EB059AA}"/>
              </a:ext>
            </a:extLst>
          </p:cNvPr>
          <p:cNvSpPr>
            <a:spLocks noGrp="1"/>
          </p:cNvSpPr>
          <p:nvPr>
            <p:ph type="title"/>
          </p:nvPr>
        </p:nvSpPr>
        <p:spPr/>
        <p:txBody>
          <a:bodyPr/>
          <a:lstStyle/>
          <a:p>
            <a:r>
              <a:rPr lang="en-GB" dirty="0"/>
              <a:t>Uniform or LCG?</a:t>
            </a:r>
          </a:p>
        </p:txBody>
      </p:sp>
      <p:pic>
        <p:nvPicPr>
          <p:cNvPr id="6" name="Picture 5">
            <a:extLst>
              <a:ext uri="{FF2B5EF4-FFF2-40B4-BE49-F238E27FC236}">
                <a16:creationId xmlns:a16="http://schemas.microsoft.com/office/drawing/2014/main" id="{E2EBC8E3-B61C-975E-D009-334FCAB8DAAA}"/>
              </a:ext>
            </a:extLst>
          </p:cNvPr>
          <p:cNvPicPr>
            <a:picLocks noChangeAspect="1"/>
          </p:cNvPicPr>
          <p:nvPr/>
        </p:nvPicPr>
        <p:blipFill>
          <a:blip r:embed="rId2"/>
          <a:stretch>
            <a:fillRect/>
          </a:stretch>
        </p:blipFill>
        <p:spPr>
          <a:xfrm>
            <a:off x="4500049" y="1930301"/>
            <a:ext cx="7110759" cy="4290059"/>
          </a:xfrm>
          <a:prstGeom prst="rect">
            <a:avLst/>
          </a:prstGeom>
        </p:spPr>
      </p:pic>
      <p:sp>
        <p:nvSpPr>
          <p:cNvPr id="7" name="TextBox 6">
            <a:extLst>
              <a:ext uri="{FF2B5EF4-FFF2-40B4-BE49-F238E27FC236}">
                <a16:creationId xmlns:a16="http://schemas.microsoft.com/office/drawing/2014/main" id="{A50A02A0-BE6E-7BC6-D504-8E90003F2848}"/>
              </a:ext>
            </a:extLst>
          </p:cNvPr>
          <p:cNvSpPr txBox="1"/>
          <p:nvPr/>
        </p:nvSpPr>
        <p:spPr>
          <a:xfrm>
            <a:off x="581192" y="3429000"/>
            <a:ext cx="3918857" cy="1292662"/>
          </a:xfrm>
          <a:prstGeom prst="rect">
            <a:avLst/>
          </a:prstGeom>
          <a:noFill/>
        </p:spPr>
        <p:txBody>
          <a:bodyPr wrap="square" rtlCol="0">
            <a:spAutoFit/>
          </a:bodyPr>
          <a:lstStyle/>
          <a:p>
            <a:r>
              <a:rPr lang="en-GB" sz="2000" dirty="0"/>
              <a:t>Uniform is more accurate across all sample ranges as the LCG plateaus in accuracy past </a:t>
            </a:r>
            <a:r>
              <a:rPr lang="en-GB" sz="2000" dirty="0">
                <a:latin typeface="Calibri" panose="020F0502020204030204" pitchFamily="34" charset="0"/>
                <a:ea typeface="Calibri" panose="020F0502020204030204" pitchFamily="34" charset="0"/>
                <a:cs typeface="Calibri" panose="020F0502020204030204" pitchFamily="34" charset="0"/>
              </a:rPr>
              <a:t>1x10</a:t>
            </a:r>
            <a:r>
              <a:rPr lang="en-GB" sz="2000" baseline="30000" dirty="0">
                <a:latin typeface="Calibri" panose="020F0502020204030204" pitchFamily="34" charset="0"/>
                <a:ea typeface="Calibri" panose="020F0502020204030204" pitchFamily="34" charset="0"/>
                <a:cs typeface="Calibri" panose="020F0502020204030204" pitchFamily="34" charset="0"/>
              </a:rPr>
              <a:t>5  </a:t>
            </a:r>
            <a:endParaRPr lang="en-GB" sz="2000" dirty="0"/>
          </a:p>
          <a:p>
            <a:endParaRPr lang="en-GB" dirty="0"/>
          </a:p>
        </p:txBody>
      </p:sp>
    </p:spTree>
    <p:extLst>
      <p:ext uri="{BB962C8B-B14F-4D97-AF65-F5344CB8AC3E}">
        <p14:creationId xmlns:p14="http://schemas.microsoft.com/office/powerpoint/2010/main" val="96386020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77e3d22-4ea1-422d-b0ad-8fcc89406b9e}" enabled="0" method="" siteId="{377e3d22-4ea1-422d-b0ad-8fcc89406b9e}" removed="1"/>
</clbl:labelList>
</file>

<file path=docProps/app.xml><?xml version="1.0" encoding="utf-8"?>
<Properties xmlns="http://schemas.openxmlformats.org/officeDocument/2006/extended-properties" xmlns:vt="http://schemas.openxmlformats.org/officeDocument/2006/docPropsVTypes">
  <Template>Dividend</Template>
  <TotalTime>70</TotalTime>
  <Words>972</Words>
  <Application>Microsoft Office PowerPoint</Application>
  <PresentationFormat>Widescreen</PresentationFormat>
  <Paragraphs>99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lpstr>
      <vt:lpstr>Monte Carlo methods</vt:lpstr>
      <vt:lpstr>Introduction to monte carlo methods</vt:lpstr>
      <vt:lpstr>What are monte carlo methods</vt:lpstr>
      <vt:lpstr>Monte carlo integration</vt:lpstr>
      <vt:lpstr>Solving problems with monte carlo methods</vt:lpstr>
      <vt:lpstr>Normal distribution’s CDF using Monte carlo integration</vt:lpstr>
      <vt:lpstr>Normal distribution’s CDF using Monte carlo integration</vt:lpstr>
      <vt:lpstr>Congruential generator</vt:lpstr>
      <vt:lpstr>Uniform or LCG?</vt:lpstr>
      <vt:lpstr>Monte Carlo Methods in n-dimensions</vt:lpstr>
      <vt:lpstr>Monte Carlo Methods in n-dimensions</vt:lpstr>
      <vt:lpstr>Monte Carlo Methods in n-dimensions</vt:lpstr>
      <vt:lpstr>Applications in the real world</vt:lpstr>
      <vt:lpstr>3d graphics</vt:lpstr>
      <vt:lpstr>Disease outbreaks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Eoin Mag Ualghairg</dc:creator>
  <cp:lastModifiedBy>Tom Watson</cp:lastModifiedBy>
  <cp:revision>4</cp:revision>
  <dcterms:created xsi:type="dcterms:W3CDTF">2025-04-19T20:32:03Z</dcterms:created>
  <dcterms:modified xsi:type="dcterms:W3CDTF">2025-04-21T21:19:57Z</dcterms:modified>
</cp:coreProperties>
</file>