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0" r:id="rId2"/>
    <p:sldId id="256" r:id="rId3"/>
    <p:sldId id="259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6"/>
  </p:normalViewPr>
  <p:slideViewPr>
    <p:cSldViewPr snapToGrid="0" snapToObjects="1">
      <p:cViewPr varScale="1">
        <p:scale>
          <a:sx n="74" d="100"/>
          <a:sy n="74" d="100"/>
        </p:scale>
        <p:origin x="17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50306-F710-F848-BF66-2AC49711CBBC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8BDB8-82B8-384D-A9E0-069D1F86B9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13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8BDB8-82B8-384D-A9E0-069D1F86B9F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40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4946-B10A-2B45-BBB3-1C6081FAC149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6ECD-1FAE-8448-9E65-1738770CB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95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4946-B10A-2B45-BBB3-1C6081FAC149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6ECD-1FAE-8448-9E65-1738770CB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53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4946-B10A-2B45-BBB3-1C6081FAC149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6ECD-1FAE-8448-9E65-1738770CB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62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4946-B10A-2B45-BBB3-1C6081FAC149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6ECD-1FAE-8448-9E65-1738770CB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81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4946-B10A-2B45-BBB3-1C6081FAC149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6ECD-1FAE-8448-9E65-1738770CB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35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4946-B10A-2B45-BBB3-1C6081FAC149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6ECD-1FAE-8448-9E65-1738770CB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90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4946-B10A-2B45-BBB3-1C6081FAC149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6ECD-1FAE-8448-9E65-1738770CB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932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4946-B10A-2B45-BBB3-1C6081FAC149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6ECD-1FAE-8448-9E65-1738770CB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48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4946-B10A-2B45-BBB3-1C6081FAC149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6ECD-1FAE-8448-9E65-1738770CB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34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4946-B10A-2B45-BBB3-1C6081FAC149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6ECD-1FAE-8448-9E65-1738770CB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970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4946-B10A-2B45-BBB3-1C6081FAC149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6ECD-1FAE-8448-9E65-1738770CB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33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94946-B10A-2B45-BBB3-1C6081FAC149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76ECD-1FAE-8448-9E65-1738770CB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14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5577" y="718460"/>
            <a:ext cx="5238206" cy="2377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chemeClr val="tx1"/>
                </a:solidFill>
              </a:rPr>
              <a:t>Data Centre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65760" y="3409407"/>
            <a:ext cx="1054172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378758" y="966380"/>
            <a:ext cx="1632858" cy="61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Request Handler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56706" y="2023111"/>
            <a:ext cx="1356359" cy="785950"/>
            <a:chOff x="5488578" y="1417320"/>
            <a:chExt cx="1746066" cy="785950"/>
          </a:xfrm>
        </p:grpSpPr>
        <p:sp>
          <p:nvSpPr>
            <p:cNvPr id="7" name="Rectangle 6"/>
            <p:cNvSpPr/>
            <p:nvPr/>
          </p:nvSpPr>
          <p:spPr>
            <a:xfrm>
              <a:off x="5601786" y="1417320"/>
              <a:ext cx="1632858" cy="613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545182" y="1496786"/>
              <a:ext cx="1632858" cy="613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488578" y="1589315"/>
              <a:ext cx="1632858" cy="613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Business Service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512226" y="2023111"/>
            <a:ext cx="1356359" cy="785950"/>
            <a:chOff x="5488578" y="1417320"/>
            <a:chExt cx="1746066" cy="785950"/>
          </a:xfrm>
        </p:grpSpPr>
        <p:sp>
          <p:nvSpPr>
            <p:cNvPr id="11" name="Rectangle 10"/>
            <p:cNvSpPr/>
            <p:nvPr/>
          </p:nvSpPr>
          <p:spPr>
            <a:xfrm>
              <a:off x="5601786" y="1417320"/>
              <a:ext cx="1632858" cy="613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45182" y="1496786"/>
              <a:ext cx="1632858" cy="613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88578" y="1589315"/>
              <a:ext cx="1632858" cy="613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Business Service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089369" y="2023111"/>
            <a:ext cx="1356359" cy="785950"/>
            <a:chOff x="5488578" y="1417320"/>
            <a:chExt cx="1746066" cy="785950"/>
          </a:xfrm>
        </p:grpSpPr>
        <p:sp>
          <p:nvSpPr>
            <p:cNvPr id="15" name="Rectangle 14"/>
            <p:cNvSpPr/>
            <p:nvPr/>
          </p:nvSpPr>
          <p:spPr>
            <a:xfrm>
              <a:off x="5601786" y="1417320"/>
              <a:ext cx="1632858" cy="613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45182" y="1496786"/>
              <a:ext cx="1632858" cy="613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88578" y="1589315"/>
              <a:ext cx="1632858" cy="613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Business Service</a:t>
              </a:r>
            </a:p>
          </p:txBody>
        </p:sp>
      </p:grpSp>
      <p:cxnSp>
        <p:nvCxnSpPr>
          <p:cNvPr id="20" name="Elbow Connector 19"/>
          <p:cNvCxnSpPr>
            <a:stCxn id="5" idx="2"/>
            <a:endCxn id="8" idx="0"/>
          </p:cNvCxnSpPr>
          <p:nvPr/>
        </p:nvCxnSpPr>
        <p:spPr>
          <a:xfrm rot="5400000">
            <a:off x="2103915" y="1011305"/>
            <a:ext cx="522242" cy="1660302"/>
          </a:xfrm>
          <a:prstGeom prst="bentConnector3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" idx="2"/>
            <a:endCxn id="12" idx="0"/>
          </p:cNvCxnSpPr>
          <p:nvPr/>
        </p:nvCxnSpPr>
        <p:spPr>
          <a:xfrm rot="5400000">
            <a:off x="2931675" y="1839065"/>
            <a:ext cx="522242" cy="4782"/>
          </a:xfrm>
          <a:prstGeom prst="bentConnector3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2"/>
            <a:endCxn id="16" idx="0"/>
          </p:cNvCxnSpPr>
          <p:nvPr/>
        </p:nvCxnSpPr>
        <p:spPr>
          <a:xfrm rot="16200000" flipH="1">
            <a:off x="3720246" y="1055275"/>
            <a:ext cx="522242" cy="157236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6960851" y="398215"/>
            <a:ext cx="2160000" cy="1449842"/>
            <a:chOff x="6960851" y="398215"/>
            <a:chExt cx="2160000" cy="1449842"/>
          </a:xfrm>
        </p:grpSpPr>
        <p:sp>
          <p:nvSpPr>
            <p:cNvPr id="29" name="Rectangle 28"/>
            <p:cNvSpPr/>
            <p:nvPr/>
          </p:nvSpPr>
          <p:spPr>
            <a:xfrm>
              <a:off x="6960851" y="398215"/>
              <a:ext cx="2160000" cy="14498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End User Device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448966" y="834731"/>
              <a:ext cx="1183771" cy="8832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Consumer App</a:t>
              </a:r>
            </a:p>
          </p:txBody>
        </p:sp>
      </p:grpSp>
      <p:cxnSp>
        <p:nvCxnSpPr>
          <p:cNvPr id="32" name="Straight Arrow Connector 31"/>
          <p:cNvCxnSpPr>
            <a:stCxn id="28" idx="1"/>
            <a:endCxn id="5" idx="3"/>
          </p:cNvCxnSpPr>
          <p:nvPr/>
        </p:nvCxnSpPr>
        <p:spPr>
          <a:xfrm flipH="1" flipV="1">
            <a:off x="4011616" y="1273358"/>
            <a:ext cx="3437350" cy="29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3034" y="123351"/>
            <a:ext cx="420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Original Architecture – Redundant Services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27332" y="5051887"/>
            <a:ext cx="5238206" cy="12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chemeClr val="tx1"/>
                </a:solidFill>
              </a:rPr>
              <a:t>Data Centre B – Non-Transactional Services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27332" y="3663926"/>
            <a:ext cx="5238206" cy="12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chemeClr val="tx1"/>
                </a:solidFill>
              </a:rPr>
              <a:t>Data Centre A –Transactional Services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60851" y="4193077"/>
            <a:ext cx="2160000" cy="1449842"/>
            <a:chOff x="6960851" y="4193077"/>
            <a:chExt cx="2160000" cy="1449842"/>
          </a:xfrm>
        </p:grpSpPr>
        <p:sp>
          <p:nvSpPr>
            <p:cNvPr id="37" name="Rectangle 36"/>
            <p:cNvSpPr/>
            <p:nvPr/>
          </p:nvSpPr>
          <p:spPr>
            <a:xfrm>
              <a:off x="6960851" y="4193077"/>
              <a:ext cx="2160000" cy="14498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End User Device</a:t>
              </a: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7154230" y="4610265"/>
              <a:ext cx="1773242" cy="883244"/>
              <a:chOff x="7726393" y="5838612"/>
              <a:chExt cx="1773242" cy="883244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8315864" y="5838612"/>
                <a:ext cx="1183771" cy="8832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Consumer App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726393" y="5838612"/>
                <a:ext cx="589471" cy="8832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dirty="0"/>
                  <a:t>Request Proxy</a:t>
                </a:r>
              </a:p>
            </p:txBody>
          </p:sp>
        </p:grpSp>
      </p:grpSp>
      <p:sp>
        <p:nvSpPr>
          <p:cNvPr id="49" name="Rectangle 48"/>
          <p:cNvSpPr/>
          <p:nvPr/>
        </p:nvSpPr>
        <p:spPr>
          <a:xfrm>
            <a:off x="3316910" y="4132381"/>
            <a:ext cx="1632858" cy="61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Request Handler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3034" y="6439643"/>
            <a:ext cx="502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Revised Architecture – Limited Service Redundancy 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94827" y="5439789"/>
            <a:ext cx="1679421" cy="61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Non-Redundant Service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649025" y="4057105"/>
            <a:ext cx="1734763" cy="785950"/>
            <a:chOff x="5488578" y="1417320"/>
            <a:chExt cx="1746066" cy="785950"/>
          </a:xfrm>
        </p:grpSpPr>
        <p:sp>
          <p:nvSpPr>
            <p:cNvPr id="58" name="Rectangle 57"/>
            <p:cNvSpPr/>
            <p:nvPr/>
          </p:nvSpPr>
          <p:spPr>
            <a:xfrm>
              <a:off x="5601786" y="1417320"/>
              <a:ext cx="1632858" cy="613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545182" y="1496786"/>
              <a:ext cx="1632858" cy="613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488578" y="1589315"/>
              <a:ext cx="1632858" cy="613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Transactional Service</a:t>
              </a:r>
            </a:p>
          </p:txBody>
        </p:sp>
      </p:grpSp>
      <p:cxnSp>
        <p:nvCxnSpPr>
          <p:cNvPr id="51" name="Straight Arrow Connector 50"/>
          <p:cNvCxnSpPr>
            <a:stCxn id="49" idx="1"/>
            <a:endCxn id="59" idx="3"/>
          </p:cNvCxnSpPr>
          <p:nvPr/>
        </p:nvCxnSpPr>
        <p:spPr>
          <a:xfrm flipH="1">
            <a:off x="2327551" y="4439359"/>
            <a:ext cx="989359" cy="419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9" idx="1"/>
            <a:endCxn id="49" idx="3"/>
          </p:cNvCxnSpPr>
          <p:nvPr/>
        </p:nvCxnSpPr>
        <p:spPr>
          <a:xfrm flipH="1" flipV="1">
            <a:off x="4949768" y="4439359"/>
            <a:ext cx="2204462" cy="6125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171905" y="5612098"/>
            <a:ext cx="1679421" cy="61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Non-Redundant Service</a:t>
            </a:r>
          </a:p>
        </p:txBody>
      </p:sp>
      <p:cxnSp>
        <p:nvCxnSpPr>
          <p:cNvPr id="69" name="Straight Arrow Connector 68"/>
          <p:cNvCxnSpPr>
            <a:stCxn id="39" idx="1"/>
            <a:endCxn id="56" idx="3"/>
          </p:cNvCxnSpPr>
          <p:nvPr/>
        </p:nvCxnSpPr>
        <p:spPr>
          <a:xfrm flipH="1">
            <a:off x="2574248" y="5051887"/>
            <a:ext cx="4579982" cy="6948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9" idx="1"/>
            <a:endCxn id="68" idx="3"/>
          </p:cNvCxnSpPr>
          <p:nvPr/>
        </p:nvCxnSpPr>
        <p:spPr>
          <a:xfrm flipH="1">
            <a:off x="4851326" y="5051887"/>
            <a:ext cx="2302904" cy="8671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35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69194" y="1558935"/>
            <a:ext cx="6686550" cy="90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 Platform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528632"/>
            <a:ext cx="1100138" cy="54292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667000" y="528632"/>
            <a:ext cx="1100138" cy="54292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962400" y="528632"/>
            <a:ext cx="1100138" cy="54292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257800" y="528631"/>
            <a:ext cx="1100138" cy="54292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553200" y="528631"/>
            <a:ext cx="1100138" cy="54292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an 11"/>
          <p:cNvSpPr/>
          <p:nvPr/>
        </p:nvSpPr>
        <p:spPr>
          <a:xfrm>
            <a:off x="9143996" y="531864"/>
            <a:ext cx="1980000" cy="900000"/>
          </a:xfrm>
          <a:prstGeom prst="can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Trace Records</a:t>
            </a:r>
          </a:p>
        </p:txBody>
      </p:sp>
      <p:sp>
        <p:nvSpPr>
          <p:cNvPr id="14" name="Can 13"/>
          <p:cNvSpPr/>
          <p:nvPr/>
        </p:nvSpPr>
        <p:spPr>
          <a:xfrm>
            <a:off x="8540146" y="1558935"/>
            <a:ext cx="1980000" cy="900000"/>
          </a:xfrm>
          <a:prstGeom prst="can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Resource Usage Records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69194" y="1140617"/>
            <a:ext cx="6686550" cy="347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Tracing Mechanism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65013" y="480216"/>
            <a:ext cx="1245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/>
              <a:t>Application</a:t>
            </a:r>
            <a:br>
              <a:rPr lang="en-GB"/>
            </a:br>
            <a:r>
              <a:rPr lang="en-GB"/>
              <a:t>Elements</a:t>
            </a:r>
            <a:endParaRPr lang="en-GB" dirty="0"/>
          </a:p>
        </p:txBody>
      </p:sp>
      <p:cxnSp>
        <p:nvCxnSpPr>
          <p:cNvPr id="24" name="Straight Arrow Connector 23"/>
          <p:cNvCxnSpPr>
            <a:stCxn id="5" idx="3"/>
            <a:endCxn id="14" idx="2"/>
          </p:cNvCxnSpPr>
          <p:nvPr/>
        </p:nvCxnSpPr>
        <p:spPr>
          <a:xfrm>
            <a:off x="7855744" y="2008935"/>
            <a:ext cx="6844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3"/>
            <a:endCxn id="12" idx="2"/>
          </p:cNvCxnSpPr>
          <p:nvPr/>
        </p:nvCxnSpPr>
        <p:spPr>
          <a:xfrm flipV="1">
            <a:off x="7855744" y="981864"/>
            <a:ext cx="1288252" cy="3325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258458" y="3357564"/>
            <a:ext cx="2865538" cy="159864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Apollo Energy Estimator</a:t>
            </a:r>
          </a:p>
        </p:txBody>
      </p:sp>
      <p:cxnSp>
        <p:nvCxnSpPr>
          <p:cNvPr id="35" name="Straight Arrow Connector 34"/>
          <p:cNvCxnSpPr>
            <a:stCxn id="14" idx="3"/>
          </p:cNvCxnSpPr>
          <p:nvPr/>
        </p:nvCxnSpPr>
        <p:spPr>
          <a:xfrm>
            <a:off x="9530146" y="2458935"/>
            <a:ext cx="0" cy="8986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0765766" y="1431864"/>
            <a:ext cx="9694" cy="1925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n 20">
            <a:extLst>
              <a:ext uri="{FF2B5EF4-FFF2-40B4-BE49-F238E27FC236}">
                <a16:creationId xmlns:a16="http://schemas.microsoft.com/office/drawing/2014/main" id="{42343778-16EE-8945-9918-18EAE0C2D1BE}"/>
              </a:ext>
            </a:extLst>
          </p:cNvPr>
          <p:cNvSpPr/>
          <p:nvPr/>
        </p:nvSpPr>
        <p:spPr>
          <a:xfrm>
            <a:off x="4817869" y="3714142"/>
            <a:ext cx="1980000" cy="900000"/>
          </a:xfrm>
          <a:prstGeom prst="can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Energy Usage Records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A51200-7C27-5847-97B2-C39CE1902F03}"/>
              </a:ext>
            </a:extLst>
          </p:cNvPr>
          <p:cNvSpPr/>
          <p:nvPr/>
        </p:nvSpPr>
        <p:spPr>
          <a:xfrm>
            <a:off x="1169194" y="2524470"/>
            <a:ext cx="6686550" cy="90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Host Platform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185D09-A150-0C47-B695-EB96E5CFCF6A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5807869" y="3424470"/>
            <a:ext cx="0" cy="2896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351754-CF14-9044-A287-FACAF1AE083C}"/>
              </a:ext>
            </a:extLst>
          </p:cNvPr>
          <p:cNvCxnSpPr>
            <a:cxnSpLocks/>
            <a:stCxn id="21" idx="4"/>
            <a:endCxn id="28" idx="1"/>
          </p:cNvCxnSpPr>
          <p:nvPr/>
        </p:nvCxnSpPr>
        <p:spPr>
          <a:xfrm flipV="1">
            <a:off x="6797869" y="4156888"/>
            <a:ext cx="1460589" cy="7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4C0DE3-EB27-F04E-AEFE-FEF647BBFC7C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7855744" y="2418577"/>
            <a:ext cx="761001" cy="555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68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96A5D74-2EF6-BE4E-9E37-89ED3C58D28D}"/>
              </a:ext>
            </a:extLst>
          </p:cNvPr>
          <p:cNvCxnSpPr/>
          <p:nvPr/>
        </p:nvCxnSpPr>
        <p:spPr>
          <a:xfrm>
            <a:off x="1928814" y="4429125"/>
            <a:ext cx="56864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5567669-A9F3-DE4F-9985-8284FC236BD0}"/>
              </a:ext>
            </a:extLst>
          </p:cNvPr>
          <p:cNvCxnSpPr>
            <a:cxnSpLocks/>
          </p:cNvCxnSpPr>
          <p:nvPr/>
        </p:nvCxnSpPr>
        <p:spPr>
          <a:xfrm flipV="1">
            <a:off x="1928814" y="1271588"/>
            <a:ext cx="0" cy="31718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5F2E2D7-995D-0249-8D18-53E51484C47E}"/>
              </a:ext>
            </a:extLst>
          </p:cNvPr>
          <p:cNvSpPr txBox="1"/>
          <p:nvPr/>
        </p:nvSpPr>
        <p:spPr>
          <a:xfrm>
            <a:off x="626502" y="1428751"/>
            <a:ext cx="11974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CPU Usage</a:t>
            </a:r>
          </a:p>
          <a:p>
            <a:pPr algn="ctr"/>
            <a:r>
              <a:rPr lang="en-GB" sz="1400" dirty="0"/>
              <a:t>(</a:t>
            </a:r>
            <a:r>
              <a:rPr lang="en-GB" sz="1400" dirty="0" err="1"/>
              <a:t>total_usage</a:t>
            </a:r>
            <a:r>
              <a:rPr lang="en-GB" sz="1400" dirty="0"/>
              <a:t>,</a:t>
            </a:r>
            <a:br>
              <a:rPr lang="en-GB" sz="1400" dirty="0"/>
            </a:br>
            <a:r>
              <a:rPr lang="en-GB" sz="1400" dirty="0" err="1"/>
              <a:t>msec</a:t>
            </a:r>
            <a:r>
              <a:rPr lang="en-GB" sz="1400" dirty="0"/>
              <a:t>,</a:t>
            </a:r>
            <a:br>
              <a:rPr lang="en-GB" sz="1400" dirty="0"/>
            </a:br>
            <a:r>
              <a:rPr lang="en-GB" sz="1400" dirty="0"/>
              <a:t>cumulative)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5E83D4-B9AB-0947-963E-0B878A54A0D9}"/>
              </a:ext>
            </a:extLst>
          </p:cNvPr>
          <p:cNvCxnSpPr>
            <a:cxnSpLocks/>
          </p:cNvCxnSpPr>
          <p:nvPr/>
        </p:nvCxnSpPr>
        <p:spPr>
          <a:xfrm flipV="1">
            <a:off x="2771775" y="1243012"/>
            <a:ext cx="0" cy="317182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84FF9D-BA53-4D43-9EC6-610208880BD3}"/>
              </a:ext>
            </a:extLst>
          </p:cNvPr>
          <p:cNvCxnSpPr>
            <a:cxnSpLocks/>
          </p:cNvCxnSpPr>
          <p:nvPr/>
        </p:nvCxnSpPr>
        <p:spPr>
          <a:xfrm flipV="1">
            <a:off x="4450557" y="1243012"/>
            <a:ext cx="0" cy="317182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D246CF-1817-D747-979D-29841629B8DD}"/>
              </a:ext>
            </a:extLst>
          </p:cNvPr>
          <p:cNvCxnSpPr>
            <a:cxnSpLocks/>
          </p:cNvCxnSpPr>
          <p:nvPr/>
        </p:nvCxnSpPr>
        <p:spPr>
          <a:xfrm flipV="1">
            <a:off x="6129338" y="1243012"/>
            <a:ext cx="0" cy="317182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C8A305-98A4-4C42-98AB-A489E21B7623}"/>
              </a:ext>
            </a:extLst>
          </p:cNvPr>
          <p:cNvSpPr txBox="1"/>
          <p:nvPr/>
        </p:nvSpPr>
        <p:spPr>
          <a:xfrm>
            <a:off x="2601696" y="460003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  <a:r>
              <a:rPr lang="en-GB" baseline="-250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3656AD-21C2-C343-877D-FD4A1ED43B40}"/>
              </a:ext>
            </a:extLst>
          </p:cNvPr>
          <p:cNvSpPr txBox="1"/>
          <p:nvPr/>
        </p:nvSpPr>
        <p:spPr>
          <a:xfrm>
            <a:off x="4280478" y="460003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  <a:r>
              <a:rPr lang="en-GB" baseline="-25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CFB907-FF0D-B546-9EEA-7823D150CA73}"/>
              </a:ext>
            </a:extLst>
          </p:cNvPr>
          <p:cNvSpPr txBox="1"/>
          <p:nvPr/>
        </p:nvSpPr>
        <p:spPr>
          <a:xfrm>
            <a:off x="5959259" y="460003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  <a:r>
              <a:rPr lang="en-GB" baseline="-25000" dirty="0"/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1AE656-8FBF-5044-BF31-3E4EEB23FBC1}"/>
              </a:ext>
            </a:extLst>
          </p:cNvPr>
          <p:cNvCxnSpPr/>
          <p:nvPr/>
        </p:nvCxnSpPr>
        <p:spPr>
          <a:xfrm flipV="1">
            <a:off x="1928814" y="3400425"/>
            <a:ext cx="1400174" cy="328613"/>
          </a:xfrm>
          <a:prstGeom prst="line">
            <a:avLst/>
          </a:prstGeom>
          <a:ln w="28575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710199-1668-0A4B-AD67-7C1B32499F0B}"/>
              </a:ext>
            </a:extLst>
          </p:cNvPr>
          <p:cNvCxnSpPr>
            <a:cxnSpLocks/>
          </p:cNvCxnSpPr>
          <p:nvPr/>
        </p:nvCxnSpPr>
        <p:spPr>
          <a:xfrm flipV="1">
            <a:off x="3328988" y="3014663"/>
            <a:ext cx="285748" cy="385764"/>
          </a:xfrm>
          <a:prstGeom prst="line">
            <a:avLst/>
          </a:prstGeom>
          <a:ln w="2857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795E63B-5941-1D48-97F5-C35190DF690E}"/>
              </a:ext>
            </a:extLst>
          </p:cNvPr>
          <p:cNvCxnSpPr>
            <a:cxnSpLocks/>
          </p:cNvCxnSpPr>
          <p:nvPr/>
        </p:nvCxnSpPr>
        <p:spPr>
          <a:xfrm flipV="1">
            <a:off x="3614736" y="2114550"/>
            <a:ext cx="2344523" cy="900113"/>
          </a:xfrm>
          <a:prstGeom prst="line">
            <a:avLst/>
          </a:prstGeom>
          <a:ln w="2857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1C3F9C5-AC1F-3F49-98D4-D7D461A432C7}"/>
              </a:ext>
            </a:extLst>
          </p:cNvPr>
          <p:cNvCxnSpPr>
            <a:cxnSpLocks/>
          </p:cNvCxnSpPr>
          <p:nvPr/>
        </p:nvCxnSpPr>
        <p:spPr>
          <a:xfrm flipV="1">
            <a:off x="5966404" y="2114550"/>
            <a:ext cx="434396" cy="1"/>
          </a:xfrm>
          <a:prstGeom prst="line">
            <a:avLst/>
          </a:prstGeom>
          <a:ln w="2857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1B51B8E-CE4A-D940-9423-73F4A3C521F5}"/>
              </a:ext>
            </a:extLst>
          </p:cNvPr>
          <p:cNvSpPr>
            <a:spLocks noChangeAspect="1"/>
          </p:cNvSpPr>
          <p:nvPr/>
        </p:nvSpPr>
        <p:spPr>
          <a:xfrm>
            <a:off x="3795075" y="2862584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9AB1F36-FA54-784C-9F95-22292E674014}"/>
              </a:ext>
            </a:extLst>
          </p:cNvPr>
          <p:cNvSpPr>
            <a:spLocks noChangeAspect="1"/>
          </p:cNvSpPr>
          <p:nvPr/>
        </p:nvSpPr>
        <p:spPr>
          <a:xfrm>
            <a:off x="5113303" y="235388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2698013-A6A3-9A44-91C9-15E2FBDA589D}"/>
              </a:ext>
            </a:extLst>
          </p:cNvPr>
          <p:cNvCxnSpPr>
            <a:cxnSpLocks/>
          </p:cNvCxnSpPr>
          <p:nvPr/>
        </p:nvCxnSpPr>
        <p:spPr>
          <a:xfrm flipV="1">
            <a:off x="3849075" y="3014664"/>
            <a:ext cx="0" cy="142874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B05FB56-8EFC-6540-8ABD-ED2A19D671CC}"/>
              </a:ext>
            </a:extLst>
          </p:cNvPr>
          <p:cNvSpPr txBox="1"/>
          <p:nvPr/>
        </p:nvSpPr>
        <p:spPr>
          <a:xfrm>
            <a:off x="3626861" y="4600039"/>
            <a:ext cx="44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st</a:t>
            </a:r>
            <a:endParaRPr lang="en-GB" baseline="-25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7114DA5-EB3E-8A4E-9F35-B92C5343535F}"/>
              </a:ext>
            </a:extLst>
          </p:cNvPr>
          <p:cNvSpPr txBox="1"/>
          <p:nvPr/>
        </p:nvSpPr>
        <p:spPr>
          <a:xfrm>
            <a:off x="4945089" y="4600039"/>
            <a:ext cx="44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et</a:t>
            </a:r>
            <a:endParaRPr lang="en-GB" baseline="-250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F69888-3FAA-2E49-A2A1-514D89813333}"/>
              </a:ext>
            </a:extLst>
          </p:cNvPr>
          <p:cNvCxnSpPr>
            <a:cxnSpLocks/>
          </p:cNvCxnSpPr>
          <p:nvPr/>
        </p:nvCxnSpPr>
        <p:spPr>
          <a:xfrm flipV="1">
            <a:off x="5167303" y="2493171"/>
            <a:ext cx="0" cy="19216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47536FB-CF22-7A47-98DC-68CDDD2A35FE}"/>
              </a:ext>
            </a:extLst>
          </p:cNvPr>
          <p:cNvSpPr txBox="1"/>
          <p:nvPr/>
        </p:nvSpPr>
        <p:spPr>
          <a:xfrm>
            <a:off x="6965702" y="460003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606674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476" y="1139766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spans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874BF3-D0AD-F546-83A7-9C76C68E2276}"/>
              </a:ext>
            </a:extLst>
          </p:cNvPr>
          <p:cNvGrpSpPr/>
          <p:nvPr/>
        </p:nvGrpSpPr>
        <p:grpSpPr>
          <a:xfrm>
            <a:off x="757238" y="1194750"/>
            <a:ext cx="7472362" cy="4348800"/>
            <a:chOff x="757238" y="1194750"/>
            <a:chExt cx="4843462" cy="2889332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757238" y="1194750"/>
              <a:ext cx="0" cy="252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>
              <a:off x="757238" y="3714750"/>
              <a:ext cx="48434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986429" y="3714750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time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028700" y="1698879"/>
              <a:ext cx="2514600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001758" y="1698879"/>
              <a:ext cx="1257300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028700" y="2260122"/>
              <a:ext cx="15592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61094" y="2260122"/>
              <a:ext cx="6822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041475" y="2260122"/>
              <a:ext cx="8238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14965" y="2815447"/>
              <a:ext cx="9898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313371" y="3347410"/>
              <a:ext cx="4949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134883" y="1345847"/>
              <a:ext cx="6475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trace1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62937" y="1324787"/>
              <a:ext cx="6475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trace2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04688" y="1934245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span1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46412" y="2477387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span2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39579" y="3047808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span3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929792" y="1923462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span4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11924" y="1923461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span5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1028700" y="1698879"/>
              <a:ext cx="0" cy="532359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2861094" y="1727763"/>
              <a:ext cx="0" cy="532359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4036264" y="1727763"/>
              <a:ext cx="0" cy="532359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1146594" y="2265347"/>
              <a:ext cx="0" cy="532359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1316247" y="2797309"/>
              <a:ext cx="0" cy="532359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298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45558" y="1950541"/>
            <a:ext cx="1800000" cy="540000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Docker Runtime</a:t>
            </a:r>
          </a:p>
        </p:txBody>
      </p:sp>
      <p:sp>
        <p:nvSpPr>
          <p:cNvPr id="12" name="Can 11"/>
          <p:cNvSpPr/>
          <p:nvPr/>
        </p:nvSpPr>
        <p:spPr>
          <a:xfrm>
            <a:off x="7504691" y="1984087"/>
            <a:ext cx="1430440" cy="900000"/>
          </a:xfrm>
          <a:prstGeom prst="can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Trace Records</a:t>
            </a:r>
          </a:p>
        </p:txBody>
      </p:sp>
      <p:sp>
        <p:nvSpPr>
          <p:cNvPr id="14" name="Can 13"/>
          <p:cNvSpPr/>
          <p:nvPr/>
        </p:nvSpPr>
        <p:spPr>
          <a:xfrm>
            <a:off x="5874142" y="3597842"/>
            <a:ext cx="1695943" cy="900000"/>
          </a:xfrm>
          <a:prstGeom prst="can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Resource Usage Records</a:t>
            </a:r>
          </a:p>
        </p:txBody>
      </p:sp>
      <p:cxnSp>
        <p:nvCxnSpPr>
          <p:cNvPr id="24" name="Straight Arrow Connector 23"/>
          <p:cNvCxnSpPr>
            <a:cxnSpLocks/>
            <a:stCxn id="39" idx="2"/>
            <a:endCxn id="14" idx="1"/>
          </p:cNvCxnSpPr>
          <p:nvPr/>
        </p:nvCxnSpPr>
        <p:spPr>
          <a:xfrm>
            <a:off x="6722114" y="2944804"/>
            <a:ext cx="0" cy="653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220173" y="5099912"/>
            <a:ext cx="2865538" cy="90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/>
              <a:t>Apollo Energy Estimator</a:t>
            </a:r>
          </a:p>
        </p:txBody>
      </p:sp>
      <p:cxnSp>
        <p:nvCxnSpPr>
          <p:cNvPr id="35" name="Straight Arrow Connector 34"/>
          <p:cNvCxnSpPr>
            <a:cxnSpLocks/>
            <a:stCxn id="5" idx="3"/>
          </p:cNvCxnSpPr>
          <p:nvPr/>
        </p:nvCxnSpPr>
        <p:spPr>
          <a:xfrm>
            <a:off x="5445558" y="2220541"/>
            <a:ext cx="6057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32" idx="2"/>
            <a:endCxn id="12" idx="1"/>
          </p:cNvCxnSpPr>
          <p:nvPr/>
        </p:nvCxnSpPr>
        <p:spPr>
          <a:xfrm flipH="1">
            <a:off x="8219911" y="1526162"/>
            <a:ext cx="1" cy="4579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645558" y="197406"/>
            <a:ext cx="1800000" cy="1648645"/>
            <a:chOff x="3645558" y="197406"/>
            <a:chExt cx="1800000" cy="1648645"/>
          </a:xfrm>
        </p:grpSpPr>
        <p:sp>
          <p:nvSpPr>
            <p:cNvPr id="26" name="Rectangle 25"/>
            <p:cNvSpPr/>
            <p:nvPr/>
          </p:nvSpPr>
          <p:spPr>
            <a:xfrm>
              <a:off x="3645558" y="197406"/>
              <a:ext cx="1800000" cy="1648645"/>
            </a:xfrm>
            <a:prstGeom prst="rect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GB" dirty="0"/>
                <a:t>Docker container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789558" y="287441"/>
              <a:ext cx="1512000" cy="1153284"/>
              <a:chOff x="3789558" y="390959"/>
              <a:chExt cx="1512000" cy="115328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789558" y="390959"/>
                <a:ext cx="1512000" cy="1153284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GB" dirty="0"/>
                  <a:t>Application Service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866499" y="1093415"/>
                <a:ext cx="1368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/>
                  <a:t>Zipkin</a:t>
                </a:r>
                <a:r>
                  <a:rPr lang="en-GB" dirty="0"/>
                  <a:t> Client</a:t>
                </a:r>
              </a:p>
            </p:txBody>
          </p:sp>
        </p:grpSp>
      </p:grpSp>
      <p:sp>
        <p:nvSpPr>
          <p:cNvPr id="32" name="Rectangle 31"/>
          <p:cNvSpPr/>
          <p:nvPr/>
        </p:nvSpPr>
        <p:spPr>
          <a:xfrm>
            <a:off x="7354112" y="806162"/>
            <a:ext cx="1731599" cy="720000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Zipkin</a:t>
            </a:r>
            <a:r>
              <a:rPr lang="en-GB" dirty="0"/>
              <a:t> Server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51322" y="2089143"/>
            <a:ext cx="1341584" cy="855661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Telegraf</a:t>
            </a:r>
            <a:r>
              <a:rPr lang="en-GB" dirty="0"/>
              <a:t> Server</a:t>
            </a:r>
          </a:p>
        </p:txBody>
      </p:sp>
      <p:sp>
        <p:nvSpPr>
          <p:cNvPr id="52" name="Snip Single Corner Rectangle 51"/>
          <p:cNvSpPr/>
          <p:nvPr/>
        </p:nvSpPr>
        <p:spPr>
          <a:xfrm>
            <a:off x="3645557" y="5129615"/>
            <a:ext cx="1300413" cy="870297"/>
          </a:xfrm>
          <a:prstGeom prst="snip1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Docker Network Map</a:t>
            </a:r>
            <a:endParaRPr lang="en-GB" dirty="0"/>
          </a:p>
        </p:txBody>
      </p:sp>
      <p:cxnSp>
        <p:nvCxnSpPr>
          <p:cNvPr id="60" name="Straight Arrow Connector 59"/>
          <p:cNvCxnSpPr>
            <a:cxnSpLocks/>
            <a:stCxn id="52" idx="0"/>
            <a:endCxn id="28" idx="1"/>
          </p:cNvCxnSpPr>
          <p:nvPr/>
        </p:nvCxnSpPr>
        <p:spPr>
          <a:xfrm flipV="1">
            <a:off x="4945970" y="5549912"/>
            <a:ext cx="1274203" cy="148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cxnSpLocks/>
            <a:stCxn id="12" idx="3"/>
          </p:cNvCxnSpPr>
          <p:nvPr/>
        </p:nvCxnSpPr>
        <p:spPr>
          <a:xfrm>
            <a:off x="8219911" y="2884087"/>
            <a:ext cx="0" cy="2215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cxnSpLocks/>
            <a:stCxn id="14" idx="3"/>
          </p:cNvCxnSpPr>
          <p:nvPr/>
        </p:nvCxnSpPr>
        <p:spPr>
          <a:xfrm>
            <a:off x="6722114" y="4497842"/>
            <a:ext cx="0" cy="617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7" idx="3"/>
            <a:endCxn id="32" idx="1"/>
          </p:cNvCxnSpPr>
          <p:nvPr/>
        </p:nvCxnSpPr>
        <p:spPr>
          <a:xfrm flipV="1">
            <a:off x="5234499" y="1166162"/>
            <a:ext cx="2119613" cy="37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AE7E08E-EB19-AF44-B744-7C781D9A6323}"/>
              </a:ext>
            </a:extLst>
          </p:cNvPr>
          <p:cNvSpPr/>
          <p:nvPr/>
        </p:nvSpPr>
        <p:spPr>
          <a:xfrm>
            <a:off x="3645557" y="2544279"/>
            <a:ext cx="1800001" cy="540000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Linux/Intel Host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1FC0897-D58A-DA4E-A20B-0B06103467E9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5445558" y="2814279"/>
            <a:ext cx="6057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166B432F-5FB3-D840-BDAC-252EC41EDA2D}"/>
              </a:ext>
            </a:extLst>
          </p:cNvPr>
          <p:cNvCxnSpPr>
            <a:cxnSpLocks/>
            <a:stCxn id="5" idx="1"/>
            <a:endCxn id="52" idx="2"/>
          </p:cNvCxnSpPr>
          <p:nvPr/>
        </p:nvCxnSpPr>
        <p:spPr>
          <a:xfrm rot="10800000" flipV="1">
            <a:off x="3645558" y="2220540"/>
            <a:ext cx="1" cy="3344223"/>
          </a:xfrm>
          <a:prstGeom prst="bentConnector3">
            <a:avLst>
              <a:gd name="adj1" fmla="val 228601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728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C83633-8A5E-9549-B6D8-0329CDB59B88}"/>
              </a:ext>
            </a:extLst>
          </p:cNvPr>
          <p:cNvSpPr/>
          <p:nvPr/>
        </p:nvSpPr>
        <p:spPr>
          <a:xfrm>
            <a:off x="4973759" y="157166"/>
            <a:ext cx="2484000" cy="954000"/>
          </a:xfrm>
          <a:prstGeom prst="rect">
            <a:avLst/>
          </a:prstGeom>
          <a:ln>
            <a:solidFill>
              <a:schemeClr val="tx1"/>
            </a:solidFill>
            <a:tailEnd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Chapter 1: 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F00937-B8A3-5849-927D-033F4FBF157D}"/>
              </a:ext>
            </a:extLst>
          </p:cNvPr>
          <p:cNvSpPr/>
          <p:nvPr/>
        </p:nvSpPr>
        <p:spPr>
          <a:xfrm>
            <a:off x="4973759" y="1453725"/>
            <a:ext cx="2484000" cy="954000"/>
          </a:xfrm>
          <a:prstGeom prst="rect">
            <a:avLst/>
          </a:prstGeom>
          <a:ln>
            <a:solidFill>
              <a:schemeClr val="tx1"/>
            </a:solidFill>
            <a:tailEnd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Chapter 2: Literature Review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0A61AF-915E-A144-AC7F-3CAFB98FD196}"/>
              </a:ext>
            </a:extLst>
          </p:cNvPr>
          <p:cNvSpPr/>
          <p:nvPr/>
        </p:nvSpPr>
        <p:spPr>
          <a:xfrm>
            <a:off x="576150" y="2815541"/>
            <a:ext cx="2484000" cy="954000"/>
          </a:xfrm>
          <a:prstGeom prst="rect">
            <a:avLst/>
          </a:prstGeom>
          <a:ln>
            <a:solidFill>
              <a:schemeClr val="tx1"/>
            </a:solidFill>
            <a:tailEnd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Chapter 3: Modelling Large Scale Systems Using ADLs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6D1523-02F1-AE40-806B-1018B4B31209}"/>
              </a:ext>
            </a:extLst>
          </p:cNvPr>
          <p:cNvSpPr/>
          <p:nvPr/>
        </p:nvSpPr>
        <p:spPr>
          <a:xfrm>
            <a:off x="3469932" y="2815541"/>
            <a:ext cx="2484000" cy="954000"/>
          </a:xfrm>
          <a:prstGeom prst="rect">
            <a:avLst/>
          </a:prstGeom>
          <a:ln>
            <a:solidFill>
              <a:schemeClr val="tx1"/>
            </a:solidFill>
            <a:tailEnd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Chapter 4: Prioritising Architectural Effort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1E4770-CE05-A146-B686-A0FBC6B3CD3D}"/>
              </a:ext>
            </a:extLst>
          </p:cNvPr>
          <p:cNvSpPr/>
          <p:nvPr/>
        </p:nvSpPr>
        <p:spPr>
          <a:xfrm>
            <a:off x="6363714" y="2815541"/>
            <a:ext cx="2484000" cy="954000"/>
          </a:xfrm>
          <a:prstGeom prst="rect">
            <a:avLst/>
          </a:prstGeom>
          <a:ln>
            <a:solidFill>
              <a:schemeClr val="tx1"/>
            </a:solidFill>
            <a:tailEnd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Chapter 5: Design Principles for Energy Efficient Applications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21DB9E-D794-FA43-AEBC-AE9DABBAA11F}"/>
              </a:ext>
            </a:extLst>
          </p:cNvPr>
          <p:cNvSpPr/>
          <p:nvPr/>
        </p:nvSpPr>
        <p:spPr>
          <a:xfrm>
            <a:off x="9257496" y="2815541"/>
            <a:ext cx="2700000" cy="954000"/>
          </a:xfrm>
          <a:prstGeom prst="rect">
            <a:avLst/>
          </a:prstGeom>
          <a:ln>
            <a:solidFill>
              <a:schemeClr val="tx1"/>
            </a:solidFill>
            <a:tailEnd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Chapter 6: Monitoring Application Energy Usage During Operation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744B50-5FBD-2348-9FFC-89AEA9B04FF6}"/>
              </a:ext>
            </a:extLst>
          </p:cNvPr>
          <p:cNvSpPr/>
          <p:nvPr/>
        </p:nvSpPr>
        <p:spPr>
          <a:xfrm>
            <a:off x="9257496" y="4061270"/>
            <a:ext cx="2700000" cy="954000"/>
          </a:xfrm>
          <a:prstGeom prst="rect">
            <a:avLst/>
          </a:prstGeom>
          <a:ln>
            <a:solidFill>
              <a:schemeClr val="tx1"/>
            </a:solidFill>
            <a:tailEnd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Chapter 7: Implementation of Application Energy Monitoring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F78283-A7AC-D24B-B431-E252454A5501}"/>
              </a:ext>
            </a:extLst>
          </p:cNvPr>
          <p:cNvSpPr/>
          <p:nvPr/>
        </p:nvSpPr>
        <p:spPr>
          <a:xfrm>
            <a:off x="9257496" y="5306999"/>
            <a:ext cx="2700000" cy="954000"/>
          </a:xfrm>
          <a:prstGeom prst="rect">
            <a:avLst/>
          </a:prstGeom>
          <a:ln>
            <a:solidFill>
              <a:schemeClr val="tx1"/>
            </a:solidFill>
            <a:tailEnd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Chapter 8: Validation of Application Energy Monitoring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F3D0F5-883C-604D-A3A7-7395F13B31A7}"/>
              </a:ext>
            </a:extLst>
          </p:cNvPr>
          <p:cNvSpPr/>
          <p:nvPr/>
        </p:nvSpPr>
        <p:spPr>
          <a:xfrm>
            <a:off x="4973759" y="5783999"/>
            <a:ext cx="2484000" cy="954000"/>
          </a:xfrm>
          <a:prstGeom prst="rect">
            <a:avLst/>
          </a:prstGeom>
          <a:ln>
            <a:solidFill>
              <a:schemeClr val="tx1"/>
            </a:solidFill>
            <a:tailEnd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Chapter 9: Conclusions and Future Work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BEBAF7-3AE1-D44B-B0F6-106FF08FF2AA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6215759" y="1111166"/>
            <a:ext cx="0" cy="34255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D7DE5E-819E-D44A-9B37-04FC8F8718BF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711932" y="2407725"/>
            <a:ext cx="1016008" cy="40781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DF97FF-43A9-434D-979F-9E9F6DD0B298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060151" y="1930725"/>
            <a:ext cx="1913608" cy="88481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807294-C596-624F-BDD3-068DD849D22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659592" y="2407725"/>
            <a:ext cx="946122" cy="40781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196B18-C4D4-544C-9B27-DB473893EC9C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7457759" y="1930725"/>
            <a:ext cx="1799737" cy="88481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FA49A4-DB71-C745-A4D9-2276D63CDD02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0607496" y="3769541"/>
            <a:ext cx="0" cy="29172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AF8906-7AB4-C044-91DA-0BF6C627A16C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607496" y="5015270"/>
            <a:ext cx="0" cy="29172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EE8F0B2-C2A2-F340-A0B8-1DDA24C5BA98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7457759" y="5783999"/>
            <a:ext cx="1799737" cy="4770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81F75A-52B1-BD4F-AC10-DF7ED0B7399F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659592" y="3769541"/>
            <a:ext cx="946122" cy="201445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4058D2E-FAA9-9242-A7B6-49E114926204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711932" y="3769541"/>
            <a:ext cx="1016008" cy="201445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7296C40-083C-B743-9647-959EA30600F0}"/>
              </a:ext>
            </a:extLst>
          </p:cNvPr>
          <p:cNvCxnSpPr>
            <a:cxnSpLocks/>
            <a:stCxn id="4" idx="2"/>
            <a:endCxn id="10" idx="1"/>
          </p:cNvCxnSpPr>
          <p:nvPr/>
        </p:nvCxnSpPr>
        <p:spPr>
          <a:xfrm>
            <a:off x="1818150" y="3769541"/>
            <a:ext cx="3155609" cy="249145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189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7586</TotalTime>
  <Words>186</Words>
  <Application>Microsoft Macintosh PowerPoint</Application>
  <PresentationFormat>Widescreen</PresentationFormat>
  <Paragraphs>64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Eoin Woods</dc:creator>
  <cp:lastModifiedBy>Eoin Woods</cp:lastModifiedBy>
  <cp:revision>31</cp:revision>
  <cp:lastPrinted>2018-07-24T20:17:45Z</cp:lastPrinted>
  <dcterms:created xsi:type="dcterms:W3CDTF">2017-11-14T21:40:43Z</dcterms:created>
  <dcterms:modified xsi:type="dcterms:W3CDTF">2018-08-31T18:03:49Z</dcterms:modified>
</cp:coreProperties>
</file>