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0" r:id="rId10"/>
    <p:sldId id="256" r:id="rId11"/>
    <p:sldId id="259" r:id="rId12"/>
    <p:sldId id="257" r:id="rId13"/>
    <p:sldId id="25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oin/Dropbox/Work/PhDWork/FocusingArchitecturalAttention/SurveyResults/Focusing%20Architectural%20Attention.Working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oin/Dropbox/Work/PhDWork/FocusingArchitecturalAttention/SurveyResults/Focusing%20Architectural%20Attention.Working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oin/Dropbox/Work/PhDWork/FocusingArchitecturalAttention/SurveyResults/Focusing%20Architectural%20Attention.Working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oin/Dropbox/Work/PhDWork/FocusingArchitecturalAttention/SurveyResults/Focusing%20Architectural%20Attention.Working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oin/Dropbox/Work/PhDWork/FocusingArchitecturalAttention/SurveyResults/Focusing%20Architectural%20Attention.Working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oin/Dropbox/Work/PhDWork/FocusingArchitecturalAttention/SurveyResults/Focusing%20Architectural%20Attention.Working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[Focusing Architectural Attention.WorkingData.xlsx]Response Characteristics!PivotTable15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tint val="48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>
              <a:tint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>
              <a:tint val="8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>
              <a:shade val="8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>
              <a:shade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>
              <a:shade val="47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33333333333328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tint val="48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>
              <a:tint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>
              <a:tint val="8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>
              <a:shade val="8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>
              <a:shade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>
              <a:shade val="47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33333333333328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tint val="48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>
              <a:tint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>
              <a:tint val="8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>
              <a:shade val="8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>
              <a:shade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>
              <a:shade val="47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33333333333328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'Response Characteristics'!$B$3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87-9047-B84A-9F27C1836191}"/>
              </c:ext>
            </c:extLst>
          </c:dPt>
          <c:dPt>
            <c:idx val="1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87-9047-B84A-9F27C1836191}"/>
              </c:ext>
            </c:extLst>
          </c:dPt>
          <c:dPt>
            <c:idx val="2"/>
            <c:bubble3D val="0"/>
            <c:spPr>
              <a:solidFill>
                <a:schemeClr val="accent1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87-9047-B84A-9F27C183619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87-9047-B84A-9F27C1836191}"/>
              </c:ext>
            </c:extLst>
          </c:dPt>
          <c:dPt>
            <c:idx val="4"/>
            <c:bubble3D val="0"/>
            <c:spPr>
              <a:solidFill>
                <a:schemeClr val="accent1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87-9047-B84A-9F27C1836191}"/>
              </c:ext>
            </c:extLst>
          </c:dPt>
          <c:dPt>
            <c:idx val="5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87-9047-B84A-9F27C1836191}"/>
              </c:ext>
            </c:extLst>
          </c:dPt>
          <c:dPt>
            <c:idx val="6"/>
            <c:bubble3D val="0"/>
            <c:spPr>
              <a:solidFill>
                <a:schemeClr val="accent1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E87-9047-B84A-9F27C1836191}"/>
              </c:ext>
            </c:extLst>
          </c:dPt>
          <c:dLbls>
            <c:dLbl>
              <c:idx val="6"/>
              <c:layout>
                <c:manualLayout>
                  <c:x val="3.3333333333333284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E87-9047-B84A-9F27C18361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'Response Characteristics'!$A$4:$A$11</c:f>
              <c:strCache>
                <c:ptCount val="7"/>
                <c:pt idx="0">
                  <c:v>Software Architect</c:v>
                </c:pt>
                <c:pt idx="1">
                  <c:v>Enterprise Architect</c:v>
                </c:pt>
                <c:pt idx="2">
                  <c:v>Software Designer</c:v>
                </c:pt>
                <c:pt idx="3">
                  <c:v>Solution Architect</c:v>
                </c:pt>
                <c:pt idx="4">
                  <c:v>Other</c:v>
                </c:pt>
                <c:pt idx="5">
                  <c:v>No Response</c:v>
                </c:pt>
                <c:pt idx="6">
                  <c:v>Technical Architect</c:v>
                </c:pt>
              </c:strCache>
            </c:strRef>
          </c:cat>
          <c:val>
            <c:numRef>
              <c:f>'Response Characteristics'!$B$4:$B$11</c:f>
              <c:numCache>
                <c:formatCode>General</c:formatCode>
                <c:ptCount val="7"/>
                <c:pt idx="0">
                  <c:v>31</c:v>
                </c:pt>
                <c:pt idx="1">
                  <c:v>23</c:v>
                </c:pt>
                <c:pt idx="2">
                  <c:v>10</c:v>
                </c:pt>
                <c:pt idx="3">
                  <c:v>8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87-9047-B84A-9F27C1836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[Focusing Architectural Attention.WorkingData.xlsx]Response Characteristics!PivotTable16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tint val="58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>
              <a:tint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447761194029853"/>
              <c:y val="3.70370370370370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shade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1044776119402986E-2"/>
              <c:y val="-2.3148148148148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shade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567164179104478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tint val="58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>
              <a:tint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447761194029853"/>
              <c:y val="3.70370370370370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shade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1044776119402986E-2"/>
              <c:y val="-2.3148148148148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shade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567164179104478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tint val="58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>
              <a:tint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447761194029853"/>
              <c:y val="3.70370370370370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shade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1044776119402986E-2"/>
              <c:y val="-2.3148148148148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shade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567164179104478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'Response Characteristics'!$B$14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F2-7843-BD4E-13C53BADE5DC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F2-7843-BD4E-13C53BADE5DC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F2-7843-BD4E-13C53BADE5DC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F2-7843-BD4E-13C53BADE5DC}"/>
              </c:ext>
            </c:extLst>
          </c:dPt>
          <c:dLbls>
            <c:dLbl>
              <c:idx val="1"/>
              <c:layout>
                <c:manualLayout>
                  <c:x val="-0.10447761194029853"/>
                  <c:y val="3.70370370370370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F2-7843-BD4E-13C53BADE5DC}"/>
                </c:ext>
              </c:extLst>
            </c:dLbl>
            <c:dLbl>
              <c:idx val="2"/>
              <c:layout>
                <c:manualLayout>
                  <c:x val="-4.1044776119402986E-2"/>
                  <c:y val="-2.31481481481481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F2-7843-BD4E-13C53BADE5DC}"/>
                </c:ext>
              </c:extLst>
            </c:dLbl>
            <c:dLbl>
              <c:idx val="3"/>
              <c:layout>
                <c:manualLayout>
                  <c:x val="0.11567164179104478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F2-7843-BD4E-13C53BADE5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'Response Characteristics'!$A$15:$A$19</c:f>
              <c:strCache>
                <c:ptCount val="4"/>
                <c:pt idx="0">
                  <c:v>Industry</c:v>
                </c:pt>
                <c:pt idx="1">
                  <c:v>No Response</c:v>
                </c:pt>
                <c:pt idx="2">
                  <c:v>Academic</c:v>
                </c:pt>
                <c:pt idx="3">
                  <c:v>Public Sector</c:v>
                </c:pt>
              </c:strCache>
            </c:strRef>
          </c:cat>
          <c:val>
            <c:numRef>
              <c:f>'Response Characteristics'!$B$15:$B$19</c:f>
              <c:numCache>
                <c:formatCode>General</c:formatCode>
                <c:ptCount val="4"/>
                <c:pt idx="0">
                  <c:v>77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F2-7843-BD4E-13C53BADE5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[Focusing Architectural Attention.WorkingData.xlsx]Response Characteristics!PivotTable18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tint val="54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>
              <a:tint val="77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555555555555558E-2"/>
              <c:y val="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shade val="7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>
              <a:shade val="53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5833333333333336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tint val="54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>
              <a:tint val="77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555555555555558E-2"/>
              <c:y val="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shade val="7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>
              <a:shade val="53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5833333333333336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tint val="54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>
              <a:tint val="77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555555555555558E-2"/>
              <c:y val="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shade val="7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shade val="53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5833333333333336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'Response Characteristics'!$B$32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B4-6046-8BE8-6DEF76EE4FCC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B4-6046-8BE8-6DEF76EE4FC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B4-6046-8BE8-6DEF76EE4FCC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B4-6046-8BE8-6DEF76EE4FCC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B4-6046-8BE8-6DEF76EE4FCC}"/>
              </c:ext>
            </c:extLst>
          </c:dPt>
          <c:dLbls>
            <c:dLbl>
              <c:idx val="2"/>
              <c:layout>
                <c:manualLayout>
                  <c:x val="-5.555555555555558E-2"/>
                  <c:y val="2.77777777777777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B4-6046-8BE8-6DEF76EE4FCC}"/>
                </c:ext>
              </c:extLst>
            </c:dLbl>
            <c:dLbl>
              <c:idx val="4"/>
              <c:layout>
                <c:manualLayout>
                  <c:x val="0.25833333333333336"/>
                  <c:y val="2.314814814814814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7B4-6046-8BE8-6DEF76EE4F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'Response Characteristics'!$A$33:$A$38</c:f>
              <c:strCache>
                <c:ptCount val="5"/>
                <c:pt idx="0">
                  <c:v>Europe (including UK)</c:v>
                </c:pt>
                <c:pt idx="1">
                  <c:v>Americas</c:v>
                </c:pt>
                <c:pt idx="2">
                  <c:v>Asia-Pacific</c:v>
                </c:pt>
                <c:pt idx="3">
                  <c:v>No Response</c:v>
                </c:pt>
                <c:pt idx="4">
                  <c:v>Middle-East and Africa</c:v>
                </c:pt>
              </c:strCache>
            </c:strRef>
          </c:cat>
          <c:val>
            <c:numRef>
              <c:f>'Response Characteristics'!$B$33:$B$38</c:f>
              <c:numCache>
                <c:formatCode>General</c:formatCode>
                <c:ptCount val="5"/>
                <c:pt idx="0">
                  <c:v>47</c:v>
                </c:pt>
                <c:pt idx="1">
                  <c:v>26</c:v>
                </c:pt>
                <c:pt idx="2">
                  <c:v>6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7B4-6046-8BE8-6DEF76EE4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Country Counts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'IP Addrs'!$B$2:$B$21</c:f>
              <c:strCache>
                <c:ptCount val="20"/>
                <c:pt idx="0">
                  <c:v>UK</c:v>
                </c:pt>
                <c:pt idx="1">
                  <c:v>Canada</c:v>
                </c:pt>
                <c:pt idx="2">
                  <c:v>USA</c:v>
                </c:pt>
                <c:pt idx="3">
                  <c:v>Germany</c:v>
                </c:pt>
                <c:pt idx="4">
                  <c:v>Netherlands</c:v>
                </c:pt>
                <c:pt idx="5">
                  <c:v>Sweden</c:v>
                </c:pt>
                <c:pt idx="6">
                  <c:v>Australia</c:v>
                </c:pt>
                <c:pt idx="7">
                  <c:v>Romania</c:v>
                </c:pt>
                <c:pt idx="8">
                  <c:v>Denmark</c:v>
                </c:pt>
                <c:pt idx="9">
                  <c:v>Norway</c:v>
                </c:pt>
                <c:pt idx="10">
                  <c:v>Belgium</c:v>
                </c:pt>
                <c:pt idx="11">
                  <c:v>Brazil</c:v>
                </c:pt>
                <c:pt idx="12">
                  <c:v>China</c:v>
                </c:pt>
                <c:pt idx="13">
                  <c:v>Colombia</c:v>
                </c:pt>
                <c:pt idx="14">
                  <c:v>France</c:v>
                </c:pt>
                <c:pt idx="15">
                  <c:v>India</c:v>
                </c:pt>
                <c:pt idx="16">
                  <c:v>Israel</c:v>
                </c:pt>
                <c:pt idx="17">
                  <c:v>Switzerland</c:v>
                </c:pt>
                <c:pt idx="18">
                  <c:v>Turkey</c:v>
                </c:pt>
                <c:pt idx="19">
                  <c:v>Uruguay</c:v>
                </c:pt>
              </c:strCache>
            </c:strRef>
          </c:cat>
          <c:val>
            <c:numRef>
              <c:f>'IP Addrs'!$C$2:$C$21</c:f>
              <c:numCache>
                <c:formatCode>General</c:formatCode>
                <c:ptCount val="20"/>
                <c:pt idx="0">
                  <c:v>17</c:v>
                </c:pt>
                <c:pt idx="1">
                  <c:v>13</c:v>
                </c:pt>
                <c:pt idx="2">
                  <c:v>10</c:v>
                </c:pt>
                <c:pt idx="3">
                  <c:v>9</c:v>
                </c:pt>
                <c:pt idx="4">
                  <c:v>6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6C-7D4E-90C6-829BF1240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2268864"/>
        <c:axId val="1262049856"/>
      </c:barChart>
      <c:catAx>
        <c:axId val="126226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049856"/>
        <c:crosses val="autoZero"/>
        <c:auto val="1"/>
        <c:lblAlgn val="ctr"/>
        <c:lblOffset val="100"/>
        <c:noMultiLvlLbl val="0"/>
      </c:catAx>
      <c:valAx>
        <c:axId val="126204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26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'How Helpful'!$B$44</c:f>
              <c:strCache>
                <c:ptCount val="1"/>
                <c:pt idx="0">
                  <c:v>Probably Not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'How Helpful'!$A$45:$A$49</c:f>
              <c:strCache>
                <c:ptCount val="5"/>
                <c:pt idx="0">
                  <c:v>Software Architect</c:v>
                </c:pt>
                <c:pt idx="1">
                  <c:v>Software Designer</c:v>
                </c:pt>
                <c:pt idx="2">
                  <c:v>Solution Architect</c:v>
                </c:pt>
                <c:pt idx="3">
                  <c:v>Technical Architect</c:v>
                </c:pt>
                <c:pt idx="4">
                  <c:v>Enterprise Architect</c:v>
                </c:pt>
              </c:strCache>
            </c:strRef>
          </c:cat>
          <c:val>
            <c:numRef>
              <c:f>'How Helpful'!$B$45:$B$49</c:f>
              <c:numCache>
                <c:formatCode>0%</c:formatCode>
                <c:ptCount val="5"/>
                <c:pt idx="0">
                  <c:v>3.2258064516129031E-2</c:v>
                </c:pt>
                <c:pt idx="1">
                  <c:v>0.1</c:v>
                </c:pt>
                <c:pt idx="2">
                  <c:v>0</c:v>
                </c:pt>
                <c:pt idx="3">
                  <c:v>0</c:v>
                </c:pt>
                <c:pt idx="4">
                  <c:v>4.3478260869565216E-2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0B-9E48-ABA6-BF216D6A3726}"/>
            </c:ext>
          </c:extLst>
        </c:ser>
        <c:ser>
          <c:idx val="1"/>
          <c:order val="1"/>
          <c:tx>
            <c:strRef>
              <c:f>'How Helpful'!$C$44</c:f>
              <c:strCache>
                <c:ptCount val="1"/>
                <c:pt idx="0">
                  <c:v>Possibly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'How Helpful'!$A$45:$A$49</c:f>
              <c:strCache>
                <c:ptCount val="5"/>
                <c:pt idx="0">
                  <c:v>Software Architect</c:v>
                </c:pt>
                <c:pt idx="1">
                  <c:v>Software Designer</c:v>
                </c:pt>
                <c:pt idx="2">
                  <c:v>Solution Architect</c:v>
                </c:pt>
                <c:pt idx="3">
                  <c:v>Technical Architect</c:v>
                </c:pt>
                <c:pt idx="4">
                  <c:v>Enterprise Architect</c:v>
                </c:pt>
              </c:strCache>
            </c:strRef>
          </c:cat>
          <c:val>
            <c:numRef>
              <c:f>'How Helpful'!$C$45:$C$49</c:f>
              <c:numCache>
                <c:formatCode>0%</c:formatCode>
                <c:ptCount val="5"/>
                <c:pt idx="0">
                  <c:v>0.35483870967741937</c:v>
                </c:pt>
                <c:pt idx="1">
                  <c:v>0.2</c:v>
                </c:pt>
                <c:pt idx="2">
                  <c:v>0.25</c:v>
                </c:pt>
                <c:pt idx="3">
                  <c:v>0</c:v>
                </c:pt>
                <c:pt idx="4">
                  <c:v>0.17391304347826086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0B-9E48-ABA6-BF216D6A3726}"/>
            </c:ext>
          </c:extLst>
        </c:ser>
        <c:ser>
          <c:idx val="2"/>
          <c:order val="2"/>
          <c:tx>
            <c:strRef>
              <c:f>'How Helpful'!$D$44</c:f>
              <c:strCache>
                <c:ptCount val="1"/>
                <c:pt idx="0">
                  <c:v>Probably Yes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'How Helpful'!$A$45:$A$49</c:f>
              <c:strCache>
                <c:ptCount val="5"/>
                <c:pt idx="0">
                  <c:v>Software Architect</c:v>
                </c:pt>
                <c:pt idx="1">
                  <c:v>Software Designer</c:v>
                </c:pt>
                <c:pt idx="2">
                  <c:v>Solution Architect</c:v>
                </c:pt>
                <c:pt idx="3">
                  <c:v>Technical Architect</c:v>
                </c:pt>
                <c:pt idx="4">
                  <c:v>Enterprise Architect</c:v>
                </c:pt>
              </c:strCache>
            </c:strRef>
          </c:cat>
          <c:val>
            <c:numRef>
              <c:f>'How Helpful'!$D$45:$D$49</c:f>
              <c:numCache>
                <c:formatCode>0%</c:formatCode>
                <c:ptCount val="5"/>
                <c:pt idx="0">
                  <c:v>0.41935483870967744</c:v>
                </c:pt>
                <c:pt idx="1">
                  <c:v>0.5</c:v>
                </c:pt>
                <c:pt idx="2">
                  <c:v>0.625</c:v>
                </c:pt>
                <c:pt idx="3">
                  <c:v>0.5</c:v>
                </c:pt>
                <c:pt idx="4">
                  <c:v>0.39130434782608697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0B-9E48-ABA6-BF216D6A3726}"/>
            </c:ext>
          </c:extLst>
        </c:ser>
        <c:ser>
          <c:idx val="3"/>
          <c:order val="3"/>
          <c:tx>
            <c:strRef>
              <c:f>'How Helpful'!$E$44</c:f>
              <c:strCache>
                <c:ptCount val="1"/>
                <c:pt idx="0">
                  <c:v>Definitely Yes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'How Helpful'!$A$45:$A$49</c:f>
              <c:strCache>
                <c:ptCount val="5"/>
                <c:pt idx="0">
                  <c:v>Software Architect</c:v>
                </c:pt>
                <c:pt idx="1">
                  <c:v>Software Designer</c:v>
                </c:pt>
                <c:pt idx="2">
                  <c:v>Solution Architect</c:v>
                </c:pt>
                <c:pt idx="3">
                  <c:v>Technical Architect</c:v>
                </c:pt>
                <c:pt idx="4">
                  <c:v>Enterprise Architect</c:v>
                </c:pt>
              </c:strCache>
            </c:strRef>
          </c:cat>
          <c:val>
            <c:numRef>
              <c:f>'How Helpful'!$E$45:$E$49</c:f>
              <c:numCache>
                <c:formatCode>0%</c:formatCode>
                <c:ptCount val="5"/>
                <c:pt idx="0">
                  <c:v>0.19354838709677419</c:v>
                </c:pt>
                <c:pt idx="1">
                  <c:v>0.2</c:v>
                </c:pt>
                <c:pt idx="2">
                  <c:v>0.125</c:v>
                </c:pt>
                <c:pt idx="3">
                  <c:v>0.5</c:v>
                </c:pt>
                <c:pt idx="4">
                  <c:v>0.39130434782608697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0B-9E48-ABA6-BF216D6A3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3796752"/>
        <c:axId val="1623798448"/>
      </c:barChart>
      <c:catAx>
        <c:axId val="162379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98448"/>
        <c:crosses val="autoZero"/>
        <c:auto val="1"/>
        <c:lblAlgn val="ctr"/>
        <c:lblOffset val="100"/>
        <c:noMultiLvlLbl val="0"/>
      </c:catAx>
      <c:valAx>
        <c:axId val="16237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9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'How Helpful'!$B$53</c:f>
              <c:strCache>
                <c:ptCount val="1"/>
                <c:pt idx="0">
                  <c:v>Probably Not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'How Helpful'!$A$54:$A$57</c:f>
              <c:strCache>
                <c:ptCount val="4"/>
                <c:pt idx="0">
                  <c:v>Americas</c:v>
                </c:pt>
                <c:pt idx="1">
                  <c:v>Asia-Pacific</c:v>
                </c:pt>
                <c:pt idx="2">
                  <c:v>Europe (including UK)</c:v>
                </c:pt>
                <c:pt idx="3">
                  <c:v>Middle-East and Africa</c:v>
                </c:pt>
              </c:strCache>
            </c:strRef>
          </c:cat>
          <c:val>
            <c:numRef>
              <c:f>'How Helpful'!$B$54:$B$57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6.3829787234042548E-2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4-7A4F-842D-52F1680D8CDB}"/>
            </c:ext>
          </c:extLst>
        </c:ser>
        <c:ser>
          <c:idx val="1"/>
          <c:order val="1"/>
          <c:tx>
            <c:strRef>
              <c:f>'How Helpful'!$C$53</c:f>
              <c:strCache>
                <c:ptCount val="1"/>
                <c:pt idx="0">
                  <c:v>Possibly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'How Helpful'!$A$54:$A$57</c:f>
              <c:strCache>
                <c:ptCount val="4"/>
                <c:pt idx="0">
                  <c:v>Americas</c:v>
                </c:pt>
                <c:pt idx="1">
                  <c:v>Asia-Pacific</c:v>
                </c:pt>
                <c:pt idx="2">
                  <c:v>Europe (including UK)</c:v>
                </c:pt>
                <c:pt idx="3">
                  <c:v>Middle-East and Africa</c:v>
                </c:pt>
              </c:strCache>
            </c:strRef>
          </c:cat>
          <c:val>
            <c:numRef>
              <c:f>'How Helpful'!$C$54:$C$57</c:f>
              <c:numCache>
                <c:formatCode>0.00%</c:formatCode>
                <c:ptCount val="4"/>
                <c:pt idx="0">
                  <c:v>0.23076923076923078</c:v>
                </c:pt>
                <c:pt idx="1">
                  <c:v>0.5</c:v>
                </c:pt>
                <c:pt idx="2">
                  <c:v>0.23404255319148937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B4-7A4F-842D-52F1680D8CDB}"/>
            </c:ext>
          </c:extLst>
        </c:ser>
        <c:ser>
          <c:idx val="2"/>
          <c:order val="2"/>
          <c:tx>
            <c:strRef>
              <c:f>'How Helpful'!$D$53</c:f>
              <c:strCache>
                <c:ptCount val="1"/>
                <c:pt idx="0">
                  <c:v>Probably Yes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'How Helpful'!$A$54:$A$57</c:f>
              <c:strCache>
                <c:ptCount val="4"/>
                <c:pt idx="0">
                  <c:v>Americas</c:v>
                </c:pt>
                <c:pt idx="1">
                  <c:v>Asia-Pacific</c:v>
                </c:pt>
                <c:pt idx="2">
                  <c:v>Europe (including UK)</c:v>
                </c:pt>
                <c:pt idx="3">
                  <c:v>Middle-East and Africa</c:v>
                </c:pt>
              </c:strCache>
            </c:strRef>
          </c:cat>
          <c:val>
            <c:numRef>
              <c:f>'How Helpful'!$D$54:$D$57</c:f>
              <c:numCache>
                <c:formatCode>0.00%</c:formatCode>
                <c:ptCount val="4"/>
                <c:pt idx="0">
                  <c:v>0.38461538461538464</c:v>
                </c:pt>
                <c:pt idx="1">
                  <c:v>0.5</c:v>
                </c:pt>
                <c:pt idx="2">
                  <c:v>0.46808510638297873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B4-7A4F-842D-52F1680D8CDB}"/>
            </c:ext>
          </c:extLst>
        </c:ser>
        <c:ser>
          <c:idx val="3"/>
          <c:order val="3"/>
          <c:tx>
            <c:strRef>
              <c:f>'How Helpful'!$E$53</c:f>
              <c:strCache>
                <c:ptCount val="1"/>
                <c:pt idx="0">
                  <c:v>Definitely Yes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'How Helpful'!$A$54:$A$57</c:f>
              <c:strCache>
                <c:ptCount val="4"/>
                <c:pt idx="0">
                  <c:v>Americas</c:v>
                </c:pt>
                <c:pt idx="1">
                  <c:v>Asia-Pacific</c:v>
                </c:pt>
                <c:pt idx="2">
                  <c:v>Europe (including UK)</c:v>
                </c:pt>
                <c:pt idx="3">
                  <c:v>Middle-East and Africa</c:v>
                </c:pt>
              </c:strCache>
            </c:strRef>
          </c:cat>
          <c:val>
            <c:numRef>
              <c:f>'How Helpful'!$E$54:$E$57</c:f>
              <c:numCache>
                <c:formatCode>0.00%</c:formatCode>
                <c:ptCount val="4"/>
                <c:pt idx="0">
                  <c:v>0.38461538461538464</c:v>
                </c:pt>
                <c:pt idx="1">
                  <c:v>0</c:v>
                </c:pt>
                <c:pt idx="2">
                  <c:v>0.23404255319148937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B4-7A4F-842D-52F1680D8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1959264"/>
        <c:axId val="1604085824"/>
      </c:barChart>
      <c:catAx>
        <c:axId val="162195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085824"/>
        <c:crosses val="autoZero"/>
        <c:auto val="1"/>
        <c:lblAlgn val="ctr"/>
        <c:lblOffset val="100"/>
        <c:noMultiLvlLbl val="0"/>
      </c:catAx>
      <c:valAx>
        <c:axId val="160408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95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20601-5E7E-9749-8214-E999AF894933}" type="doc">
      <dgm:prSet loTypeId="urn:microsoft.com/office/officeart/2009/layout/CircleArrowProcess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9719212-A5E3-A349-990F-A11D8157EEFC}">
      <dgm:prSet phldrT="[Text]" custT="1"/>
      <dgm:spPr/>
      <dgm:t>
        <a:bodyPr/>
        <a:lstStyle/>
        <a:p>
          <a:r>
            <a:rPr lang="en-GB" sz="1600" dirty="0"/>
            <a:t>Understand stakeholder needs and priorities</a:t>
          </a:r>
        </a:p>
      </dgm:t>
    </dgm:pt>
    <dgm:pt modelId="{78642DDE-07D1-CD45-A7D0-B7D75F2B510B}" type="parTrans" cxnId="{80F816AB-D058-5149-8382-CA063302C59A}">
      <dgm:prSet/>
      <dgm:spPr/>
      <dgm:t>
        <a:bodyPr/>
        <a:lstStyle/>
        <a:p>
          <a:endParaRPr lang="en-GB" sz="2000"/>
        </a:p>
      </dgm:t>
    </dgm:pt>
    <dgm:pt modelId="{2A8FECCE-E9F5-D54C-98CC-3A715360511D}" type="sibTrans" cxnId="{80F816AB-D058-5149-8382-CA063302C59A}">
      <dgm:prSet/>
      <dgm:spPr/>
      <dgm:t>
        <a:bodyPr/>
        <a:lstStyle/>
        <a:p>
          <a:endParaRPr lang="en-GB" sz="2000"/>
        </a:p>
      </dgm:t>
    </dgm:pt>
    <dgm:pt modelId="{6BE7562E-B750-3949-8EA7-E57261A6BC9F}">
      <dgm:prSet phldrT="[Text]" custT="1"/>
      <dgm:spPr/>
      <dgm:t>
        <a:bodyPr/>
        <a:lstStyle/>
        <a:p>
          <a:r>
            <a:rPr lang="en-GB" sz="1600" dirty="0"/>
            <a:t>Delegate as much as possible</a:t>
          </a:r>
        </a:p>
      </dgm:t>
    </dgm:pt>
    <dgm:pt modelId="{2BF61661-2A9A-8A41-9E94-0158BA4C39ED}" type="parTrans" cxnId="{17B4D948-D487-A44F-A79E-685438A6C2FB}">
      <dgm:prSet/>
      <dgm:spPr/>
      <dgm:t>
        <a:bodyPr/>
        <a:lstStyle/>
        <a:p>
          <a:endParaRPr lang="en-GB" sz="2000"/>
        </a:p>
      </dgm:t>
    </dgm:pt>
    <dgm:pt modelId="{9516DA7D-4817-9F43-A085-F3123D0FF281}" type="sibTrans" cxnId="{17B4D948-D487-A44F-A79E-685438A6C2FB}">
      <dgm:prSet/>
      <dgm:spPr/>
      <dgm:t>
        <a:bodyPr/>
        <a:lstStyle/>
        <a:p>
          <a:endParaRPr lang="en-GB" sz="2000"/>
        </a:p>
      </dgm:t>
    </dgm:pt>
    <dgm:pt modelId="{6785C16A-6D99-8043-8401-9728CF623424}">
      <dgm:prSet phldrT="[Text]" custT="1"/>
      <dgm:spPr/>
      <dgm:t>
        <a:bodyPr/>
        <a:lstStyle/>
        <a:p>
          <a:r>
            <a:rPr lang="en-GB" sz="1600" dirty="0"/>
            <a:t>Prioritise time according to risks</a:t>
          </a:r>
        </a:p>
      </dgm:t>
    </dgm:pt>
    <dgm:pt modelId="{CCFE86C6-3F25-B842-A41A-F6E38D1841C3}" type="parTrans" cxnId="{30C77418-5995-0849-9713-FCB840252236}">
      <dgm:prSet/>
      <dgm:spPr/>
      <dgm:t>
        <a:bodyPr/>
        <a:lstStyle/>
        <a:p>
          <a:endParaRPr lang="en-GB" sz="2000"/>
        </a:p>
      </dgm:t>
    </dgm:pt>
    <dgm:pt modelId="{49DA6D54-32AC-5D4E-AB49-B448DD31AD86}" type="sibTrans" cxnId="{30C77418-5995-0849-9713-FCB840252236}">
      <dgm:prSet/>
      <dgm:spPr/>
      <dgm:t>
        <a:bodyPr/>
        <a:lstStyle/>
        <a:p>
          <a:endParaRPr lang="en-GB" sz="2000"/>
        </a:p>
      </dgm:t>
    </dgm:pt>
    <dgm:pt modelId="{55FEE708-5B44-3841-87A9-1ACCCB906569}" type="pres">
      <dgm:prSet presAssocID="{23620601-5E7E-9749-8214-E999AF89493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6E52BAE-9D47-9443-AB09-F7C015BC9976}" type="pres">
      <dgm:prSet presAssocID="{E9719212-A5E3-A349-990F-A11D8157EEFC}" presName="Accent1" presStyleCnt="0"/>
      <dgm:spPr/>
    </dgm:pt>
    <dgm:pt modelId="{A7A358AC-A971-2C48-8D2F-E2EB178F4409}" type="pres">
      <dgm:prSet presAssocID="{E9719212-A5E3-A349-990F-A11D8157EEFC}" presName="Accent" presStyleLbl="node1" presStyleIdx="0" presStyleCnt="3"/>
      <dgm:spPr/>
    </dgm:pt>
    <dgm:pt modelId="{23DA61D2-57BC-B34D-9119-8847A9AB4FCE}" type="pres">
      <dgm:prSet presAssocID="{E9719212-A5E3-A349-990F-A11D8157EEF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68E6FC4-0600-FD46-B9D9-4F8EC4DDF6C4}" type="pres">
      <dgm:prSet presAssocID="{6785C16A-6D99-8043-8401-9728CF623424}" presName="Accent2" presStyleCnt="0"/>
      <dgm:spPr/>
    </dgm:pt>
    <dgm:pt modelId="{2DFE7875-E247-FA44-A62A-8310CBACAB39}" type="pres">
      <dgm:prSet presAssocID="{6785C16A-6D99-8043-8401-9728CF623424}" presName="Accent" presStyleLbl="node1" presStyleIdx="1" presStyleCnt="3"/>
      <dgm:spPr/>
    </dgm:pt>
    <dgm:pt modelId="{DC9426A9-1FDA-2A4A-80BF-C60D34373C2C}" type="pres">
      <dgm:prSet presAssocID="{6785C16A-6D99-8043-8401-9728CF62342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2C0DF6B-282E-A142-9B70-5859C4936300}" type="pres">
      <dgm:prSet presAssocID="{6BE7562E-B750-3949-8EA7-E57261A6BC9F}" presName="Accent3" presStyleCnt="0"/>
      <dgm:spPr/>
    </dgm:pt>
    <dgm:pt modelId="{48C28E7D-6937-7A4B-B581-D580E7E89277}" type="pres">
      <dgm:prSet presAssocID="{6BE7562E-B750-3949-8EA7-E57261A6BC9F}" presName="Accent" presStyleLbl="node1" presStyleIdx="2" presStyleCnt="3"/>
      <dgm:spPr/>
    </dgm:pt>
    <dgm:pt modelId="{93300147-60B9-E143-92DF-4BCB622E4F06}" type="pres">
      <dgm:prSet presAssocID="{6BE7562E-B750-3949-8EA7-E57261A6BC9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0C77418-5995-0849-9713-FCB840252236}" srcId="{23620601-5E7E-9749-8214-E999AF894933}" destId="{6785C16A-6D99-8043-8401-9728CF623424}" srcOrd="1" destOrd="0" parTransId="{CCFE86C6-3F25-B842-A41A-F6E38D1841C3}" sibTransId="{49DA6D54-32AC-5D4E-AB49-B448DD31AD86}"/>
    <dgm:cxn modelId="{17B4D948-D487-A44F-A79E-685438A6C2FB}" srcId="{23620601-5E7E-9749-8214-E999AF894933}" destId="{6BE7562E-B750-3949-8EA7-E57261A6BC9F}" srcOrd="2" destOrd="0" parTransId="{2BF61661-2A9A-8A41-9E94-0158BA4C39ED}" sibTransId="{9516DA7D-4817-9F43-A085-F3123D0FF281}"/>
    <dgm:cxn modelId="{9C684F75-192B-3A4A-8987-501C1E0FCC1D}" type="presOf" srcId="{6785C16A-6D99-8043-8401-9728CF623424}" destId="{DC9426A9-1FDA-2A4A-80BF-C60D34373C2C}" srcOrd="0" destOrd="0" presId="urn:microsoft.com/office/officeart/2009/layout/CircleArrowProcess"/>
    <dgm:cxn modelId="{A6F8C2A5-BF03-E446-B1DD-6824B9980FAB}" type="presOf" srcId="{23620601-5E7E-9749-8214-E999AF894933}" destId="{55FEE708-5B44-3841-87A9-1ACCCB906569}" srcOrd="0" destOrd="0" presId="urn:microsoft.com/office/officeart/2009/layout/CircleArrowProcess"/>
    <dgm:cxn modelId="{80F816AB-D058-5149-8382-CA063302C59A}" srcId="{23620601-5E7E-9749-8214-E999AF894933}" destId="{E9719212-A5E3-A349-990F-A11D8157EEFC}" srcOrd="0" destOrd="0" parTransId="{78642DDE-07D1-CD45-A7D0-B7D75F2B510B}" sibTransId="{2A8FECCE-E9F5-D54C-98CC-3A715360511D}"/>
    <dgm:cxn modelId="{5C1E02EC-6240-9949-A4B1-1D33FA799FBB}" type="presOf" srcId="{6BE7562E-B750-3949-8EA7-E57261A6BC9F}" destId="{93300147-60B9-E143-92DF-4BCB622E4F06}" srcOrd="0" destOrd="0" presId="urn:microsoft.com/office/officeart/2009/layout/CircleArrowProcess"/>
    <dgm:cxn modelId="{C73BBFEF-A8A0-7843-A19C-E8621592F1B1}" type="presOf" srcId="{E9719212-A5E3-A349-990F-A11D8157EEFC}" destId="{23DA61D2-57BC-B34D-9119-8847A9AB4FCE}" srcOrd="0" destOrd="0" presId="urn:microsoft.com/office/officeart/2009/layout/CircleArrowProcess"/>
    <dgm:cxn modelId="{D5FE9A1A-F38B-4448-B2DF-8E791F31F61B}" type="presParOf" srcId="{55FEE708-5B44-3841-87A9-1ACCCB906569}" destId="{36E52BAE-9D47-9443-AB09-F7C015BC9976}" srcOrd="0" destOrd="0" presId="urn:microsoft.com/office/officeart/2009/layout/CircleArrowProcess"/>
    <dgm:cxn modelId="{E469E059-964C-8440-811A-377FD72581B2}" type="presParOf" srcId="{36E52BAE-9D47-9443-AB09-F7C015BC9976}" destId="{A7A358AC-A971-2C48-8D2F-E2EB178F4409}" srcOrd="0" destOrd="0" presId="urn:microsoft.com/office/officeart/2009/layout/CircleArrowProcess"/>
    <dgm:cxn modelId="{6261DC8B-31E6-F648-A4CE-85DEC6B79CB0}" type="presParOf" srcId="{55FEE708-5B44-3841-87A9-1ACCCB906569}" destId="{23DA61D2-57BC-B34D-9119-8847A9AB4FCE}" srcOrd="1" destOrd="0" presId="urn:microsoft.com/office/officeart/2009/layout/CircleArrowProcess"/>
    <dgm:cxn modelId="{63EE1D34-85FD-744A-9E39-BE980681F239}" type="presParOf" srcId="{55FEE708-5B44-3841-87A9-1ACCCB906569}" destId="{468E6FC4-0600-FD46-B9D9-4F8EC4DDF6C4}" srcOrd="2" destOrd="0" presId="urn:microsoft.com/office/officeart/2009/layout/CircleArrowProcess"/>
    <dgm:cxn modelId="{2F9B2A0E-B49A-2249-9CF3-220A3050507F}" type="presParOf" srcId="{468E6FC4-0600-FD46-B9D9-4F8EC4DDF6C4}" destId="{2DFE7875-E247-FA44-A62A-8310CBACAB39}" srcOrd="0" destOrd="0" presId="urn:microsoft.com/office/officeart/2009/layout/CircleArrowProcess"/>
    <dgm:cxn modelId="{08D49A17-35A1-694B-9E05-8E09A1DDEF89}" type="presParOf" srcId="{55FEE708-5B44-3841-87A9-1ACCCB906569}" destId="{DC9426A9-1FDA-2A4A-80BF-C60D34373C2C}" srcOrd="3" destOrd="0" presId="urn:microsoft.com/office/officeart/2009/layout/CircleArrowProcess"/>
    <dgm:cxn modelId="{2B83CEE6-5682-754B-816F-FF53494C8FE8}" type="presParOf" srcId="{55FEE708-5B44-3841-87A9-1ACCCB906569}" destId="{32C0DF6B-282E-A142-9B70-5859C4936300}" srcOrd="4" destOrd="0" presId="urn:microsoft.com/office/officeart/2009/layout/CircleArrowProcess"/>
    <dgm:cxn modelId="{7579CE95-E5E6-AC48-9A2D-100C764726B0}" type="presParOf" srcId="{32C0DF6B-282E-A142-9B70-5859C4936300}" destId="{48C28E7D-6937-7A4B-B581-D580E7E89277}" srcOrd="0" destOrd="0" presId="urn:microsoft.com/office/officeart/2009/layout/CircleArrowProcess"/>
    <dgm:cxn modelId="{B8789DC1-5035-DE41-B08B-FEB5FF01912B}" type="presParOf" srcId="{55FEE708-5B44-3841-87A9-1ACCCB906569}" destId="{93300147-60B9-E143-92DF-4BCB622E4F0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358AC-A971-2C48-8D2F-E2EB178F4409}">
      <dsp:nvSpPr>
        <dsp:cNvPr id="0" name=""/>
        <dsp:cNvSpPr/>
      </dsp:nvSpPr>
      <dsp:spPr>
        <a:xfrm>
          <a:off x="3020387" y="0"/>
          <a:ext cx="2889878" cy="289031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A61D2-57BC-B34D-9119-8847A9AB4FCE}">
      <dsp:nvSpPr>
        <dsp:cNvPr id="0" name=""/>
        <dsp:cNvSpPr/>
      </dsp:nvSpPr>
      <dsp:spPr>
        <a:xfrm>
          <a:off x="3659145" y="1043492"/>
          <a:ext cx="1605849" cy="80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stakeholder needs and priorities</a:t>
          </a:r>
        </a:p>
      </dsp:txBody>
      <dsp:txXfrm>
        <a:off x="3659145" y="1043492"/>
        <a:ext cx="1605849" cy="802732"/>
      </dsp:txXfrm>
    </dsp:sp>
    <dsp:sp modelId="{2DFE7875-E247-FA44-A62A-8310CBACAB39}">
      <dsp:nvSpPr>
        <dsp:cNvPr id="0" name=""/>
        <dsp:cNvSpPr/>
      </dsp:nvSpPr>
      <dsp:spPr>
        <a:xfrm>
          <a:off x="2217734" y="1660701"/>
          <a:ext cx="2889878" cy="289031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9426A9-1FDA-2A4A-80BF-C60D34373C2C}">
      <dsp:nvSpPr>
        <dsp:cNvPr id="0" name=""/>
        <dsp:cNvSpPr/>
      </dsp:nvSpPr>
      <dsp:spPr>
        <a:xfrm>
          <a:off x="2859748" y="2713800"/>
          <a:ext cx="1605849" cy="80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Prioritise time according to risks</a:t>
          </a:r>
        </a:p>
      </dsp:txBody>
      <dsp:txXfrm>
        <a:off x="2859748" y="2713800"/>
        <a:ext cx="1605849" cy="802732"/>
      </dsp:txXfrm>
    </dsp:sp>
    <dsp:sp modelId="{48C28E7D-6937-7A4B-B581-D580E7E89277}">
      <dsp:nvSpPr>
        <dsp:cNvPr id="0" name=""/>
        <dsp:cNvSpPr/>
      </dsp:nvSpPr>
      <dsp:spPr>
        <a:xfrm>
          <a:off x="3226071" y="3520135"/>
          <a:ext cx="2482853" cy="248384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00147-60B9-E143-92DF-4BCB622E4F06}">
      <dsp:nvSpPr>
        <dsp:cNvPr id="0" name=""/>
        <dsp:cNvSpPr/>
      </dsp:nvSpPr>
      <dsp:spPr>
        <a:xfrm>
          <a:off x="3662944" y="4386510"/>
          <a:ext cx="1605849" cy="80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Delegate as much as possible</a:t>
          </a:r>
        </a:p>
      </dsp:txBody>
      <dsp:txXfrm>
        <a:off x="3662944" y="4386510"/>
        <a:ext cx="1605849" cy="802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50306-F710-F848-BF66-2AC49711CBBC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8BDB8-82B8-384D-A9E0-069D1F86B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3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8BDB8-82B8-384D-A9E0-069D1F86B9F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90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3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4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97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4946-B10A-2B45-BBB3-1C6081FAC14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1FD5C4-ADA8-1446-AAC2-6085BD37A732}"/>
              </a:ext>
            </a:extLst>
          </p:cNvPr>
          <p:cNvGrpSpPr/>
          <p:nvPr/>
        </p:nvGrpSpPr>
        <p:grpSpPr>
          <a:xfrm>
            <a:off x="1700210" y="0"/>
            <a:ext cx="8758238" cy="6858000"/>
            <a:chOff x="1700210" y="0"/>
            <a:chExt cx="8758238" cy="685800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9AAA7CC-4262-4B43-B28A-5B4BFBA91059}"/>
                </a:ext>
              </a:extLst>
            </p:cNvPr>
            <p:cNvSpPr/>
            <p:nvPr/>
          </p:nvSpPr>
          <p:spPr>
            <a:xfrm>
              <a:off x="1700210" y="0"/>
              <a:ext cx="4186237" cy="3240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000" b="1" dirty="0"/>
                <a:t>Stakeholder Needs and Priorities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Consider the whole stakeholder community	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Ensure the needs of the delivery team are understood and met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Understand the perspective of the acquirers (“The Business”)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4C7DEA6-C3FC-4140-A751-7570861F8A94}"/>
                </a:ext>
              </a:extLst>
            </p:cNvPr>
            <p:cNvSpPr/>
            <p:nvPr/>
          </p:nvSpPr>
          <p:spPr>
            <a:xfrm>
              <a:off x="6272210" y="0"/>
              <a:ext cx="4186237" cy="3240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000" b="1" dirty="0"/>
                <a:t>Prioritise Time According to Risks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Risks from external dependencies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Risks from novel aspects of the domain, problem or solution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Risks in organisational environment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Risks from external environment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Risks related to cost and time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Identify the high impact decisions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3377D1E-9F5F-C245-B36C-F29637660CA1}"/>
                </a:ext>
              </a:extLst>
            </p:cNvPr>
            <p:cNvSpPr/>
            <p:nvPr/>
          </p:nvSpPr>
          <p:spPr>
            <a:xfrm>
              <a:off x="1700211" y="3618000"/>
              <a:ext cx="4186237" cy="3240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GB" sz="2000" b="1" dirty="0"/>
                <a:t>Delegate as Much as Possible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Empower development teams (view architecture as a role &amp; activity not a single person)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Create groups to take architectural decisions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5241170-FF03-D845-8181-22F6ACED7FB4}"/>
                </a:ext>
              </a:extLst>
            </p:cNvPr>
            <p:cNvSpPr/>
            <p:nvPr/>
          </p:nvSpPr>
          <p:spPr>
            <a:xfrm>
              <a:off x="6272211" y="3618000"/>
              <a:ext cx="4186237" cy="3240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000" b="1" dirty="0"/>
                <a:t>Team Effectiveness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Develop the team through mentoring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Achieve team diversity for better  innovation and problem solving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Remove blockers preventing team progress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Address dysfunction in teams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525601DC-3831-3940-9F1D-6C123C0FA476}"/>
              </a:ext>
            </a:extLst>
          </p:cNvPr>
          <p:cNvSpPr>
            <a:spLocks noChangeAspect="1"/>
          </p:cNvSpPr>
          <p:nvPr/>
        </p:nvSpPr>
        <p:spPr>
          <a:xfrm>
            <a:off x="5032179" y="2416199"/>
            <a:ext cx="1980000" cy="1980000"/>
          </a:xfrm>
          <a:custGeom>
            <a:avLst/>
            <a:gdLst>
              <a:gd name="connsiteX0" fmla="*/ 3100050 w 5800050"/>
              <a:gd name="connsiteY0" fmla="*/ 0 h 5400000"/>
              <a:gd name="connsiteX1" fmla="*/ 5800050 w 5800050"/>
              <a:gd name="connsiteY1" fmla="*/ 2700000 h 5400000"/>
              <a:gd name="connsiteX2" fmla="*/ 3100050 w 5800050"/>
              <a:gd name="connsiteY2" fmla="*/ 5400000 h 5400000"/>
              <a:gd name="connsiteX3" fmla="*/ 521437 w 5800050"/>
              <a:gd name="connsiteY3" fmla="*/ 3502897 h 5400000"/>
              <a:gd name="connsiteX4" fmla="*/ 476980 w 5800050"/>
              <a:gd name="connsiteY4" fmla="*/ 3330000 h 5400000"/>
              <a:gd name="connsiteX5" fmla="*/ 0 w 5800050"/>
              <a:gd name="connsiteY5" fmla="*/ 3330000 h 5400000"/>
              <a:gd name="connsiteX6" fmla="*/ 900000 w 5800050"/>
              <a:gd name="connsiteY6" fmla="*/ 2070000 h 5400000"/>
              <a:gd name="connsiteX7" fmla="*/ 1800000 w 5800050"/>
              <a:gd name="connsiteY7" fmla="*/ 3330000 h 5400000"/>
              <a:gd name="connsiteX8" fmla="*/ 1415648 w 5800050"/>
              <a:gd name="connsiteY8" fmla="*/ 3330000 h 5400000"/>
              <a:gd name="connsiteX9" fmla="*/ 1441503 w 5800050"/>
              <a:gd name="connsiteY9" fmla="*/ 3400641 h 5400000"/>
              <a:gd name="connsiteX10" fmla="*/ 3100050 w 5800050"/>
              <a:gd name="connsiteY10" fmla="*/ 4500000 h 5400000"/>
              <a:gd name="connsiteX11" fmla="*/ 4900050 w 5800050"/>
              <a:gd name="connsiteY11" fmla="*/ 2700000 h 5400000"/>
              <a:gd name="connsiteX12" fmla="*/ 3100050 w 5800050"/>
              <a:gd name="connsiteY12" fmla="*/ 900000 h 5400000"/>
              <a:gd name="connsiteX13" fmla="*/ 1336620 w 5800050"/>
              <a:gd name="connsiteY13" fmla="*/ 2337237 h 5400000"/>
              <a:gd name="connsiteX14" fmla="*/ 1334776 w 5800050"/>
              <a:gd name="connsiteY14" fmla="*/ 2349318 h 5400000"/>
              <a:gd name="connsiteX15" fmla="*/ 908548 w 5800050"/>
              <a:gd name="connsiteY15" fmla="*/ 1752598 h 5400000"/>
              <a:gd name="connsiteX16" fmla="*/ 412847 w 5800050"/>
              <a:gd name="connsiteY16" fmla="*/ 2446580 h 5400000"/>
              <a:gd name="connsiteX17" fmla="*/ 413990 w 5800050"/>
              <a:gd name="connsiteY17" fmla="*/ 2423941 h 5400000"/>
              <a:gd name="connsiteX18" fmla="*/ 3100050 w 5800050"/>
              <a:gd name="connsiteY18" fmla="*/ 0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00050" h="5400000">
                <a:moveTo>
                  <a:pt x="3100050" y="0"/>
                </a:moveTo>
                <a:cubicBezTo>
                  <a:pt x="4591219" y="0"/>
                  <a:pt x="5800050" y="1208831"/>
                  <a:pt x="5800050" y="2700000"/>
                </a:cubicBezTo>
                <a:cubicBezTo>
                  <a:pt x="5800050" y="4191169"/>
                  <a:pt x="4591219" y="5400000"/>
                  <a:pt x="3100050" y="5400000"/>
                </a:cubicBezTo>
                <a:cubicBezTo>
                  <a:pt x="1888475" y="5400000"/>
                  <a:pt x="863288" y="4601983"/>
                  <a:pt x="521437" y="3502897"/>
                </a:cubicBezTo>
                <a:lnTo>
                  <a:pt x="476980" y="3330000"/>
                </a:lnTo>
                <a:lnTo>
                  <a:pt x="0" y="3330000"/>
                </a:lnTo>
                <a:lnTo>
                  <a:pt x="900000" y="2070000"/>
                </a:lnTo>
                <a:lnTo>
                  <a:pt x="1800000" y="3330000"/>
                </a:lnTo>
                <a:lnTo>
                  <a:pt x="1415648" y="3330000"/>
                </a:lnTo>
                <a:lnTo>
                  <a:pt x="1441503" y="3400641"/>
                </a:lnTo>
                <a:cubicBezTo>
                  <a:pt x="1714758" y="4046689"/>
                  <a:pt x="2354465" y="4500000"/>
                  <a:pt x="3100050" y="4500000"/>
                </a:cubicBezTo>
                <a:cubicBezTo>
                  <a:pt x="4094163" y="4500000"/>
                  <a:pt x="4900050" y="3694113"/>
                  <a:pt x="4900050" y="2700000"/>
                </a:cubicBezTo>
                <a:cubicBezTo>
                  <a:pt x="4900050" y="1705887"/>
                  <a:pt x="4094163" y="900000"/>
                  <a:pt x="3100050" y="900000"/>
                </a:cubicBezTo>
                <a:cubicBezTo>
                  <a:pt x="2230201" y="900000"/>
                  <a:pt x="1504463" y="1517007"/>
                  <a:pt x="1336620" y="2337237"/>
                </a:cubicBezTo>
                <a:lnTo>
                  <a:pt x="1334776" y="2349318"/>
                </a:lnTo>
                <a:lnTo>
                  <a:pt x="908548" y="1752598"/>
                </a:lnTo>
                <a:lnTo>
                  <a:pt x="412847" y="2446580"/>
                </a:lnTo>
                <a:lnTo>
                  <a:pt x="413990" y="2423941"/>
                </a:lnTo>
                <a:cubicBezTo>
                  <a:pt x="552257" y="1062449"/>
                  <a:pt x="1702079" y="0"/>
                  <a:pt x="3100050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26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9194" y="1558935"/>
            <a:ext cx="668655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Platform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670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624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57800" y="528631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53200" y="528631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n 11"/>
          <p:cNvSpPr/>
          <p:nvPr/>
        </p:nvSpPr>
        <p:spPr>
          <a:xfrm>
            <a:off x="9143996" y="531864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Trace Records</a:t>
            </a:r>
          </a:p>
        </p:txBody>
      </p:sp>
      <p:sp>
        <p:nvSpPr>
          <p:cNvPr id="14" name="Can 13"/>
          <p:cNvSpPr/>
          <p:nvPr/>
        </p:nvSpPr>
        <p:spPr>
          <a:xfrm>
            <a:off x="8540146" y="1558935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 Usage Records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9194" y="1140617"/>
            <a:ext cx="6686550" cy="347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Tracing Mechanism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5013" y="480216"/>
            <a:ext cx="1245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Application</a:t>
            </a:r>
            <a:br>
              <a:rPr lang="en-GB"/>
            </a:br>
            <a:r>
              <a:rPr lang="en-GB"/>
              <a:t>Elements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5" idx="3"/>
            <a:endCxn id="14" idx="2"/>
          </p:cNvCxnSpPr>
          <p:nvPr/>
        </p:nvCxnSpPr>
        <p:spPr>
          <a:xfrm>
            <a:off x="7855744" y="2008935"/>
            <a:ext cx="68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2" idx="2"/>
          </p:cNvCxnSpPr>
          <p:nvPr/>
        </p:nvCxnSpPr>
        <p:spPr>
          <a:xfrm flipV="1">
            <a:off x="7855744" y="981864"/>
            <a:ext cx="1288252" cy="332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58458" y="3357564"/>
            <a:ext cx="2865538" cy="159864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Apollo Energy Estimator</a:t>
            </a: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9530146" y="2458935"/>
            <a:ext cx="0" cy="898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65766" y="1431864"/>
            <a:ext cx="9694" cy="192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42343778-16EE-8945-9918-18EAE0C2D1BE}"/>
              </a:ext>
            </a:extLst>
          </p:cNvPr>
          <p:cNvSpPr/>
          <p:nvPr/>
        </p:nvSpPr>
        <p:spPr>
          <a:xfrm>
            <a:off x="4817869" y="3714142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Energy Usage Records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51200-7C27-5847-97B2-C39CE1902F03}"/>
              </a:ext>
            </a:extLst>
          </p:cNvPr>
          <p:cNvSpPr/>
          <p:nvPr/>
        </p:nvSpPr>
        <p:spPr>
          <a:xfrm>
            <a:off x="1169194" y="2524470"/>
            <a:ext cx="668655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Host Platform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185D09-A150-0C47-B695-EB96E5CFCF6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807869" y="3424470"/>
            <a:ext cx="0" cy="28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51754-CF14-9044-A287-FACAF1AE083C}"/>
              </a:ext>
            </a:extLst>
          </p:cNvPr>
          <p:cNvCxnSpPr>
            <a:cxnSpLocks/>
            <a:stCxn id="21" idx="4"/>
            <a:endCxn id="28" idx="1"/>
          </p:cNvCxnSpPr>
          <p:nvPr/>
        </p:nvCxnSpPr>
        <p:spPr>
          <a:xfrm flipV="1">
            <a:off x="6797869" y="4156888"/>
            <a:ext cx="1460589" cy="7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4C0DE3-EB27-F04E-AEFE-FEF647BBFC7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855744" y="2418577"/>
            <a:ext cx="761001" cy="555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8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6A5D74-2EF6-BE4E-9E37-89ED3C58D28D}"/>
              </a:ext>
            </a:extLst>
          </p:cNvPr>
          <p:cNvCxnSpPr/>
          <p:nvPr/>
        </p:nvCxnSpPr>
        <p:spPr>
          <a:xfrm>
            <a:off x="1928814" y="4429125"/>
            <a:ext cx="568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567669-A9F3-DE4F-9985-8284FC236BD0}"/>
              </a:ext>
            </a:extLst>
          </p:cNvPr>
          <p:cNvCxnSpPr>
            <a:cxnSpLocks/>
          </p:cNvCxnSpPr>
          <p:nvPr/>
        </p:nvCxnSpPr>
        <p:spPr>
          <a:xfrm flipV="1">
            <a:off x="1928814" y="1271588"/>
            <a:ext cx="0" cy="3171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F2E2D7-995D-0249-8D18-53E51484C47E}"/>
              </a:ext>
            </a:extLst>
          </p:cNvPr>
          <p:cNvSpPr txBox="1"/>
          <p:nvPr/>
        </p:nvSpPr>
        <p:spPr>
          <a:xfrm>
            <a:off x="626502" y="1428751"/>
            <a:ext cx="119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CPU Usage</a:t>
            </a:r>
          </a:p>
          <a:p>
            <a:pPr algn="ctr"/>
            <a:r>
              <a:rPr lang="en-GB" sz="1400" dirty="0"/>
              <a:t>(</a:t>
            </a:r>
            <a:r>
              <a:rPr lang="en-GB" sz="1400" dirty="0" err="1"/>
              <a:t>total_usage</a:t>
            </a:r>
            <a:r>
              <a:rPr lang="en-GB" sz="1400" dirty="0"/>
              <a:t>,</a:t>
            </a:r>
            <a:br>
              <a:rPr lang="en-GB" sz="1400" dirty="0"/>
            </a:br>
            <a:r>
              <a:rPr lang="en-GB" sz="1400" dirty="0" err="1"/>
              <a:t>msec</a:t>
            </a:r>
            <a:r>
              <a:rPr lang="en-GB" sz="1400" dirty="0"/>
              <a:t>,</a:t>
            </a:r>
            <a:br>
              <a:rPr lang="en-GB" sz="1400" dirty="0"/>
            </a:br>
            <a:r>
              <a:rPr lang="en-GB" sz="1400" dirty="0"/>
              <a:t>cumulative)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5E83D4-B9AB-0947-963E-0B878A54A0D9}"/>
              </a:ext>
            </a:extLst>
          </p:cNvPr>
          <p:cNvCxnSpPr>
            <a:cxnSpLocks/>
          </p:cNvCxnSpPr>
          <p:nvPr/>
        </p:nvCxnSpPr>
        <p:spPr>
          <a:xfrm flipV="1">
            <a:off x="2771775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84FF9D-BA53-4D43-9EC6-610208880BD3}"/>
              </a:ext>
            </a:extLst>
          </p:cNvPr>
          <p:cNvCxnSpPr>
            <a:cxnSpLocks/>
          </p:cNvCxnSpPr>
          <p:nvPr/>
        </p:nvCxnSpPr>
        <p:spPr>
          <a:xfrm flipV="1">
            <a:off x="4450557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D246CF-1817-D747-979D-29841629B8DD}"/>
              </a:ext>
            </a:extLst>
          </p:cNvPr>
          <p:cNvCxnSpPr>
            <a:cxnSpLocks/>
          </p:cNvCxnSpPr>
          <p:nvPr/>
        </p:nvCxnSpPr>
        <p:spPr>
          <a:xfrm flipV="1">
            <a:off x="6129338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C8A305-98A4-4C42-98AB-A489E21B7623}"/>
              </a:ext>
            </a:extLst>
          </p:cNvPr>
          <p:cNvSpPr txBox="1"/>
          <p:nvPr/>
        </p:nvSpPr>
        <p:spPr>
          <a:xfrm>
            <a:off x="2601696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656AD-21C2-C343-877D-FD4A1ED43B40}"/>
              </a:ext>
            </a:extLst>
          </p:cNvPr>
          <p:cNvSpPr txBox="1"/>
          <p:nvPr/>
        </p:nvSpPr>
        <p:spPr>
          <a:xfrm>
            <a:off x="4280478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B907-FF0D-B546-9EEA-7823D150CA73}"/>
              </a:ext>
            </a:extLst>
          </p:cNvPr>
          <p:cNvSpPr txBox="1"/>
          <p:nvPr/>
        </p:nvSpPr>
        <p:spPr>
          <a:xfrm>
            <a:off x="5959259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1AE656-8FBF-5044-BF31-3E4EEB23FBC1}"/>
              </a:ext>
            </a:extLst>
          </p:cNvPr>
          <p:cNvCxnSpPr/>
          <p:nvPr/>
        </p:nvCxnSpPr>
        <p:spPr>
          <a:xfrm flipV="1">
            <a:off x="1928814" y="3400425"/>
            <a:ext cx="1400174" cy="328613"/>
          </a:xfrm>
          <a:prstGeom prst="line">
            <a:avLst/>
          </a:prstGeom>
          <a:ln w="28575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710199-1668-0A4B-AD67-7C1B32499F0B}"/>
              </a:ext>
            </a:extLst>
          </p:cNvPr>
          <p:cNvCxnSpPr>
            <a:cxnSpLocks/>
          </p:cNvCxnSpPr>
          <p:nvPr/>
        </p:nvCxnSpPr>
        <p:spPr>
          <a:xfrm flipV="1">
            <a:off x="3328988" y="3014663"/>
            <a:ext cx="285748" cy="385764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95E63B-5941-1D48-97F5-C35190DF690E}"/>
              </a:ext>
            </a:extLst>
          </p:cNvPr>
          <p:cNvCxnSpPr>
            <a:cxnSpLocks/>
          </p:cNvCxnSpPr>
          <p:nvPr/>
        </p:nvCxnSpPr>
        <p:spPr>
          <a:xfrm flipV="1">
            <a:off x="3614736" y="2114550"/>
            <a:ext cx="2344523" cy="900113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C3F9C5-AC1F-3F49-98D4-D7D461A432C7}"/>
              </a:ext>
            </a:extLst>
          </p:cNvPr>
          <p:cNvCxnSpPr>
            <a:cxnSpLocks/>
          </p:cNvCxnSpPr>
          <p:nvPr/>
        </p:nvCxnSpPr>
        <p:spPr>
          <a:xfrm flipV="1">
            <a:off x="5966404" y="2114550"/>
            <a:ext cx="434396" cy="1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1B51B8E-CE4A-D940-9423-73F4A3C521F5}"/>
              </a:ext>
            </a:extLst>
          </p:cNvPr>
          <p:cNvSpPr>
            <a:spLocks noChangeAspect="1"/>
          </p:cNvSpPr>
          <p:nvPr/>
        </p:nvSpPr>
        <p:spPr>
          <a:xfrm>
            <a:off x="3795075" y="286258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AB1F36-FA54-784C-9F95-22292E674014}"/>
              </a:ext>
            </a:extLst>
          </p:cNvPr>
          <p:cNvSpPr>
            <a:spLocks noChangeAspect="1"/>
          </p:cNvSpPr>
          <p:nvPr/>
        </p:nvSpPr>
        <p:spPr>
          <a:xfrm>
            <a:off x="5113303" y="235388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698013-A6A3-9A44-91C9-15E2FBDA589D}"/>
              </a:ext>
            </a:extLst>
          </p:cNvPr>
          <p:cNvCxnSpPr>
            <a:cxnSpLocks/>
          </p:cNvCxnSpPr>
          <p:nvPr/>
        </p:nvCxnSpPr>
        <p:spPr>
          <a:xfrm flipV="1">
            <a:off x="3849075" y="3014664"/>
            <a:ext cx="0" cy="14287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05FB56-8EFC-6540-8ABD-ED2A19D671CC}"/>
              </a:ext>
            </a:extLst>
          </p:cNvPr>
          <p:cNvSpPr txBox="1"/>
          <p:nvPr/>
        </p:nvSpPr>
        <p:spPr>
          <a:xfrm>
            <a:off x="3626861" y="4600039"/>
            <a:ext cx="4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st</a:t>
            </a:r>
            <a:endParaRPr lang="en-GB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114DA5-EB3E-8A4E-9F35-B92C5343535F}"/>
              </a:ext>
            </a:extLst>
          </p:cNvPr>
          <p:cNvSpPr txBox="1"/>
          <p:nvPr/>
        </p:nvSpPr>
        <p:spPr>
          <a:xfrm>
            <a:off x="4945089" y="4600039"/>
            <a:ext cx="4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et</a:t>
            </a:r>
            <a:endParaRPr lang="en-GB" baseline="-25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69888-3FAA-2E49-A2A1-514D89813333}"/>
              </a:ext>
            </a:extLst>
          </p:cNvPr>
          <p:cNvCxnSpPr>
            <a:cxnSpLocks/>
          </p:cNvCxnSpPr>
          <p:nvPr/>
        </p:nvCxnSpPr>
        <p:spPr>
          <a:xfrm flipV="1">
            <a:off x="5167303" y="2493171"/>
            <a:ext cx="0" cy="1921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7536FB-CF22-7A47-98DC-68CDDD2A35FE}"/>
              </a:ext>
            </a:extLst>
          </p:cNvPr>
          <p:cNvSpPr txBox="1"/>
          <p:nvPr/>
        </p:nvSpPr>
        <p:spPr>
          <a:xfrm>
            <a:off x="6965702" y="46000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0667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76" y="113976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874BF3-D0AD-F546-83A7-9C76C68E2276}"/>
              </a:ext>
            </a:extLst>
          </p:cNvPr>
          <p:cNvGrpSpPr/>
          <p:nvPr/>
        </p:nvGrpSpPr>
        <p:grpSpPr>
          <a:xfrm>
            <a:off x="757238" y="1194750"/>
            <a:ext cx="7472362" cy="4348800"/>
            <a:chOff x="757238" y="1194750"/>
            <a:chExt cx="4843462" cy="2889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757238" y="1194750"/>
              <a:ext cx="0" cy="25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757238" y="3714750"/>
              <a:ext cx="4843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86429" y="371475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time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28700" y="1698879"/>
              <a:ext cx="2514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01758" y="1698879"/>
              <a:ext cx="12573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28700" y="2260122"/>
              <a:ext cx="1559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61094" y="2260122"/>
              <a:ext cx="682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41475" y="2260122"/>
              <a:ext cx="823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14965" y="2815447"/>
              <a:ext cx="9898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13371" y="3347410"/>
              <a:ext cx="494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34883" y="1345847"/>
              <a:ext cx="64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trace1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62937" y="1324787"/>
              <a:ext cx="64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trace2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04688" y="1934245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6412" y="24773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9579" y="3047808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9792" y="1923462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1924" y="1923461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span5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028700" y="1698879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861094" y="1727763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36264" y="1727763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146594" y="2265347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316247" y="2797309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98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5558" y="1950541"/>
            <a:ext cx="1800000" cy="54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Docker Runtime</a:t>
            </a:r>
          </a:p>
        </p:txBody>
      </p:sp>
      <p:sp>
        <p:nvSpPr>
          <p:cNvPr id="12" name="Can 11"/>
          <p:cNvSpPr/>
          <p:nvPr/>
        </p:nvSpPr>
        <p:spPr>
          <a:xfrm>
            <a:off x="7504691" y="1984087"/>
            <a:ext cx="1430440" cy="900000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Trace Records</a:t>
            </a:r>
          </a:p>
        </p:txBody>
      </p:sp>
      <p:sp>
        <p:nvSpPr>
          <p:cNvPr id="14" name="Can 13"/>
          <p:cNvSpPr/>
          <p:nvPr/>
        </p:nvSpPr>
        <p:spPr>
          <a:xfrm>
            <a:off x="5874142" y="3597842"/>
            <a:ext cx="1695943" cy="900000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 Usage Records</a:t>
            </a:r>
          </a:p>
        </p:txBody>
      </p:sp>
      <p:cxnSp>
        <p:nvCxnSpPr>
          <p:cNvPr id="24" name="Straight Arrow Connector 23"/>
          <p:cNvCxnSpPr>
            <a:cxnSpLocks/>
            <a:stCxn id="39" idx="2"/>
            <a:endCxn id="14" idx="1"/>
          </p:cNvCxnSpPr>
          <p:nvPr/>
        </p:nvCxnSpPr>
        <p:spPr>
          <a:xfrm>
            <a:off x="6722114" y="2944804"/>
            <a:ext cx="0" cy="653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20173" y="5099912"/>
            <a:ext cx="2865538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Apollo Energy Estimator</a:t>
            </a:r>
          </a:p>
        </p:txBody>
      </p:sp>
      <p:cxnSp>
        <p:nvCxnSpPr>
          <p:cNvPr id="35" name="Straight Arrow Connector 34"/>
          <p:cNvCxnSpPr>
            <a:cxnSpLocks/>
            <a:stCxn id="5" idx="3"/>
          </p:cNvCxnSpPr>
          <p:nvPr/>
        </p:nvCxnSpPr>
        <p:spPr>
          <a:xfrm>
            <a:off x="5445558" y="2220541"/>
            <a:ext cx="605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2"/>
            <a:endCxn id="12" idx="1"/>
          </p:cNvCxnSpPr>
          <p:nvPr/>
        </p:nvCxnSpPr>
        <p:spPr>
          <a:xfrm flipH="1">
            <a:off x="8219911" y="1526162"/>
            <a:ext cx="1" cy="457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645558" y="197406"/>
            <a:ext cx="1800000" cy="1648645"/>
            <a:chOff x="3645558" y="197406"/>
            <a:chExt cx="1800000" cy="1648645"/>
          </a:xfrm>
        </p:grpSpPr>
        <p:sp>
          <p:nvSpPr>
            <p:cNvPr id="26" name="Rectangle 25"/>
            <p:cNvSpPr/>
            <p:nvPr/>
          </p:nvSpPr>
          <p:spPr>
            <a:xfrm>
              <a:off x="3645558" y="197406"/>
              <a:ext cx="1800000" cy="1648645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dirty="0"/>
                <a:t>Docker container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789558" y="287441"/>
              <a:ext cx="1512000" cy="1153284"/>
              <a:chOff x="3789558" y="390959"/>
              <a:chExt cx="1512000" cy="11532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9558" y="390959"/>
                <a:ext cx="1512000" cy="1153284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Application Service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66499" y="1093415"/>
                <a:ext cx="1368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Zipkin</a:t>
                </a:r>
                <a:r>
                  <a:rPr lang="en-GB" dirty="0"/>
                  <a:t> Client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354112" y="806162"/>
            <a:ext cx="1731599" cy="72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Zipkin</a:t>
            </a:r>
            <a:r>
              <a:rPr lang="en-GB" dirty="0"/>
              <a:t> 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51322" y="2089143"/>
            <a:ext cx="1341584" cy="85566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Telegraf</a:t>
            </a:r>
            <a:r>
              <a:rPr lang="en-GB" dirty="0"/>
              <a:t> Server</a:t>
            </a:r>
          </a:p>
        </p:txBody>
      </p:sp>
      <p:sp>
        <p:nvSpPr>
          <p:cNvPr id="52" name="Snip Single Corner Rectangle 51"/>
          <p:cNvSpPr/>
          <p:nvPr/>
        </p:nvSpPr>
        <p:spPr>
          <a:xfrm>
            <a:off x="3645557" y="5129615"/>
            <a:ext cx="1300413" cy="870297"/>
          </a:xfrm>
          <a:prstGeom prst="snip1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Docker Network Map</a:t>
            </a:r>
            <a:endParaRPr lang="en-GB" dirty="0"/>
          </a:p>
        </p:txBody>
      </p:sp>
      <p:cxnSp>
        <p:nvCxnSpPr>
          <p:cNvPr id="60" name="Straight Arrow Connector 59"/>
          <p:cNvCxnSpPr>
            <a:cxnSpLocks/>
            <a:stCxn id="52" idx="0"/>
            <a:endCxn id="28" idx="1"/>
          </p:cNvCxnSpPr>
          <p:nvPr/>
        </p:nvCxnSpPr>
        <p:spPr>
          <a:xfrm flipV="1">
            <a:off x="4945970" y="5549912"/>
            <a:ext cx="1274203" cy="14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12" idx="3"/>
          </p:cNvCxnSpPr>
          <p:nvPr/>
        </p:nvCxnSpPr>
        <p:spPr>
          <a:xfrm>
            <a:off x="8219911" y="2884087"/>
            <a:ext cx="0" cy="221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14" idx="3"/>
          </p:cNvCxnSpPr>
          <p:nvPr/>
        </p:nvCxnSpPr>
        <p:spPr>
          <a:xfrm>
            <a:off x="6722114" y="4497842"/>
            <a:ext cx="0" cy="617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3"/>
            <a:endCxn id="32" idx="1"/>
          </p:cNvCxnSpPr>
          <p:nvPr/>
        </p:nvCxnSpPr>
        <p:spPr>
          <a:xfrm flipV="1">
            <a:off x="5234499" y="1166162"/>
            <a:ext cx="2119613" cy="3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AE7E08E-EB19-AF44-B744-7C781D9A6323}"/>
              </a:ext>
            </a:extLst>
          </p:cNvPr>
          <p:cNvSpPr/>
          <p:nvPr/>
        </p:nvSpPr>
        <p:spPr>
          <a:xfrm>
            <a:off x="3645557" y="2544279"/>
            <a:ext cx="1800001" cy="54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Linux/Intel Host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FC0897-D58A-DA4E-A20B-0B06103467E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445558" y="2814279"/>
            <a:ext cx="605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66B432F-5FB3-D840-BDAC-252EC41EDA2D}"/>
              </a:ext>
            </a:extLst>
          </p:cNvPr>
          <p:cNvCxnSpPr>
            <a:cxnSpLocks/>
            <a:stCxn id="5" idx="1"/>
            <a:endCxn id="52" idx="2"/>
          </p:cNvCxnSpPr>
          <p:nvPr/>
        </p:nvCxnSpPr>
        <p:spPr>
          <a:xfrm rot="10800000" flipV="1">
            <a:off x="3645558" y="2220540"/>
            <a:ext cx="1" cy="3344223"/>
          </a:xfrm>
          <a:prstGeom prst="bent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2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83633-8A5E-9549-B6D8-0329CDB59B88}"/>
              </a:ext>
            </a:extLst>
          </p:cNvPr>
          <p:cNvSpPr/>
          <p:nvPr/>
        </p:nvSpPr>
        <p:spPr>
          <a:xfrm>
            <a:off x="4973759" y="157166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1: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F00937-B8A3-5849-927D-033F4FBF157D}"/>
              </a:ext>
            </a:extLst>
          </p:cNvPr>
          <p:cNvSpPr/>
          <p:nvPr/>
        </p:nvSpPr>
        <p:spPr>
          <a:xfrm>
            <a:off x="4973759" y="1453725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2: Literature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A61AF-915E-A144-AC7F-3CAFB98FD196}"/>
              </a:ext>
            </a:extLst>
          </p:cNvPr>
          <p:cNvSpPr/>
          <p:nvPr/>
        </p:nvSpPr>
        <p:spPr>
          <a:xfrm>
            <a:off x="576150" y="2815541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3: Modelling Large Scale Systems Using ADLs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D1523-02F1-AE40-806B-1018B4B31209}"/>
              </a:ext>
            </a:extLst>
          </p:cNvPr>
          <p:cNvSpPr/>
          <p:nvPr/>
        </p:nvSpPr>
        <p:spPr>
          <a:xfrm>
            <a:off x="3469932" y="2815541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4: Prioritising Architectural Effort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E4770-CE05-A146-B686-A0FBC6B3CD3D}"/>
              </a:ext>
            </a:extLst>
          </p:cNvPr>
          <p:cNvSpPr/>
          <p:nvPr/>
        </p:nvSpPr>
        <p:spPr>
          <a:xfrm>
            <a:off x="6363714" y="2815541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5: Design Principles for Energy Efficient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DB9E-D794-FA43-AEBC-AE9DABBAA11F}"/>
              </a:ext>
            </a:extLst>
          </p:cNvPr>
          <p:cNvSpPr/>
          <p:nvPr/>
        </p:nvSpPr>
        <p:spPr>
          <a:xfrm>
            <a:off x="9257496" y="2815541"/>
            <a:ext cx="2700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6: Monitoring Application Energy Usage During Operation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44B50-5FBD-2348-9FFC-89AEA9B04FF6}"/>
              </a:ext>
            </a:extLst>
          </p:cNvPr>
          <p:cNvSpPr/>
          <p:nvPr/>
        </p:nvSpPr>
        <p:spPr>
          <a:xfrm>
            <a:off x="9257496" y="4061270"/>
            <a:ext cx="2700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7: Implementation of Application Energy Monitoring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78283-A7AC-D24B-B431-E252454A5501}"/>
              </a:ext>
            </a:extLst>
          </p:cNvPr>
          <p:cNvSpPr/>
          <p:nvPr/>
        </p:nvSpPr>
        <p:spPr>
          <a:xfrm>
            <a:off x="9257496" y="5306999"/>
            <a:ext cx="2700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8: Validation of Application Energy Monitoring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3D0F5-883C-604D-A3A7-7395F13B31A7}"/>
              </a:ext>
            </a:extLst>
          </p:cNvPr>
          <p:cNvSpPr/>
          <p:nvPr/>
        </p:nvSpPr>
        <p:spPr>
          <a:xfrm>
            <a:off x="4973759" y="5783999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9: Conclusions and Future 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BEBAF7-3AE1-D44B-B0F6-106FF08FF2A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215759" y="1111166"/>
            <a:ext cx="0" cy="3425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7DE5E-819E-D44A-9B37-04FC8F8718B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11932" y="2407725"/>
            <a:ext cx="1016008" cy="407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F97FF-43A9-434D-979F-9E9F6DD0B29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060151" y="1930725"/>
            <a:ext cx="1913608" cy="884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807294-C596-624F-BDD3-068DD849D22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659592" y="2407725"/>
            <a:ext cx="946122" cy="407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196B18-C4D4-544C-9B27-DB473893EC9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457759" y="1930725"/>
            <a:ext cx="1799737" cy="884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FA49A4-DB71-C745-A4D9-2276D63CDD0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607496" y="3769541"/>
            <a:ext cx="0" cy="2917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AF8906-7AB4-C044-91DA-0BF6C627A16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607496" y="5015270"/>
            <a:ext cx="0" cy="2917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8F0B2-C2A2-F340-A0B8-1DDA24C5BA9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7457759" y="5783999"/>
            <a:ext cx="1799737" cy="477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81F75A-52B1-BD4F-AC10-DF7ED0B7399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659592" y="3769541"/>
            <a:ext cx="946122" cy="20144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058D2E-FAA9-9242-A7B6-49E11492620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11932" y="3769541"/>
            <a:ext cx="1016008" cy="20144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296C40-083C-B743-9647-959EA30600F0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1818150" y="3769541"/>
            <a:ext cx="3155609" cy="24914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8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2792" y="448574"/>
            <a:ext cx="11679207" cy="6003984"/>
            <a:chOff x="512792" y="448574"/>
            <a:chExt cx="11679207" cy="6003984"/>
          </a:xfrm>
        </p:grpSpPr>
        <p:graphicFrame>
          <p:nvGraphicFramePr>
            <p:cNvPr id="3" name="Diagram 2"/>
            <p:cNvGraphicFramePr/>
            <p:nvPr>
              <p:extLst/>
            </p:nvPr>
          </p:nvGraphicFramePr>
          <p:xfrm>
            <a:off x="2032000" y="448574"/>
            <a:ext cx="8128000" cy="60039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7712014" y="1078303"/>
              <a:ext cx="44799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Consider the whole stakeholder community	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Ensure the needs of the delivery team are understood and met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Understand the perspective of the acquirers (“The Business”)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792" y="2832629"/>
              <a:ext cx="44799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Consider external dependencies	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Look for novel aspects of the domain, problem or solution	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Identify the high impact decisions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Analyse your local situation for risks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2013" y="4612258"/>
              <a:ext cx="44799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Empower development teams (architecture as a role &amp; activity not a person)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/>
                <a:t>Create groups to take architectural decisions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1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545239"/>
              </p:ext>
            </p:extLst>
          </p:nvPr>
        </p:nvGraphicFramePr>
        <p:xfrm>
          <a:off x="666749" y="457199"/>
          <a:ext cx="7862889" cy="625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32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98044"/>
              </p:ext>
            </p:extLst>
          </p:nvPr>
        </p:nvGraphicFramePr>
        <p:xfrm>
          <a:off x="365125" y="314803"/>
          <a:ext cx="6171177" cy="545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231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350531"/>
              </p:ext>
            </p:extLst>
          </p:nvPr>
        </p:nvGraphicFramePr>
        <p:xfrm>
          <a:off x="766762" y="357187"/>
          <a:ext cx="10501200" cy="630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299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FA6EDCD-A5D9-F64C-8EFA-9DA1251CF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58533"/>
              </p:ext>
            </p:extLst>
          </p:nvPr>
        </p:nvGraphicFramePr>
        <p:xfrm>
          <a:off x="765175" y="469900"/>
          <a:ext cx="9367200" cy="629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235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E05FC2E-4D26-824A-B0EF-88F27537A9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60429"/>
              </p:ext>
            </p:extLst>
          </p:nvPr>
        </p:nvGraphicFramePr>
        <p:xfrm>
          <a:off x="452438" y="400050"/>
          <a:ext cx="10501200" cy="630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169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17AB76-13C9-DD4A-AECD-FCF0EBC62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585121"/>
              </p:ext>
            </p:extLst>
          </p:nvPr>
        </p:nvGraphicFramePr>
        <p:xfrm>
          <a:off x="466725" y="342900"/>
          <a:ext cx="10501200" cy="630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52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577" y="718460"/>
            <a:ext cx="5238206" cy="2377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Data Centre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" y="3409407"/>
            <a:ext cx="105417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78758" y="966380"/>
            <a:ext cx="1632858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Handler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56706" y="2023111"/>
            <a:ext cx="1356359" cy="785950"/>
            <a:chOff x="5488578" y="1417320"/>
            <a:chExt cx="1746066" cy="785950"/>
          </a:xfrm>
        </p:grpSpPr>
        <p:sp>
          <p:nvSpPr>
            <p:cNvPr id="7" name="Rectangle 6"/>
            <p:cNvSpPr/>
            <p:nvPr/>
          </p:nvSpPr>
          <p:spPr>
            <a:xfrm>
              <a:off x="5601786" y="1417320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5182" y="1496786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8578" y="1589315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Business Service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2226" y="2023111"/>
            <a:ext cx="1356359" cy="785950"/>
            <a:chOff x="5488578" y="1417320"/>
            <a:chExt cx="1746066" cy="785950"/>
          </a:xfrm>
        </p:grpSpPr>
        <p:sp>
          <p:nvSpPr>
            <p:cNvPr id="11" name="Rectangle 10"/>
            <p:cNvSpPr/>
            <p:nvPr/>
          </p:nvSpPr>
          <p:spPr>
            <a:xfrm>
              <a:off x="5601786" y="1417320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45182" y="1496786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8578" y="1589315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Business Service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89369" y="2023111"/>
            <a:ext cx="1356359" cy="785950"/>
            <a:chOff x="5488578" y="1417320"/>
            <a:chExt cx="1746066" cy="785950"/>
          </a:xfrm>
        </p:grpSpPr>
        <p:sp>
          <p:nvSpPr>
            <p:cNvPr id="15" name="Rectangle 14"/>
            <p:cNvSpPr/>
            <p:nvPr/>
          </p:nvSpPr>
          <p:spPr>
            <a:xfrm>
              <a:off x="5601786" y="1417320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45182" y="1496786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8578" y="1589315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Business Service</a:t>
              </a:r>
            </a:p>
          </p:txBody>
        </p:sp>
      </p:grpSp>
      <p:cxnSp>
        <p:nvCxnSpPr>
          <p:cNvPr id="20" name="Elbow Connector 19"/>
          <p:cNvCxnSpPr>
            <a:stCxn id="5" idx="2"/>
            <a:endCxn id="8" idx="0"/>
          </p:cNvCxnSpPr>
          <p:nvPr/>
        </p:nvCxnSpPr>
        <p:spPr>
          <a:xfrm rot="5400000">
            <a:off x="2103915" y="1011305"/>
            <a:ext cx="522242" cy="1660302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12" idx="0"/>
          </p:cNvCxnSpPr>
          <p:nvPr/>
        </p:nvCxnSpPr>
        <p:spPr>
          <a:xfrm rot="5400000">
            <a:off x="2931675" y="1839065"/>
            <a:ext cx="522242" cy="4782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6" idx="0"/>
          </p:cNvCxnSpPr>
          <p:nvPr/>
        </p:nvCxnSpPr>
        <p:spPr>
          <a:xfrm rot="16200000" flipH="1">
            <a:off x="3720246" y="1055275"/>
            <a:ext cx="522242" cy="157236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960851" y="398215"/>
            <a:ext cx="2160000" cy="1449842"/>
            <a:chOff x="6960851" y="398215"/>
            <a:chExt cx="2160000" cy="1449842"/>
          </a:xfrm>
        </p:grpSpPr>
        <p:sp>
          <p:nvSpPr>
            <p:cNvPr id="29" name="Rectangle 28"/>
            <p:cNvSpPr/>
            <p:nvPr/>
          </p:nvSpPr>
          <p:spPr>
            <a:xfrm>
              <a:off x="6960851" y="398215"/>
              <a:ext cx="2160000" cy="1449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End User Device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48966" y="834731"/>
              <a:ext cx="1183771" cy="883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Consumer App</a:t>
              </a:r>
            </a:p>
          </p:txBody>
        </p:sp>
      </p:grpSp>
      <p:cxnSp>
        <p:nvCxnSpPr>
          <p:cNvPr id="32" name="Straight Arrow Connector 31"/>
          <p:cNvCxnSpPr>
            <a:stCxn id="28" idx="1"/>
            <a:endCxn id="5" idx="3"/>
          </p:cNvCxnSpPr>
          <p:nvPr/>
        </p:nvCxnSpPr>
        <p:spPr>
          <a:xfrm flipH="1" flipV="1">
            <a:off x="4011616" y="1273358"/>
            <a:ext cx="3437350" cy="2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3034" y="123351"/>
            <a:ext cx="420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Architecture – Redundant Services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7332" y="5051887"/>
            <a:ext cx="5238206" cy="12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Data Centre B – Non-Transactional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7332" y="3663926"/>
            <a:ext cx="5238206" cy="12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Data Centre A –Transactional Services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60851" y="4193077"/>
            <a:ext cx="2160000" cy="1449842"/>
            <a:chOff x="6960851" y="4193077"/>
            <a:chExt cx="2160000" cy="1449842"/>
          </a:xfrm>
        </p:grpSpPr>
        <p:sp>
          <p:nvSpPr>
            <p:cNvPr id="37" name="Rectangle 36"/>
            <p:cNvSpPr/>
            <p:nvPr/>
          </p:nvSpPr>
          <p:spPr>
            <a:xfrm>
              <a:off x="6960851" y="4193077"/>
              <a:ext cx="2160000" cy="1449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End User Device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154230" y="4610265"/>
              <a:ext cx="1773242" cy="883244"/>
              <a:chOff x="7726393" y="5838612"/>
              <a:chExt cx="1773242" cy="88324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315864" y="5838612"/>
                <a:ext cx="1183771" cy="883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Consumer App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726393" y="5838612"/>
                <a:ext cx="589471" cy="883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dirty="0"/>
                  <a:t>Request Proxy</a:t>
                </a: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3316910" y="4132381"/>
            <a:ext cx="1632858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Handler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034" y="6439643"/>
            <a:ext cx="502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Revised Architecture – Limited Service Redundancy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4827" y="5439789"/>
            <a:ext cx="1679421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Service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49025" y="4057105"/>
            <a:ext cx="1734763" cy="785950"/>
            <a:chOff x="5488578" y="1417320"/>
            <a:chExt cx="1746066" cy="785950"/>
          </a:xfrm>
        </p:grpSpPr>
        <p:sp>
          <p:nvSpPr>
            <p:cNvPr id="58" name="Rectangle 57"/>
            <p:cNvSpPr/>
            <p:nvPr/>
          </p:nvSpPr>
          <p:spPr>
            <a:xfrm>
              <a:off x="5601786" y="1417320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45182" y="1496786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88578" y="1589315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Transactional Service</a:t>
              </a:r>
            </a:p>
          </p:txBody>
        </p:sp>
      </p:grpSp>
      <p:cxnSp>
        <p:nvCxnSpPr>
          <p:cNvPr id="51" name="Straight Arrow Connector 50"/>
          <p:cNvCxnSpPr>
            <a:stCxn id="49" idx="1"/>
            <a:endCxn id="59" idx="3"/>
          </p:cNvCxnSpPr>
          <p:nvPr/>
        </p:nvCxnSpPr>
        <p:spPr>
          <a:xfrm flipH="1">
            <a:off x="2327551" y="4439359"/>
            <a:ext cx="989359" cy="41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1"/>
            <a:endCxn id="49" idx="3"/>
          </p:cNvCxnSpPr>
          <p:nvPr/>
        </p:nvCxnSpPr>
        <p:spPr>
          <a:xfrm flipH="1" flipV="1">
            <a:off x="4949768" y="4439359"/>
            <a:ext cx="2204462" cy="612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71905" y="5612098"/>
            <a:ext cx="1679421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Service</a:t>
            </a:r>
          </a:p>
        </p:txBody>
      </p:sp>
      <p:cxnSp>
        <p:nvCxnSpPr>
          <p:cNvPr id="69" name="Straight Arrow Connector 68"/>
          <p:cNvCxnSpPr>
            <a:stCxn id="39" idx="1"/>
            <a:endCxn id="56" idx="3"/>
          </p:cNvCxnSpPr>
          <p:nvPr/>
        </p:nvCxnSpPr>
        <p:spPr>
          <a:xfrm flipH="1">
            <a:off x="2574248" y="5051887"/>
            <a:ext cx="4579982" cy="694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1"/>
            <a:endCxn id="68" idx="3"/>
          </p:cNvCxnSpPr>
          <p:nvPr/>
        </p:nvCxnSpPr>
        <p:spPr>
          <a:xfrm flipH="1">
            <a:off x="4851326" y="5051887"/>
            <a:ext cx="2302904" cy="867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5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347</Words>
  <Application>Microsoft Macintosh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Woods</dc:creator>
  <cp:lastModifiedBy>Eoin Woods</cp:lastModifiedBy>
  <cp:revision>34</cp:revision>
  <cp:lastPrinted>2018-09-10T13:14:33Z</cp:lastPrinted>
  <dcterms:created xsi:type="dcterms:W3CDTF">2017-11-14T21:40:43Z</dcterms:created>
  <dcterms:modified xsi:type="dcterms:W3CDTF">2018-09-10T13:26:17Z</dcterms:modified>
</cp:coreProperties>
</file>