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NEXON Lv1 Gothic OTF"/>
      <p:regular r:id="rId12"/>
    </p:embeddedFont>
    <p:embeddedFont>
      <p:font typeface="NEXON Lv1 Gothic OTF Bold"/>
      <p:bold r:id="rId13"/>
    </p:embeddedFont>
    <p:embeddedFont>
      <p:font typeface="Happiness Sans Regular"/>
      <p:regular r:id="rId14"/>
    </p:embeddedFont>
    <p:embeddedFont>
      <p:font typeface="Kodchasan SemiBold"/>
      <p:bold r:id="rId15"/>
    </p:embeddedFont>
    <p:embeddedFont>
      <p:font typeface="NEXON Lv1 Gothic OTF Light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.fntdata" Type="http://schemas.openxmlformats.org/officeDocument/2006/relationships/font"/><Relationship Id="rId13" Target="fonts/font2.fntdata" Type="http://schemas.openxmlformats.org/officeDocument/2006/relationships/font"/><Relationship Id="rId14" Target="fonts/font3.fntdata" Type="http://schemas.openxmlformats.org/officeDocument/2006/relationships/font"/><Relationship Id="rId15" Target="fonts/font4.fntdata" Type="http://schemas.openxmlformats.org/officeDocument/2006/relationships/font"/><Relationship Id="rId16" Target="fonts/font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2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2.png" Type="http://schemas.openxmlformats.org/officeDocument/2006/relationships/image"/><Relationship Id="rId5" Target="../media/image8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2.png" Type="http://schemas.openxmlformats.org/officeDocument/2006/relationships/image"/><Relationship Id="rId5" Target="../media/image8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2.png" Type="http://schemas.openxmlformats.org/officeDocument/2006/relationships/image"/><Relationship Id="rId5" Target="../media/image8.png" Type="http://schemas.openxmlformats.org/officeDocument/2006/relationships/image"/><Relationship Id="rId6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46200" y="-15798800"/>
            <a:ext cx="14109700" cy="24599900"/>
          </a:xfrm>
          <a:prstGeom prst="rect">
            <a:avLst/>
          </a:prstGeom>
          <a:effectLst>
            <a:outerShdw dir="2700000" dist="3256044" blurRad="1982670">
              <a:srgbClr val="EAECFF">
                <a:alpha val="20000"/>
              </a:srgbClr>
            </a:outerShdw>
          </a:effectLst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978400" y="4203700"/>
            <a:ext cx="8331200" cy="2628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7700" b="false" i="false" u="none" strike="noStrike" spc="-400">
                <a:solidFill>
                  <a:srgbClr val="46E6FF"/>
                </a:solidFill>
                <a:ea typeface="NEXON Lv1 Gothic OTF"/>
              </a:rPr>
              <a:t>마음가</a:t>
            </a:r>
            <a:r>
              <a:rPr lang="en-US" sz="7700" b="false" i="false" u="none" strike="noStrike" spc="-400">
                <a:solidFill>
                  <a:srgbClr val="46E6FF"/>
                </a:solidFill>
                <a:latin typeface="NEXON Lv1 Gothic OTF"/>
              </a:rPr>
              <a:t>GYM</a:t>
            </a:r>
          </a:p>
          <a:p>
            <a:pPr algn="ctr" lvl="0">
              <a:lnSpc>
                <a:spcPct val="99600"/>
              </a:lnSpc>
            </a:pPr>
            <a:r>
              <a:rPr lang="en-US" sz="8200" b="false" i="false" u="none" strike="noStrike" spc="-400">
                <a:solidFill>
                  <a:srgbClr val="EAECFF"/>
                </a:solidFill>
                <a:latin typeface="NEXON Lv1 Gothic OTF Bold"/>
              </a:rPr>
              <a:t>Week 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675100" y="622300"/>
            <a:ext cx="927100" cy="304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700" b="false" i="false" u="none" strike="noStrike" spc="-100">
                <a:solidFill>
                  <a:srgbClr val="EAECFF"/>
                </a:solidFill>
                <a:latin typeface="Happiness Sans Regular"/>
              </a:rPr>
              <a:t>Week 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89900" y="9309100"/>
            <a:ext cx="2108200" cy="266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1500" b="false" i="false" u="none" strike="noStrike" spc="200">
                <a:solidFill>
                  <a:srgbClr val="EAECFF">
                    <a:alpha val="50196"/>
                  </a:srgbClr>
                </a:solidFill>
                <a:ea typeface="Kodchasan SemiBold"/>
              </a:rPr>
              <a:t>이어진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93800" y="4787900"/>
            <a:ext cx="26416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483100" y="4787900"/>
            <a:ext cx="26416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23200" y="4787900"/>
            <a:ext cx="26416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163300" y="4787900"/>
            <a:ext cx="26416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503400" y="4787900"/>
            <a:ext cx="26416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1193800" y="7353300"/>
            <a:ext cx="26416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4483100" y="7353300"/>
            <a:ext cx="26416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7823200" y="7353300"/>
            <a:ext cx="2641600" cy="25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11163300" y="7353300"/>
            <a:ext cx="26416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14503400" y="7353300"/>
            <a:ext cx="2641600" cy="25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0">
            <a:off x="0" y="-50800"/>
            <a:ext cx="18288000" cy="103632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007100" y="2336800"/>
            <a:ext cx="6261100" cy="1219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6900" b="false" i="false" u="none" strike="noStrike">
                <a:solidFill>
                  <a:srgbClr val="EAECFF"/>
                </a:solidFill>
                <a:ea typeface="NEXON Lv1 Gothic OTF Bold"/>
              </a:rPr>
              <a:t>목차</a:t>
            </a:r>
            <a:r>
              <a:rPr lang="en-US" sz="6900" b="false" i="false" u="none" strike="noStrike" spc="-400">
                <a:solidFill>
                  <a:srgbClr val="46E6FF"/>
                </a:solidFill>
                <a:latin typeface="NEXON Lv1 Gothic OTF Bold"/>
              </a:rPr>
              <a:t>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470400" y="5118100"/>
            <a:ext cx="27559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600" b="false" i="false" u="none" strike="noStrike">
                <a:solidFill>
                  <a:srgbClr val="46E6FF"/>
                </a:solidFill>
                <a:latin typeface="NEXON Lv1 Gothic OTF Bold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445000" y="5499100"/>
            <a:ext cx="2794000" cy="1498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100" b="false" i="false" u="none" strike="noStrike" spc="-200">
                <a:solidFill>
                  <a:srgbClr val="EAECFF"/>
                </a:solidFill>
                <a:ea typeface="NEXON Lv1 Gothic OTF Bold"/>
              </a:rPr>
              <a:t>운동</a:t>
            </a:r>
            <a:r>
              <a:rPr lang="en-US" sz="3100" b="false" i="false" u="none" strike="noStrike" spc="-2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3100" b="false" i="false" u="none" strike="noStrike" spc="-200">
                <a:solidFill>
                  <a:srgbClr val="EAECFF"/>
                </a:solidFill>
                <a:ea typeface="NEXON Lv1 Gothic OTF Bold"/>
              </a:rPr>
              <a:t>기록</a:t>
            </a:r>
          </a:p>
          <a:p>
            <a:pPr algn="ctr" lvl="0">
              <a:lnSpc>
                <a:spcPct val="99600"/>
              </a:lnSpc>
            </a:pPr>
            <a:r>
              <a:rPr lang="ko-KR" sz="3100" b="false" i="false" u="none" strike="noStrike" spc="-200">
                <a:solidFill>
                  <a:srgbClr val="EAECFF"/>
                </a:solidFill>
                <a:ea typeface="NEXON Lv1 Gothic OTF Bold"/>
              </a:rPr>
              <a:t>추가</a:t>
            </a:r>
            <a:r>
              <a:rPr lang="en-US" sz="3100" b="false" i="false" u="none" strike="noStrike" spc="-200">
                <a:solidFill>
                  <a:srgbClr val="EAECFF"/>
                </a:solidFill>
                <a:latin typeface="NEXON Lv1 Gothic OTF Bold"/>
              </a:rPr>
              <a:t> / </a:t>
            </a:r>
            <a:r>
              <a:rPr lang="ko-KR" sz="3100" b="false" i="false" u="none" strike="noStrike" spc="-200">
                <a:solidFill>
                  <a:srgbClr val="EAECFF"/>
                </a:solidFill>
                <a:ea typeface="NEXON Lv1 Gothic OTF Bold"/>
              </a:rPr>
              <a:t>조회</a:t>
            </a:r>
            <a:r>
              <a:rPr lang="en-US" sz="3100" b="false" i="false" u="none" strike="noStrike" spc="-2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3100" b="false" i="false" u="none" strike="noStrike" spc="-200">
                <a:solidFill>
                  <a:srgbClr val="EAECFF"/>
                </a:solidFill>
                <a:ea typeface="NEXON Lv1 Gothic OTF Bold"/>
              </a:rPr>
              <a:t>기능</a:t>
            </a:r>
          </a:p>
          <a:p>
            <a:pPr algn="ctr" lvl="0">
              <a:lnSpc>
                <a:spcPct val="99600"/>
              </a:lnSpc>
            </a:pPr>
            <a:r>
              <a:rPr lang="ko-KR" sz="3100" b="false" i="false" u="none" strike="noStrike" spc="-200">
                <a:solidFill>
                  <a:srgbClr val="EAECFF"/>
                </a:solidFill>
                <a:ea typeface="NEXON Lv1 Gothic OTF Bold"/>
              </a:rPr>
              <a:t>개발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87100" y="5118100"/>
            <a:ext cx="27559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600" b="false" i="false" u="none" strike="noStrike">
                <a:solidFill>
                  <a:srgbClr val="46E6FF"/>
                </a:solidFill>
                <a:latin typeface="NEXON Lv1 Gothic OTF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074400" y="5499100"/>
            <a:ext cx="27813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700" b="false" i="false" u="none" strike="noStrike" spc="-100">
                <a:solidFill>
                  <a:srgbClr val="EAECFF"/>
                </a:solidFill>
                <a:ea typeface="NEXON Lv1 Gothic OTF Bold"/>
              </a:rPr>
              <a:t>수정된</a:t>
            </a:r>
          </a:p>
          <a:p>
            <a:pPr algn="ctr" lvl="0">
              <a:lnSpc>
                <a:spcPct val="99600"/>
              </a:lnSpc>
            </a:pPr>
            <a:r>
              <a:rPr lang="ko-KR" sz="2700" b="false" i="false" u="none" strike="noStrike" spc="-100">
                <a:solidFill>
                  <a:srgbClr val="EAECFF"/>
                </a:solidFill>
                <a:ea typeface="NEXON Lv1 Gothic OTF Bold"/>
              </a:rPr>
              <a:t>간트차트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734300" y="1892300"/>
            <a:ext cx="27051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600" b="false" i="false" u="none" strike="noStrike">
                <a:solidFill>
                  <a:srgbClr val="46E6FF"/>
                </a:solidFill>
                <a:latin typeface="NEXON Lv1 Gothic OTF Bold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101600" y="787400"/>
            <a:ext cx="12166600" cy="326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254000" y="-520700"/>
            <a:ext cx="12573000" cy="138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27000" y="2476500"/>
            <a:ext cx="4660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4051300"/>
            <a:ext cx="4660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5613400"/>
            <a:ext cx="46609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7188200"/>
            <a:ext cx="46609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886200" y="3225800"/>
            <a:ext cx="3860800" cy="6172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58800" y="3225800"/>
            <a:ext cx="3200400" cy="61722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749300" y="876300"/>
            <a:ext cx="8153400" cy="914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운동기록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추가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/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조회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기능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14300" y="3213100"/>
            <a:ext cx="3581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마음가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GYM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14300" y="27686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명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14300" y="4787900"/>
            <a:ext cx="3848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이어진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14300" y="43434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개발자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14300" y="6350000"/>
            <a:ext cx="45720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운동을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기록하며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변화를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직관적으로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보자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814300" y="59182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목적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101600" y="787400"/>
            <a:ext cx="12166600" cy="326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254000" y="-520700"/>
            <a:ext cx="12573000" cy="138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27000" y="2476500"/>
            <a:ext cx="4660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4051300"/>
            <a:ext cx="4660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5613400"/>
            <a:ext cx="46609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7188200"/>
            <a:ext cx="46609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254500" y="3225800"/>
            <a:ext cx="2997200" cy="6172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49300" y="3225800"/>
            <a:ext cx="2806700" cy="61722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749300" y="876300"/>
            <a:ext cx="8153400" cy="914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운동기록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추가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/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조회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기능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14300" y="3213100"/>
            <a:ext cx="3581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마음가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GYM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14300" y="27686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명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14300" y="4787900"/>
            <a:ext cx="3848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이어진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14300" y="43434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개발자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14300" y="6350000"/>
            <a:ext cx="45720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운동을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기록하며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변화를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직관적으로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보자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814300" y="59182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목적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101600" y="787400"/>
            <a:ext cx="12166600" cy="326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254000" y="-520700"/>
            <a:ext cx="12573000" cy="138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27000" y="2476500"/>
            <a:ext cx="4660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4051300"/>
            <a:ext cx="4660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5613400"/>
            <a:ext cx="46609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7188200"/>
            <a:ext cx="46609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140200" y="3225800"/>
            <a:ext cx="3225800" cy="6172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35000" y="3225800"/>
            <a:ext cx="3035300" cy="61722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749300" y="876300"/>
            <a:ext cx="8153400" cy="914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운동기록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추가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/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조회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기능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14300" y="3213100"/>
            <a:ext cx="3581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마음가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GYM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14300" y="27686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명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14300" y="4787900"/>
            <a:ext cx="3848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이어진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14300" y="43434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개발자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14300" y="6350000"/>
            <a:ext cx="45720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운동을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기록하며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변화를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직관적으로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보자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814300" y="59182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목적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101600" y="787400"/>
            <a:ext cx="12166600" cy="326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254000" y="-520700"/>
            <a:ext cx="12573000" cy="138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27000" y="2476500"/>
            <a:ext cx="4660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4051300"/>
            <a:ext cx="4660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5613400"/>
            <a:ext cx="46609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7188200"/>
            <a:ext cx="46609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41400" y="3530600"/>
            <a:ext cx="9029700" cy="50800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749300" y="876300"/>
            <a:ext cx="7289800" cy="914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수정된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간트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차트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14300" y="3213100"/>
            <a:ext cx="3581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마음가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GYM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14300" y="27686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명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14300" y="4787900"/>
            <a:ext cx="3848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이어진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14300" y="43434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개발자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14300" y="6350000"/>
            <a:ext cx="45720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운동을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기록하며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변화를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직관적으로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보자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14300" y="59182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목적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