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true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NEXON Lv1 Gothic OTF"/>
      <p:regular r:id="rId11"/>
    </p:embeddedFont>
    <p:embeddedFont>
      <p:font typeface="NEXON Lv1 Gothic OTF Bold"/>
      <p:bold r:id="rId12"/>
    </p:embeddedFont>
    <p:embeddedFont>
      <p:font typeface="Happiness Sans Regular"/>
      <p:regular r:id="rId13"/>
    </p:embeddedFont>
    <p:embeddedFont>
      <p:font typeface="Kodchasan SemiBold"/>
      <p:bold r:id="rId14"/>
    </p:embeddedFont>
    <p:embeddedFont>
      <p:font typeface="NEXON Lv1 Gothic OTF Light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.fntdata" Type="http://schemas.openxmlformats.org/officeDocument/2006/relationships/font"/><Relationship Id="rId12" Target="fonts/font2.fntdata" Type="http://schemas.openxmlformats.org/officeDocument/2006/relationships/font"/><Relationship Id="rId13" Target="fonts/font3.fntdata" Type="http://schemas.openxmlformats.org/officeDocument/2006/relationships/font"/><Relationship Id="rId14" Target="fonts/font4.fntdata" Type="http://schemas.openxmlformats.org/officeDocument/2006/relationships/font"/><Relationship Id="rId15" Target="fonts/font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2.png" Type="http://schemas.openxmlformats.org/officeDocument/2006/relationships/image"/><Relationship Id="rId5" Target="../media/image8.png" Type="http://schemas.openxmlformats.org/officeDocument/2006/relationships/image"/><Relationship Id="rId6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346200" y="-15798800"/>
            <a:ext cx="14109700" cy="24599900"/>
          </a:xfrm>
          <a:prstGeom prst="rect">
            <a:avLst/>
          </a:prstGeom>
          <a:effectLst>
            <a:outerShdw dir="2700000" dist="3256044" blurRad="1982670">
              <a:srgbClr val="EAECFF">
                <a:alpha val="20000"/>
              </a:srgbClr>
            </a:outerShdw>
          </a:effectLst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sp>
        <p:nvSpPr>
          <p:cNvPr name="TextBox 4" id="4"/>
          <p:cNvSpPr txBox="true"/>
          <p:nvPr/>
        </p:nvSpPr>
        <p:spPr>
          <a:xfrm rot="0">
            <a:off x="4978400" y="4203700"/>
            <a:ext cx="8331200" cy="26289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7700" b="false" i="false" u="none" strike="noStrike" spc="-400">
                <a:solidFill>
                  <a:srgbClr val="46E6FF"/>
                </a:solidFill>
                <a:ea typeface="NEXON Lv1 Gothic OTF"/>
              </a:rPr>
              <a:t>마음가</a:t>
            </a:r>
            <a:r>
              <a:rPr lang="en-US" sz="7700" b="false" i="false" u="none" strike="noStrike" spc="-400">
                <a:solidFill>
                  <a:srgbClr val="46E6FF"/>
                </a:solidFill>
                <a:latin typeface="NEXON Lv1 Gothic OTF"/>
              </a:rPr>
              <a:t>GYM</a:t>
            </a:r>
          </a:p>
          <a:p>
            <a:pPr algn="ctr" lvl="0">
              <a:lnSpc>
                <a:spcPct val="99600"/>
              </a:lnSpc>
            </a:pPr>
            <a:r>
              <a:rPr lang="en-US" sz="8200" b="false" i="false" u="none" strike="noStrike" spc="-400">
                <a:solidFill>
                  <a:srgbClr val="EAECFF"/>
                </a:solidFill>
                <a:latin typeface="NEXON Lv1 Gothic OTF Bold"/>
              </a:rPr>
              <a:t>Week 7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675100" y="622300"/>
            <a:ext cx="927100" cy="3048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r" lvl="0">
              <a:lnSpc>
                <a:spcPct val="99600"/>
              </a:lnSpc>
            </a:pPr>
            <a:r>
              <a:rPr lang="en-US" sz="1700" b="false" i="false" u="none" strike="noStrike" spc="-100">
                <a:solidFill>
                  <a:srgbClr val="EAECFF"/>
                </a:solidFill>
                <a:latin typeface="Happiness Sans Regular"/>
              </a:rPr>
              <a:t>Week 7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89900" y="9309100"/>
            <a:ext cx="2108200" cy="2667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1500" b="false" i="false" u="none" strike="noStrike" spc="200">
                <a:solidFill>
                  <a:srgbClr val="EAECFF">
                    <a:alpha val="50196"/>
                  </a:srgbClr>
                </a:solidFill>
                <a:ea typeface="Kodchasan SemiBold"/>
              </a:rPr>
              <a:t>이어진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93800" y="4787900"/>
            <a:ext cx="2641600" cy="254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483100" y="4787900"/>
            <a:ext cx="2641600" cy="254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823200" y="4787900"/>
            <a:ext cx="2641600" cy="254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163300" y="4787900"/>
            <a:ext cx="26416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4503400" y="4787900"/>
            <a:ext cx="26416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93800" y="7353300"/>
            <a:ext cx="26416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4483100" y="7353300"/>
            <a:ext cx="26416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7823200" y="7353300"/>
            <a:ext cx="2641600" cy="25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1163300" y="7353300"/>
            <a:ext cx="2641600" cy="254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3">
            <a:alphaModFix amt="45000"/>
          </a:blip>
          <a:stretch>
            <a:fillRect/>
          </a:stretch>
        </p:blipFill>
        <p:spPr>
          <a:xfrm rot="10800000">
            <a:off x="14503400" y="7353300"/>
            <a:ext cx="2641600" cy="254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4">
            <a:alphaModFix amt="5000"/>
          </a:blip>
          <a:stretch>
            <a:fillRect/>
          </a:stretch>
        </p:blipFill>
        <p:spPr>
          <a:xfrm rot="0">
            <a:off x="0" y="-50800"/>
            <a:ext cx="18288000" cy="10363200"/>
          </a:xfrm>
          <a:prstGeom prst="rect">
            <a:avLst/>
          </a:prstGeom>
        </p:spPr>
      </p:pic>
      <p:sp>
        <p:nvSpPr>
          <p:cNvPr name="TextBox 13" id="13"/>
          <p:cNvSpPr txBox="true"/>
          <p:nvPr/>
        </p:nvSpPr>
        <p:spPr>
          <a:xfrm rot="0">
            <a:off x="6007100" y="2336800"/>
            <a:ext cx="6261100" cy="12192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6900" b="false" i="false" u="none" strike="noStrike">
                <a:solidFill>
                  <a:srgbClr val="EAECFF"/>
                </a:solidFill>
                <a:ea typeface="NEXON Lv1 Gothic OTF Bold"/>
              </a:rPr>
              <a:t>목차</a:t>
            </a:r>
            <a:r>
              <a:rPr lang="en-US" sz="6900" b="false" i="false" u="none" strike="noStrike" spc="-400">
                <a:solidFill>
                  <a:srgbClr val="46E6FF"/>
                </a:solidFill>
                <a:latin typeface="NEXON Lv1 Gothic OTF Bold"/>
              </a:rPr>
              <a:t>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704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445000" y="5499100"/>
            <a:ext cx="2794000" cy="14986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운동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/</a:t>
            </a: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채중</a:t>
            </a:r>
          </a:p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변화</a:t>
            </a:r>
            <a:r>
              <a:rPr lang="en-US" sz="3100" b="false" i="false" u="none" strike="noStrike" spc="-2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그래프</a:t>
            </a:r>
          </a:p>
          <a:p>
            <a:pPr algn="ctr" lvl="0">
              <a:lnSpc>
                <a:spcPct val="99600"/>
              </a:lnSpc>
            </a:pPr>
            <a:r>
              <a:rPr lang="ko-KR" sz="3100" b="false" i="false" u="none" strike="noStrike" spc="-200">
                <a:solidFill>
                  <a:srgbClr val="EAECFF"/>
                </a:solidFill>
                <a:ea typeface="NEXON Lv1 Gothic OTF Bold"/>
              </a:rPr>
              <a:t>구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087100" y="5118100"/>
            <a:ext cx="27559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02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1074400" y="5499100"/>
            <a:ext cx="2781300" cy="8890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수정된</a:t>
            </a:r>
          </a:p>
          <a:p>
            <a:pPr algn="ctr" lvl="0">
              <a:lnSpc>
                <a:spcPct val="99600"/>
              </a:lnSpc>
            </a:pPr>
            <a:r>
              <a:rPr lang="ko-KR" sz="2700" b="false" i="false" u="none" strike="noStrike" spc="-100">
                <a:solidFill>
                  <a:srgbClr val="EAECFF"/>
                </a:solidFill>
                <a:ea typeface="NEXON Lv1 Gothic OTF Bold"/>
              </a:rPr>
              <a:t>간트차트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734300" y="1892300"/>
            <a:ext cx="2705100" cy="2921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ctr" lvl="0">
              <a:lnSpc>
                <a:spcPct val="99600"/>
              </a:lnSpc>
            </a:pPr>
            <a:r>
              <a:rPr lang="en-US" sz="1600" b="false" i="false" u="none" strike="noStrike">
                <a:solidFill>
                  <a:srgbClr val="46E6FF"/>
                </a:solidFill>
                <a:latin typeface="NEXON Lv1 Gothic OTF Bold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00100" y="3225800"/>
            <a:ext cx="14605000" cy="42926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81534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운동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/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채중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변화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그래프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구현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749300" y="2476500"/>
            <a:ext cx="4914900" cy="7277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6057900" y="2349500"/>
            <a:ext cx="5676900" cy="7124700"/>
          </a:xfrm>
          <a:prstGeom prst="rect">
            <a:avLst/>
          </a:prstGeom>
        </p:spPr>
      </p:pic>
      <p:sp>
        <p:nvSpPr>
          <p:cNvPr name="TextBox 11" id="11"/>
          <p:cNvSpPr txBox="true"/>
          <p:nvPr/>
        </p:nvSpPr>
        <p:spPr>
          <a:xfrm rot="0">
            <a:off x="749300" y="876300"/>
            <a:ext cx="81534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채중기록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기능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구현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B101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-101600" y="787400"/>
            <a:ext cx="12166600" cy="32639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54000" y="-520700"/>
            <a:ext cx="12573000" cy="13843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97400" y="203200"/>
            <a:ext cx="457200" cy="50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27000" y="2476500"/>
            <a:ext cx="4660900" cy="254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4051300"/>
            <a:ext cx="4660900" cy="254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5613400"/>
            <a:ext cx="4660900" cy="254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5">
            <a:alphaModFix amt="45000"/>
          </a:blip>
          <a:stretch>
            <a:fillRect/>
          </a:stretch>
        </p:blipFill>
        <p:spPr>
          <a:xfrm rot="10800000">
            <a:off x="12839700" y="7188200"/>
            <a:ext cx="4660900" cy="254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041400" y="3530600"/>
            <a:ext cx="9029700" cy="50800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749300" y="876300"/>
            <a:ext cx="7289800" cy="914400"/>
          </a:xfrm>
          <a:prstGeom prst="rect">
            <a:avLst/>
          </a:prstGeom>
        </p:spPr>
        <p:txBody>
          <a:bodyPr anchor="t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수정된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간트</a:t>
            </a:r>
            <a:r>
              <a:rPr lang="en-US" sz="5100" b="false" i="false" u="none" strike="noStrike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5100" b="false" i="false" u="none" strike="noStrike">
                <a:solidFill>
                  <a:srgbClr val="EAECFF"/>
                </a:solidFill>
                <a:ea typeface="NEXON Lv1 Gothic OTF Bold"/>
              </a:rPr>
              <a:t>차트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814300" y="3213100"/>
            <a:ext cx="35814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마음가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GYM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814300" y="27686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명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814300" y="4787900"/>
            <a:ext cx="3848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이어진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814300" y="43434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개발자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814300" y="6350000"/>
            <a:ext cx="45720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운동을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기록하며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변화를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직관적으로</a:t>
            </a:r>
            <a:r>
              <a:rPr lang="en-US" sz="2000" b="false" i="false" u="none" strike="noStrike">
                <a:solidFill>
                  <a:srgbClr val="EAECFF"/>
                </a:solidFill>
                <a:latin typeface="NEXON Lv1 Gothic OTF Light"/>
              </a:rPr>
              <a:t> </a:t>
            </a:r>
            <a:r>
              <a:rPr lang="ko-KR" sz="2000" b="false" i="false" u="none" strike="noStrike">
                <a:solidFill>
                  <a:srgbClr val="EAECFF"/>
                </a:solidFill>
                <a:ea typeface="NEXON Lv1 Gothic OTF Light"/>
              </a:rPr>
              <a:t>보자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814300" y="5918200"/>
            <a:ext cx="1943100" cy="355600"/>
          </a:xfrm>
          <a:prstGeom prst="rect">
            <a:avLst/>
          </a:prstGeom>
        </p:spPr>
        <p:txBody>
          <a:bodyPr anchor="ctr" rtlCol="false" lIns="0" tIns="0" rIns="0" bIns="0"/>
          <a:lstStyle/>
          <a:p>
            <a:pPr algn="l" lvl="0">
              <a:lnSpc>
                <a:spcPct val="99600"/>
              </a:lnSpc>
            </a:pP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프로젝트</a:t>
            </a:r>
            <a:r>
              <a:rPr lang="en-US" sz="2000" b="false" i="false" u="none" strike="noStrike" spc="-100">
                <a:solidFill>
                  <a:srgbClr val="EAECFF"/>
                </a:solidFill>
                <a:latin typeface="NEXON Lv1 Gothic OTF Bold"/>
              </a:rPr>
              <a:t> </a:t>
            </a:r>
            <a:r>
              <a:rPr lang="ko-KR" sz="2000" b="false" i="false" u="none" strike="noStrike" spc="-100">
                <a:solidFill>
                  <a:srgbClr val="EAECFF"/>
                </a:solidFill>
                <a:ea typeface="NEXON Lv1 Gothic OTF Bold"/>
              </a:rPr>
              <a:t>목적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