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73" r:id="rId14"/>
    <p:sldId id="267" r:id="rId15"/>
    <p:sldId id="270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vatanasovFMI/oop_praktiku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942" y="1850234"/>
            <a:ext cx="10850879" cy="3035808"/>
          </a:xfrm>
        </p:spPr>
        <p:txBody>
          <a:bodyPr/>
          <a:lstStyle/>
          <a:p>
            <a:r>
              <a:rPr lang="en-US" sz="7200" dirty="0" smtClean="0"/>
              <a:t>Exercise 1: </a:t>
            </a:r>
            <a:r>
              <a:rPr lang="en-US" sz="7200" dirty="0"/>
              <a:t>C++ Structures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4639589"/>
            <a:ext cx="10676709" cy="2075848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endParaRPr lang="en-US" sz="26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Structure is a collection of variables </a:t>
            </a:r>
            <a:r>
              <a:rPr lang="en-US" sz="2800" dirty="0" smtClean="0"/>
              <a:t>of </a:t>
            </a:r>
            <a:r>
              <a:rPr lang="en-US" sz="2800" dirty="0"/>
              <a:t>different data types </a:t>
            </a:r>
            <a:r>
              <a:rPr lang="en-US" sz="2800" dirty="0" smtClean="0"/>
              <a:t>under </a:t>
            </a:r>
            <a:r>
              <a:rPr lang="en-US" sz="2800" dirty="0"/>
              <a:t>a single name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94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Function</a:t>
            </a:r>
            <a:r>
              <a:rPr lang="bg-BG" dirty="0"/>
              <a:t> </a:t>
            </a:r>
            <a:r>
              <a:rPr lang="bg-BG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851" y="1837509"/>
            <a:ext cx="10911839" cy="4580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//using display function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Person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cin.get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The function is called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with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the structure variable argument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‘person’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display(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513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Function</a:t>
            </a:r>
            <a:r>
              <a:rPr lang="bg-BG" dirty="0"/>
              <a:t> </a:t>
            </a:r>
            <a:r>
              <a:rPr lang="bg-BG" dirty="0" smtClean="0"/>
              <a:t>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2" y="1942012"/>
            <a:ext cx="12026538" cy="458070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600" dirty="0" smtClean="0"/>
              <a:t>  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 You can also declare and define methods</a:t>
            </a:r>
            <a:r>
              <a:rPr lang="en-US" sz="3200" dirty="0" smtClean="0"/>
              <a:t> in </a:t>
            </a:r>
            <a:r>
              <a:rPr lang="en-US" sz="3200" dirty="0" err="1" smtClean="0"/>
              <a:t>c++</a:t>
            </a:r>
            <a:r>
              <a:rPr lang="en-US" sz="3200" dirty="0" smtClean="0"/>
              <a:t> structures.</a:t>
            </a:r>
            <a:endParaRPr lang="en-US" sz="3200" dirty="0" smtClean="0"/>
          </a:p>
          <a:p>
            <a:pPr marL="274320" lvl="1" indent="0">
              <a:buNone/>
            </a:pPr>
            <a:endParaRPr lang="en-US" sz="3200" dirty="0"/>
          </a:p>
          <a:p>
            <a:pPr marL="274320" lvl="1" indent="0">
              <a:buNone/>
            </a:pPr>
            <a:r>
              <a:rPr lang="en-US" sz="2400" b="1" u="sng" dirty="0" smtClean="0"/>
              <a:t>Benefit: </a:t>
            </a:r>
            <a:endParaRPr lang="en-US" sz="2400" b="1" u="sng" dirty="0" smtClean="0"/>
          </a:p>
          <a:p>
            <a:pPr lvl="1"/>
            <a:r>
              <a:rPr lang="en-US" sz="2400" b="1" u="sng" dirty="0" smtClean="0"/>
              <a:t>It </a:t>
            </a:r>
            <a:r>
              <a:rPr lang="en-US" sz="2400" b="1" u="sng" dirty="0" smtClean="0"/>
              <a:t>will help to work with all </a:t>
            </a:r>
            <a:r>
              <a:rPr lang="en-US" sz="2400" b="1" u="sng" dirty="0" smtClean="0"/>
              <a:t>the related </a:t>
            </a:r>
            <a:r>
              <a:rPr lang="en-US" sz="2400" b="1" u="sng" dirty="0" smtClean="0"/>
              <a:t>information </a:t>
            </a:r>
            <a:endParaRPr lang="en-US" sz="2400" b="1" u="sng" dirty="0"/>
          </a:p>
          <a:p>
            <a:pPr lvl="1"/>
            <a:r>
              <a:rPr lang="en-US" sz="2400" b="1" u="sng" dirty="0" smtClean="0"/>
              <a:t>It will p</a:t>
            </a:r>
            <a:r>
              <a:rPr lang="en-US" sz="2400" b="1" u="sng" dirty="0" smtClean="0"/>
              <a:t>rovide solutions </a:t>
            </a:r>
            <a:r>
              <a:rPr lang="en-US" sz="2400" b="1" u="sng" dirty="0" smtClean="0"/>
              <a:t>in implementing </a:t>
            </a:r>
            <a:r>
              <a:rPr lang="en-US" sz="2400" b="1" u="sng" dirty="0" smtClean="0"/>
              <a:t>specific behavior </a:t>
            </a:r>
            <a:r>
              <a:rPr lang="en-US" sz="2400" b="1" u="sng" dirty="0" smtClean="0"/>
              <a:t>of data structure </a:t>
            </a:r>
            <a:endParaRPr lang="en-US" sz="2400" b="1" u="sng" dirty="0"/>
          </a:p>
          <a:p>
            <a:pPr marL="274320" lvl="1" indent="0">
              <a:buNone/>
            </a:pPr>
            <a:r>
              <a:rPr lang="en-US" sz="2400" b="1" u="sng" dirty="0" smtClean="0"/>
              <a:t>which facilitates the implementation of ‘</a:t>
            </a:r>
            <a:r>
              <a:rPr lang="en-US" sz="2400" b="1" u="sng" dirty="0"/>
              <a:t>S</a:t>
            </a:r>
            <a:r>
              <a:rPr lang="en-US" sz="2400" b="1" u="sng" dirty="0" smtClean="0"/>
              <a:t>eparation </a:t>
            </a:r>
            <a:r>
              <a:rPr lang="en-US" sz="2400" b="1" u="sng" dirty="0" smtClean="0"/>
              <a:t>of </a:t>
            </a:r>
            <a:r>
              <a:rPr lang="en-US" sz="2400" b="1" u="sng" dirty="0" smtClean="0"/>
              <a:t>C</a:t>
            </a:r>
            <a:r>
              <a:rPr lang="en-US" sz="2400" b="1" u="sng" dirty="0" smtClean="0"/>
              <a:t>oncern’ </a:t>
            </a:r>
            <a:r>
              <a:rPr lang="en-US" sz="2400" b="1" u="sng" dirty="0"/>
              <a:t>OO paradigm .</a:t>
            </a:r>
            <a:endParaRPr lang="en-US" sz="2400" b="1" u="sng" dirty="0" smtClean="0"/>
          </a:p>
          <a:p>
            <a:pPr marL="27432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53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351" y="397546"/>
            <a:ext cx="10058400" cy="1336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2" y="818606"/>
            <a:ext cx="10657985" cy="60393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pPr marL="27432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m_height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Print()</a:t>
            </a:r>
          </a:p>
          <a:p>
            <a:pPr marL="27432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"Width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width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"Height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m_height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this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&gt;width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m_height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rect.Init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rect.Print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49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SOLVE THE NEXT 3 PROBLEMS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6" y="287383"/>
            <a:ext cx="12192000" cy="126274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Problem1 : </a:t>
            </a:r>
            <a:br>
              <a:rPr lang="en-US" sz="4000" dirty="0" smtClean="0"/>
            </a:br>
            <a:r>
              <a:rPr lang="en-US" sz="2700" dirty="0" smtClean="0"/>
              <a:t>Make </a:t>
            </a:r>
            <a:r>
              <a:rPr lang="en-US" sz="2700" dirty="0" smtClean="0"/>
              <a:t>THE Display </a:t>
            </a:r>
            <a:r>
              <a:rPr lang="en-US" sz="2700" dirty="0" smtClean="0"/>
              <a:t>Function Member Method </a:t>
            </a:r>
            <a:r>
              <a:rPr lang="en-US" sz="2700" dirty="0" smtClean="0"/>
              <a:t>in THE </a:t>
            </a:r>
            <a:r>
              <a:rPr lang="en-US" sz="2700" dirty="0" err="1" smtClean="0"/>
              <a:t>struct</a:t>
            </a:r>
            <a:r>
              <a:rPr lang="en-US" sz="2700" dirty="0" smtClean="0"/>
              <a:t> </a:t>
            </a:r>
            <a:r>
              <a:rPr lang="en-US" sz="2700" dirty="0" smtClean="0"/>
              <a:t>‘Person’ </a:t>
            </a:r>
            <a:r>
              <a:rPr lang="en-US" sz="2700" dirty="0" smtClean="0"/>
              <a:t>and use it </a:t>
            </a:r>
            <a:r>
              <a:rPr lang="en-US" sz="2700" dirty="0" smtClean="0"/>
              <a:t>in THE </a:t>
            </a:r>
            <a:r>
              <a:rPr lang="en-US" sz="2700" dirty="0" smtClean="0"/>
              <a:t>MAIN function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0" y="2037806"/>
            <a:ext cx="10649277" cy="48201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name[50];</a:t>
            </a:r>
          </a:p>
          <a:p>
            <a:pPr marL="27432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salary;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display(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"\Person:"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"Name: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.name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"Salary: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6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219"/>
            <a:ext cx="12192000" cy="32221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Problem2 :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644435"/>
            <a:ext cx="11041162" cy="6313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A) Rename 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THE member 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FIELD 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‘width’ </a:t>
            </a: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and 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Refactor the ‘Print’ 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Method not </a:t>
            </a: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to be 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Inline</a:t>
            </a: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/>
            </a:r>
            <a:b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/>
            </a:r>
            <a:b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B) </a:t>
            </a:r>
            <a:r>
              <a:rPr lang="en-US" sz="1900" cap="all" dirty="0" err="1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Craete</a:t>
            </a: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Methods 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‘PERIMETER’ </a:t>
            </a: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And 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‘AREA’ </a:t>
            </a: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for 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THE </a:t>
            </a:r>
            <a:r>
              <a:rPr lang="en-US" sz="1900" cap="all" dirty="0" err="1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struct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‘RECT’</a:t>
            </a: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/>
            </a:r>
            <a:b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/>
            </a:r>
            <a:b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C) 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CREATE </a:t>
            </a: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POINTER 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TO the variable of type ‘RECT’ IN THE </a:t>
            </a: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MAIN FUNCTION and 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PRINT the </a:t>
            </a: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RESULT OF 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the ‘</a:t>
            </a:r>
            <a:r>
              <a:rPr lang="en-US" sz="1900" cap="all" dirty="0" err="1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PERIMEter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’ </a:t>
            </a:r>
            <a:r>
              <a:rPr lang="en-US" sz="1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and </a:t>
            </a:r>
            <a:r>
              <a:rPr lang="en-US" sz="19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the ‘AREA’ METHODS Using this Pointer</a:t>
            </a:r>
            <a:endParaRPr lang="en-US" sz="19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pPr marL="27432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m_height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Print()</a:t>
            </a:r>
          </a:p>
          <a:p>
            <a:pPr marL="27432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"Width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width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"Height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m_height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-&gt;width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m_height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25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219"/>
            <a:ext cx="12192000" cy="32221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Problem3 :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" y="644435"/>
            <a:ext cx="12026537" cy="6313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Submit the CODE of </a:t>
            </a:r>
            <a:r>
              <a:rPr lang="en-US" sz="28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PROBLEM1 and Problem2</a:t>
            </a:r>
            <a:r>
              <a:rPr lang="en-US" sz="28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through GIT </a:t>
            </a:r>
            <a:r>
              <a:rPr 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COMMANDS </a:t>
            </a:r>
            <a:r>
              <a:rPr 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 the </a:t>
            </a:r>
            <a:r>
              <a:rPr 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GITHUB </a:t>
            </a:r>
            <a:r>
              <a:rPr lang="en-US" sz="2800" cap="all" dirty="0" err="1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REPOSitory</a:t>
            </a:r>
            <a:r>
              <a:rPr lang="en-US" sz="28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- </a:t>
            </a:r>
            <a:r>
              <a:rPr lang="en-US" sz="28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3"/>
              </a:rPr>
              <a:t>https://</a:t>
            </a:r>
            <a:r>
              <a:rPr 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3"/>
              </a:rPr>
              <a:t>github.com/mvatanasovFMI/oop_praktikum</a:t>
            </a:r>
            <a:endParaRPr lang="en-US" sz="2800" cap="all" dirty="0" smtClean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	</a:t>
            </a:r>
            <a:endParaRPr lang="en-US" sz="2800" cap="all" dirty="0" smtClean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(Create Branch </a:t>
            </a:r>
            <a:r>
              <a:rPr lang="en-US" dirty="0" smtClean="0"/>
              <a:t>and </a:t>
            </a:r>
            <a:r>
              <a:rPr lang="en-US" dirty="0"/>
              <a:t>Folder with your </a:t>
            </a:r>
            <a:r>
              <a:rPr lang="en-US" dirty="0" smtClean="0"/>
              <a:t>Name/Date</a:t>
            </a:r>
            <a:r>
              <a:rPr lang="en-US" dirty="0"/>
              <a:t>, where you submit your </a:t>
            </a:r>
            <a:r>
              <a:rPr lang="en-US" dirty="0" smtClean="0"/>
              <a:t>code (.</a:t>
            </a:r>
            <a:r>
              <a:rPr lang="en-US" dirty="0" err="1" smtClean="0"/>
              <a:t>cpp</a:t>
            </a:r>
            <a:r>
              <a:rPr lang="en-US" dirty="0" smtClean="0"/>
              <a:t> and .h files))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471" y="277666"/>
            <a:ext cx="10058400" cy="1609344"/>
          </a:xfrm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585" y="1887010"/>
            <a:ext cx="11000232" cy="47163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err="1" smtClean="0"/>
              <a:t>struct</a:t>
            </a:r>
            <a:r>
              <a:rPr lang="en-US" sz="4000" dirty="0" smtClean="0"/>
              <a:t> </a:t>
            </a:r>
            <a:r>
              <a:rPr lang="en-US" sz="4000" dirty="0" err="1"/>
              <a:t>type_name</a:t>
            </a:r>
            <a:r>
              <a:rPr lang="en-US" sz="4000" dirty="0"/>
              <a:t> {</a:t>
            </a:r>
            <a:br>
              <a:rPr lang="en-US" sz="4000" dirty="0"/>
            </a:br>
            <a:r>
              <a:rPr lang="en-US" sz="4000" dirty="0" smtClean="0"/>
              <a:t>    member_type1 </a:t>
            </a:r>
            <a:r>
              <a:rPr lang="en-US" sz="4000" dirty="0"/>
              <a:t>member_name1;</a:t>
            </a:r>
            <a:br>
              <a:rPr lang="en-US" sz="4000" dirty="0"/>
            </a:br>
            <a:r>
              <a:rPr lang="en-US" sz="4000" dirty="0" smtClean="0"/>
              <a:t>    member_type2 </a:t>
            </a:r>
            <a:r>
              <a:rPr lang="en-US" sz="4000" dirty="0"/>
              <a:t>member_name2;</a:t>
            </a:r>
            <a:br>
              <a:rPr lang="en-US" sz="4000" dirty="0"/>
            </a:br>
            <a:r>
              <a:rPr lang="en-US" sz="4000" dirty="0" smtClean="0"/>
              <a:t>    member_type3 </a:t>
            </a:r>
            <a:r>
              <a:rPr lang="en-US" sz="4000" dirty="0"/>
              <a:t>member_name3;</a:t>
            </a:r>
            <a:br>
              <a:rPr lang="en-US" sz="4000" dirty="0"/>
            </a:br>
            <a:r>
              <a:rPr lang="en-US" sz="4000" dirty="0" smtClean="0"/>
              <a:t>    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    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 } </a:t>
            </a:r>
            <a:r>
              <a:rPr lang="en-US" sz="4000" dirty="0" err="1"/>
              <a:t>object_names</a:t>
            </a:r>
            <a:r>
              <a:rPr lang="en-US" sz="4000" dirty="0" smtClean="0"/>
              <a:t>;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 </a:t>
            </a:r>
            <a:r>
              <a:rPr lang="en-US" sz="2600" i="1" u="sng" dirty="0" smtClean="0">
                <a:solidFill>
                  <a:srgbClr val="0070C0"/>
                </a:solidFill>
              </a:rPr>
              <a:t>https</a:t>
            </a:r>
            <a:r>
              <a:rPr lang="en-US" sz="2600" i="1" u="sng" dirty="0">
                <a:solidFill>
                  <a:srgbClr val="0070C0"/>
                </a:solidFill>
              </a:rPr>
              <a:t>://docs.microsoft.com/en-us/cpp/cpp/struct-cpp?view=vs-2017</a:t>
            </a:r>
          </a:p>
        </p:txBody>
      </p:sp>
    </p:spTree>
    <p:extLst>
      <p:ext uri="{BB962C8B-B14F-4D97-AF65-F5344CB8AC3E}">
        <p14:creationId xmlns:p14="http://schemas.microsoft.com/office/powerpoint/2010/main" val="26017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08" y="519466"/>
            <a:ext cx="10058400" cy="11787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0</a:t>
            </a:r>
            <a:r>
              <a:rPr lang="en-US" sz="4800" dirty="0" smtClean="0"/>
              <a:t>: 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3475" y="2229393"/>
            <a:ext cx="11956868" cy="422365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 You </a:t>
            </a:r>
            <a:r>
              <a:rPr lang="en-US" sz="4800" dirty="0" smtClean="0"/>
              <a:t>need to </a:t>
            </a:r>
            <a:r>
              <a:rPr lang="en-US" sz="4800" dirty="0" smtClean="0"/>
              <a:t>store name</a:t>
            </a:r>
            <a:r>
              <a:rPr lang="en-US" sz="4800" dirty="0"/>
              <a:t>, </a:t>
            </a:r>
            <a:r>
              <a:rPr lang="en-US" sz="4800" dirty="0" smtClean="0"/>
              <a:t>age </a:t>
            </a:r>
            <a:r>
              <a:rPr lang="en-US" sz="4800" dirty="0"/>
              <a:t>and </a:t>
            </a:r>
            <a:r>
              <a:rPr lang="en-US" sz="4800" dirty="0" smtClean="0"/>
              <a:t>salary </a:t>
            </a:r>
            <a:r>
              <a:rPr lang="en-US" sz="4800" dirty="0"/>
              <a:t>information about a </a:t>
            </a:r>
            <a:r>
              <a:rPr lang="en-US" sz="4800" dirty="0" smtClean="0"/>
              <a:t>person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b="1" u="sng" dirty="0" smtClean="0"/>
          </a:p>
          <a:p>
            <a:pPr marL="0" indent="0">
              <a:buNone/>
            </a:pPr>
            <a:endParaRPr lang="en-US" sz="2800" b="1" u="sng" dirty="0"/>
          </a:p>
          <a:p>
            <a:pPr marL="0" indent="0">
              <a:buNone/>
            </a:pPr>
            <a:endParaRPr lang="en-US" sz="2800" b="1" u="sng" dirty="0"/>
          </a:p>
          <a:p>
            <a:pPr marL="0" indent="0">
              <a:buNone/>
            </a:pPr>
            <a:r>
              <a:rPr lang="en-US" sz="2800" b="1" dirty="0" smtClean="0"/>
              <a:t>How </a:t>
            </a:r>
            <a:r>
              <a:rPr lang="en-US" sz="2800" b="1" dirty="0" smtClean="0"/>
              <a:t>can </a:t>
            </a:r>
            <a:r>
              <a:rPr lang="en-US" sz="2800" b="1" dirty="0" smtClean="0"/>
              <a:t>you implement it?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14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32" y="66621"/>
            <a:ext cx="8717280" cy="1326751"/>
          </a:xfrm>
        </p:spPr>
        <p:txBody>
          <a:bodyPr/>
          <a:lstStyle/>
          <a:p>
            <a:r>
              <a:rPr lang="en-US" dirty="0" smtClean="0"/>
              <a:t>Intuitive 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236617"/>
            <a:ext cx="10875699" cy="537318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 </a:t>
            </a:r>
            <a:r>
              <a:rPr lang="en-US" sz="8000" dirty="0" smtClean="0"/>
              <a:t>You can easily create different </a:t>
            </a:r>
            <a:r>
              <a:rPr lang="en-US" sz="8000" dirty="0" smtClean="0"/>
              <a:t>variables (name</a:t>
            </a:r>
            <a:r>
              <a:rPr lang="en-US" sz="8000" dirty="0" smtClean="0"/>
              <a:t>, age, </a:t>
            </a:r>
            <a:r>
              <a:rPr lang="en-US" sz="8000" dirty="0" smtClean="0"/>
              <a:t>salary)</a:t>
            </a:r>
            <a:r>
              <a:rPr lang="en-US" sz="8000" dirty="0" smtClean="0"/>
              <a:t> </a:t>
            </a:r>
            <a:r>
              <a:rPr lang="en-US" sz="8000" dirty="0" smtClean="0"/>
              <a:t>for each person you create.</a:t>
            </a:r>
            <a:endParaRPr lang="en-US" sz="8000" dirty="0" smtClean="0"/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r>
              <a:rPr lang="en-US" sz="8000" dirty="0">
                <a:solidFill>
                  <a:srgbClr val="008000"/>
                </a:solidFill>
                <a:latin typeface="Consolas" panose="020B0609020204030204" pitchFamily="49" charset="0"/>
              </a:rPr>
              <a:t>//First Person</a:t>
            </a: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 name[50];</a:t>
            </a:r>
          </a:p>
          <a:p>
            <a:pPr marL="0" indent="0">
              <a:buNone/>
            </a:pPr>
            <a:r>
              <a:rPr lang="en-US" sz="8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 salary;</a:t>
            </a:r>
          </a:p>
          <a:p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8000"/>
                </a:solidFill>
                <a:latin typeface="Consolas" panose="020B0609020204030204" pitchFamily="49" charset="0"/>
              </a:rPr>
              <a:t>// Second Person </a:t>
            </a: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 name_ver2[50];</a:t>
            </a:r>
          </a:p>
          <a:p>
            <a:pPr marL="0" indent="0">
              <a:buNone/>
            </a:pPr>
            <a:r>
              <a:rPr lang="en-US" sz="8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 age_ver2;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 salara_ver2;</a:t>
            </a:r>
            <a:endParaRPr lang="en-US" sz="80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7400" b="1" dirty="0" smtClean="0"/>
              <a:t>Drawbacks:    1)  big </a:t>
            </a:r>
            <a:r>
              <a:rPr lang="en-US" sz="7400" b="1" dirty="0"/>
              <a:t>and messy </a:t>
            </a:r>
            <a:r>
              <a:rPr lang="en-US" sz="7400" b="1" dirty="0" smtClean="0"/>
              <a:t>code. </a:t>
            </a:r>
          </a:p>
          <a:p>
            <a:pPr marL="0" indent="0">
              <a:buNone/>
            </a:pPr>
            <a:r>
              <a:rPr lang="en-US" sz="7400" b="1" dirty="0"/>
              <a:t>	 </a:t>
            </a:r>
            <a:r>
              <a:rPr lang="en-US" sz="7400" b="1" dirty="0" smtClean="0"/>
              <a:t>           2)  no </a:t>
            </a:r>
            <a:r>
              <a:rPr lang="en-US" sz="7400" b="1" dirty="0"/>
              <a:t>(information) relation between the </a:t>
            </a:r>
            <a:r>
              <a:rPr lang="en-US" sz="7400" b="1" dirty="0" smtClean="0"/>
              <a:t>variables</a:t>
            </a:r>
            <a:endParaRPr lang="en-US" sz="7400" b="1" dirty="0"/>
          </a:p>
        </p:txBody>
      </p:sp>
    </p:spTree>
    <p:extLst>
      <p:ext uri="{BB962C8B-B14F-4D97-AF65-F5344CB8AC3E}">
        <p14:creationId xmlns:p14="http://schemas.microsoft.com/office/powerpoint/2010/main" val="1353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160934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382" y="1898468"/>
            <a:ext cx="490999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4200" dirty="0">
                <a:solidFill>
                  <a:srgbClr val="0000FF"/>
                </a:solidFill>
                <a:latin typeface="Consolas" panose="020B0609020204030204" pitchFamily="49" charset="0"/>
              </a:rPr>
              <a:t> char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name[50];</a:t>
            </a:r>
          </a:p>
          <a:p>
            <a:pPr marL="274320" lvl="1" indent="0">
              <a:buNone/>
            </a:pPr>
            <a:r>
              <a:rPr lang="en-US" sz="4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marL="274320" lvl="1" indent="0">
              <a:buNone/>
            </a:pPr>
            <a:r>
              <a:rPr lang="en-US" sz="4200" dirty="0">
                <a:solidFill>
                  <a:srgbClr val="0000FF"/>
                </a:solidFill>
                <a:latin typeface="Consolas" panose="020B0609020204030204" pitchFamily="49" charset="0"/>
              </a:rPr>
              <a:t> float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salary;</a:t>
            </a:r>
          </a:p>
          <a:p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SOlution</a:t>
            </a:r>
            <a:r>
              <a:rPr lang="en-US" dirty="0" smtClean="0"/>
              <a:t> (2):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3" y="2121408"/>
            <a:ext cx="11347269" cy="42445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  Using structure (C++ </a:t>
            </a:r>
            <a:r>
              <a:rPr lang="en-US" sz="2800" dirty="0" err="1" smtClean="0"/>
              <a:t>struct</a:t>
            </a:r>
            <a:r>
              <a:rPr lang="en-US" sz="2800" dirty="0" smtClean="0"/>
              <a:t>)</a:t>
            </a:r>
            <a:r>
              <a:rPr lang="en-US" sz="2800" dirty="0"/>
              <a:t> </a:t>
            </a:r>
            <a:r>
              <a:rPr lang="en-US" sz="2800" dirty="0" smtClean="0"/>
              <a:t>which </a:t>
            </a:r>
            <a:r>
              <a:rPr lang="en-US" sz="2800" dirty="0" smtClean="0"/>
              <a:t>collects </a:t>
            </a:r>
            <a:r>
              <a:rPr lang="en-US" sz="2800" dirty="0"/>
              <a:t>all related information under a single name Person, and </a:t>
            </a:r>
            <a:r>
              <a:rPr lang="en-US" sz="2800" dirty="0" smtClean="0"/>
              <a:t>uses </a:t>
            </a:r>
            <a:r>
              <a:rPr lang="en-US" sz="2800" dirty="0"/>
              <a:t>it for every </a:t>
            </a:r>
            <a:r>
              <a:rPr lang="en-US" sz="2800" dirty="0" smtClean="0"/>
              <a:t>person you create and manipulate.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Extend C++ </a:t>
            </a:r>
            <a:r>
              <a:rPr lang="en-US" sz="2800" dirty="0"/>
              <a:t>types</a:t>
            </a:r>
            <a:r>
              <a:rPr lang="en-US" sz="2800" dirty="0" smtClean="0"/>
              <a:t> with custom behavior and structure</a:t>
            </a:r>
            <a:endParaRPr lang="en-US" sz="26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i="1" u="sng" dirty="0" smtClean="0"/>
              <a:t>Benefit: </a:t>
            </a:r>
            <a:r>
              <a:rPr lang="en-US" sz="2800" b="1" i="1" u="sng" dirty="0" smtClean="0"/>
              <a:t>Now the </a:t>
            </a:r>
            <a:r>
              <a:rPr lang="en-US" sz="2800" b="1" i="1" u="sng" dirty="0"/>
              <a:t>code </a:t>
            </a:r>
            <a:r>
              <a:rPr lang="en-US" sz="2800" b="1" i="1" u="sng" dirty="0" smtClean="0"/>
              <a:t>looks </a:t>
            </a:r>
            <a:r>
              <a:rPr lang="en-US" sz="2800" b="1" i="1" u="sng" dirty="0"/>
              <a:t>cleaner, </a:t>
            </a:r>
            <a:r>
              <a:rPr lang="en-US" sz="2800" b="1" i="1" u="sng" dirty="0" smtClean="0"/>
              <a:t>easier to read and more </a:t>
            </a:r>
            <a:r>
              <a:rPr lang="en-US" sz="2800" b="1" i="1" u="sng" dirty="0" smtClean="0"/>
              <a:t>efficient.</a:t>
            </a:r>
            <a:endParaRPr 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42072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926" y="167205"/>
            <a:ext cx="10414145" cy="1609344"/>
          </a:xfrm>
        </p:spPr>
        <p:txBody>
          <a:bodyPr/>
          <a:lstStyle/>
          <a:p>
            <a:r>
              <a:rPr lang="en-US" dirty="0" smtClean="0"/>
              <a:t>The Solution (3): VARIABLEs AND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851" y="1776549"/>
            <a:ext cx="11530148" cy="48593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define a structure variable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bill;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float salary = 4 bytes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age = 4 bytes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char name[50] = 1 * 50 bytes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58 bytes of memory is allocated for structure variable bill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u="sng" dirty="0" smtClean="0"/>
          </a:p>
          <a:p>
            <a:pPr>
              <a:buFontTx/>
              <a:buChar char="-"/>
            </a:pPr>
            <a:r>
              <a:rPr lang="en-US" b="1" u="sng" dirty="0" smtClean="0"/>
              <a:t>When </a:t>
            </a:r>
            <a:r>
              <a:rPr lang="en-US" b="1" u="sng" dirty="0"/>
              <a:t>a structure is created, no memory is allocated</a:t>
            </a:r>
            <a:r>
              <a:rPr lang="en-US" b="1" u="sng" dirty="0" smtClean="0"/>
              <a:t>.</a:t>
            </a:r>
          </a:p>
          <a:p>
            <a:pPr>
              <a:buFontTx/>
              <a:buChar char="-"/>
            </a:pPr>
            <a:r>
              <a:rPr lang="en-US" b="1" u="sng" dirty="0"/>
              <a:t>When </a:t>
            </a:r>
            <a:r>
              <a:rPr lang="en-US" b="1" u="sng" dirty="0" smtClean="0"/>
              <a:t>a structure </a:t>
            </a:r>
            <a:r>
              <a:rPr lang="en-US" b="1" u="sng" dirty="0"/>
              <a:t>variable is defined, only then the required memory is allocated by the compiler</a:t>
            </a:r>
            <a:r>
              <a:rPr lang="en-US" b="1" u="sng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32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(4) – ACCESS to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21408"/>
            <a:ext cx="10823448" cy="40507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 Default access to members is </a:t>
            </a:r>
            <a:r>
              <a:rPr lang="en-US" sz="2800" dirty="0" smtClean="0"/>
              <a:t>public.</a:t>
            </a:r>
            <a:endParaRPr lang="en-US" sz="2800" dirty="0" smtClean="0"/>
          </a:p>
          <a:p>
            <a:r>
              <a:rPr lang="en-US" sz="2800" dirty="0"/>
              <a:t>The members </a:t>
            </a:r>
            <a:r>
              <a:rPr lang="en-US" sz="2800" dirty="0" smtClean="0"/>
              <a:t>of a </a:t>
            </a:r>
            <a:r>
              <a:rPr lang="en-US" sz="2800" dirty="0"/>
              <a:t>structure variable is accessed using a </a:t>
            </a:r>
            <a:r>
              <a:rPr lang="en-US" sz="2800" b="1" dirty="0"/>
              <a:t>dot (.)</a:t>
            </a:r>
            <a:r>
              <a:rPr lang="en-US" sz="2800" dirty="0"/>
              <a:t> operator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Example: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You can 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access the member ‘age’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of 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the   // structure variable ‘bill’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and assign value to it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bill.age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97;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assign value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bill.age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access value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8925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977" y="2121407"/>
            <a:ext cx="11504024" cy="4566775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  </a:t>
            </a:r>
            <a:r>
              <a:rPr lang="en-US" sz="2800" dirty="0" smtClean="0"/>
              <a:t>A </a:t>
            </a:r>
            <a:r>
              <a:rPr lang="en-US" sz="2800" dirty="0"/>
              <a:t>structure variable can be passed to a function </a:t>
            </a:r>
            <a:r>
              <a:rPr lang="en-US" sz="2800" dirty="0" smtClean="0"/>
              <a:t>as a normal </a:t>
            </a:r>
            <a:r>
              <a:rPr lang="en-US" sz="2800" dirty="0" smtClean="0"/>
              <a:t>argument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declaration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display(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definition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display(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"\Person:"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"Name: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.name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"Salary: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.salary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11567</TotalTime>
  <Words>643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</vt:lpstr>
      <vt:lpstr>Consolas</vt:lpstr>
      <vt:lpstr>Rockwell</vt:lpstr>
      <vt:lpstr>Rockwell Condensed</vt:lpstr>
      <vt:lpstr>Wingdings</vt:lpstr>
      <vt:lpstr>Wood Type</vt:lpstr>
      <vt:lpstr>Exercise 1: C++ Structures </vt:lpstr>
      <vt:lpstr>Struct in C++</vt:lpstr>
      <vt:lpstr>     Problem 0:       </vt:lpstr>
      <vt:lpstr>Intuitive Solution:</vt:lpstr>
      <vt:lpstr>The Solution:</vt:lpstr>
      <vt:lpstr>The SOlution (2):</vt:lpstr>
      <vt:lpstr>The Solution (3): VARIABLEs AND MEMORY</vt:lpstr>
      <vt:lpstr>The solution (4) – ACCESS to members</vt:lpstr>
      <vt:lpstr>Structure and Function</vt:lpstr>
      <vt:lpstr>Structure and Function (2)</vt:lpstr>
      <vt:lpstr>Structure and Function (3)</vt:lpstr>
      <vt:lpstr>Example</vt:lpstr>
      <vt:lpstr>PROBLEMS:</vt:lpstr>
      <vt:lpstr>Problem1 :  Make THE Display Function Member Method in THE struct ‘Person’ and use it in THE MAIN function</vt:lpstr>
      <vt:lpstr>Problem2 :  </vt:lpstr>
      <vt:lpstr>Problem3 :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93</cp:revision>
  <dcterms:created xsi:type="dcterms:W3CDTF">2019-02-25T20:01:52Z</dcterms:created>
  <dcterms:modified xsi:type="dcterms:W3CDTF">2019-03-06T19:01:41Z</dcterms:modified>
</cp:coreProperties>
</file>