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0"/>
  </p:notesMasterIdLst>
  <p:sldIdLst>
    <p:sldId id="256" r:id="rId2"/>
    <p:sldId id="274" r:id="rId3"/>
    <p:sldId id="260" r:id="rId4"/>
    <p:sldId id="259" r:id="rId5"/>
    <p:sldId id="261" r:id="rId6"/>
    <p:sldId id="289" r:id="rId7"/>
    <p:sldId id="275" r:id="rId8"/>
    <p:sldId id="285" r:id="rId9"/>
    <p:sldId id="287" r:id="rId10"/>
    <p:sldId id="290" r:id="rId11"/>
    <p:sldId id="294" r:id="rId12"/>
    <p:sldId id="291" r:id="rId13"/>
    <p:sldId id="288" r:id="rId14"/>
    <p:sldId id="283" r:id="rId15"/>
    <p:sldId id="296" r:id="rId16"/>
    <p:sldId id="292" r:id="rId17"/>
    <p:sldId id="297" r:id="rId18"/>
    <p:sldId id="29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 autoAdjust="0"/>
    <p:restoredTop sz="77027" autoAdjust="0"/>
  </p:normalViewPr>
  <p:slideViewPr>
    <p:cSldViewPr snapToGrid="0">
      <p:cViewPr varScale="1">
        <p:scale>
          <a:sx n="67" d="100"/>
          <a:sy n="67" d="100"/>
        </p:scale>
        <p:origin x="9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40917-E8B0-43E0-A42F-0075974202E8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5D164-6E2E-4DCE-914B-FE6706E6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6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is a multi-paradigm programming language. Meaning, it supports different programming styles.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supports object-oriented (OO) style of programming which allows you to divide complex problems into smaller sets by creating objects.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is simply a collection of data and functions that act on those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5D164-6E2E-4DCE-914B-FE6706E63B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1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Legal Diff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only difference is if you don’t specify the visibility (public, private or protected) of the members, they will be public in the </a:t>
            </a:r>
            <a:r>
              <a:rPr lang="en-US" dirty="0" err="1" smtClean="0"/>
              <a:t>struct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private in the </a:t>
            </a:r>
            <a:r>
              <a:rPr lang="en-US" dirty="0" smtClean="0"/>
              <a:t>class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And the visibility by default goes just a little further than members: for inheritance if you don’t specify anything then the </a:t>
            </a:r>
            <a:r>
              <a:rPr lang="en-US" dirty="0" err="1" smtClean="0"/>
              <a:t>struct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inherit publicly from its base class: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difference between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class: what you express by using them: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rgbClr val="0070C0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rPr>
              <a:t>https://www.fluentcpp.com/2017/06/13/the-real-difference-between-struct-class/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5D164-6E2E-4DCE-914B-FE6706E63B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48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Pay attention to </a:t>
            </a:r>
            <a:r>
              <a:rPr lang="en-US" dirty="0" err="1" smtClean="0"/>
              <a:t>UpperCase</a:t>
            </a:r>
            <a:r>
              <a:rPr lang="en-US" dirty="0" smtClean="0"/>
              <a:t> methods and m_</a:t>
            </a:r>
            <a:r>
              <a:rPr lang="en-US" baseline="0" dirty="0" smtClean="0"/>
              <a:t> members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5D164-6E2E-4DCE-914B-FE6706E63B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3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3/6/2019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uentcpp.com/2017/06/13/the-real-difference-between-struct-clas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pp/cpp/class-cpp?view=vs-201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9234" y="1406097"/>
            <a:ext cx="10850879" cy="3035808"/>
          </a:xfrm>
        </p:spPr>
        <p:txBody>
          <a:bodyPr/>
          <a:lstStyle/>
          <a:p>
            <a:r>
              <a:rPr lang="en-US" sz="7200" dirty="0" smtClean="0"/>
              <a:t>Exercise 2: </a:t>
            </a:r>
            <a:r>
              <a:rPr lang="en-US" sz="7200" dirty="0"/>
              <a:t>C++ </a:t>
            </a:r>
            <a:r>
              <a:rPr lang="en-US" sz="7200" dirty="0" smtClean="0"/>
              <a:t>Classes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19" y="4639589"/>
            <a:ext cx="10676709" cy="2075848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endParaRPr lang="en-US" sz="2600" dirty="0" smtClean="0"/>
          </a:p>
          <a:p>
            <a:pPr marL="457200" indent="-457200">
              <a:buFontTx/>
              <a:buChar char="-"/>
            </a:pPr>
            <a:r>
              <a:rPr lang="en-US" dirty="0" smtClean="0"/>
              <a:t>‘The </a:t>
            </a:r>
            <a:r>
              <a:rPr lang="en-US" dirty="0"/>
              <a:t>building block of C++ that leads to Object Oriented </a:t>
            </a:r>
            <a:r>
              <a:rPr lang="en-US" dirty="0" smtClean="0"/>
              <a:t>programming’</a:t>
            </a:r>
          </a:p>
          <a:p>
            <a:r>
              <a:rPr lang="en-US" sz="2800" dirty="0"/>
              <a:t>	 </a:t>
            </a:r>
            <a:r>
              <a:rPr lang="en-US" sz="2800" dirty="0" smtClean="0"/>
              <a:t>						</a:t>
            </a:r>
            <a:r>
              <a:rPr lang="en-US" sz="1800" i="1" u="sng" dirty="0" smtClean="0"/>
              <a:t>WWW.GEEKSFORGEEKS.ORG</a:t>
            </a:r>
            <a:endParaRPr lang="en-US" sz="1800" i="1" u="sng" dirty="0"/>
          </a:p>
        </p:txBody>
      </p:sp>
    </p:spTree>
    <p:extLst>
      <p:ext uri="{BB962C8B-B14F-4D97-AF65-F5344CB8AC3E}">
        <p14:creationId xmlns:p14="http://schemas.microsoft.com/office/powerpoint/2010/main" val="92944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94816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bg-BG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PrintMembersOffsetsAndSizeOf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bg-BG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bg-BG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bg-BG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nOffset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for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is 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 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F008A"/>
                </a:solidFill>
                <a:latin typeface="Consolas" panose="020B0609020204030204" pitchFamily="49" charset="0"/>
              </a:rPr>
              <a:t>offsetof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m_pFullName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bg-BG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nOffset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for Age is 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 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F008A"/>
                </a:solidFill>
                <a:latin typeface="Consolas" panose="020B0609020204030204" pitchFamily="49" charset="0"/>
              </a:rPr>
              <a:t>offsetof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m_age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bg-BG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nOffset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for Salary is 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F008A"/>
                </a:solidFill>
                <a:latin typeface="Consolas" panose="020B0609020204030204" pitchFamily="49" charset="0"/>
              </a:rPr>
              <a:t>offsetof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m_salary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bg-BG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 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"\n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bg-BG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bg-BG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"The size of a this object is 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 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bg-BG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"\n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bg-BG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bg-BG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bg-BG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"The size of Person is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bg-BG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bg-BG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72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1.2: Use Person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A) Create instance “person” of Class Person with: </a:t>
            </a:r>
          </a:p>
          <a:p>
            <a:r>
              <a:rPr lang="en-US" dirty="0" smtClean="0"/>
              <a:t>Full Name: Ivan </a:t>
            </a:r>
            <a:r>
              <a:rPr lang="en-US" dirty="0" err="1" smtClean="0"/>
              <a:t>Georgiev</a:t>
            </a:r>
            <a:r>
              <a:rPr lang="en-US" dirty="0" smtClean="0"/>
              <a:t> </a:t>
            </a:r>
          </a:p>
          <a:p>
            <a:r>
              <a:rPr lang="en-US" dirty="0" smtClean="0"/>
              <a:t>Age: 22 </a:t>
            </a:r>
          </a:p>
          <a:p>
            <a:r>
              <a:rPr lang="en-US" dirty="0" smtClean="0"/>
              <a:t>Salary: 0.5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B) Print before and after setting Full Name with new name </a:t>
            </a:r>
            <a:r>
              <a:rPr lang="en-US" dirty="0" err="1" smtClean="0"/>
              <a:t>Nedqlko</a:t>
            </a:r>
            <a:r>
              <a:rPr lang="en-US" dirty="0" smtClean="0"/>
              <a:t> </a:t>
            </a:r>
            <a:r>
              <a:rPr lang="en-US" dirty="0" err="1" smtClean="0"/>
              <a:t>Bogdanov</a:t>
            </a:r>
            <a:r>
              <a:rPr lang="en-US" dirty="0"/>
              <a:t> </a:t>
            </a:r>
            <a:r>
              <a:rPr lang="en-US" dirty="0" smtClean="0"/>
              <a:t>and new age 23.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C) Call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PrintMembersOffsetsAndSizeOf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for that instance.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97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948160" cy="6858000"/>
          </a:xfrm>
        </p:spPr>
        <p:txBody>
          <a:bodyPr>
            <a:noAutofit/>
          </a:bodyPr>
          <a:lstStyle/>
          <a:p>
            <a:endParaRPr lang="en-US" sz="2400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8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822960" lvl="3" indent="0">
              <a:buNone/>
            </a:pPr>
            <a:r>
              <a:rPr lang="en-US" sz="2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22960" lvl="3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.Init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"Ivan 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Georgiev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22, 0.5f);</a:t>
            </a:r>
          </a:p>
          <a:p>
            <a:pPr marL="822960" lvl="3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822960" lvl="3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22960" lvl="3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.SetFullName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Nedqlko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Bogdanov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822960" lvl="3" indent="0">
              <a:buNone/>
            </a:pP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person.SetAge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(23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822960" lvl="3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822960" lvl="3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22960" lvl="3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.PrintMembersOffsetsAndSizeOf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01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 smtClean="0"/>
              <a:t>C++ Constructors and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A class </a:t>
            </a:r>
            <a:r>
              <a:rPr lang="en-US" sz="3200" b="1" dirty="0"/>
              <a:t>constructor</a:t>
            </a:r>
            <a:r>
              <a:rPr lang="en-US" sz="3200" dirty="0"/>
              <a:t> is a special member function of a class that is executed whenever we create new objects of that class</a:t>
            </a:r>
            <a:r>
              <a:rPr lang="en-US" sz="3200" dirty="0" smtClean="0"/>
              <a:t>.</a:t>
            </a:r>
          </a:p>
          <a:p>
            <a:endParaRPr lang="en-US" dirty="0"/>
          </a:p>
          <a:p>
            <a:r>
              <a:rPr lang="en-US" sz="3200" dirty="0"/>
              <a:t>A </a:t>
            </a:r>
            <a:r>
              <a:rPr lang="en-US" sz="3200" b="1" dirty="0"/>
              <a:t>destructor</a:t>
            </a:r>
            <a:r>
              <a:rPr lang="en-US" sz="3200" dirty="0"/>
              <a:t> is a special member function of a class that is executed whenever an object of it's class goes out of scope or whenever the delete expression is applied to a pointer to the object of that class.</a:t>
            </a:r>
          </a:p>
        </p:txBody>
      </p:sp>
    </p:spTree>
    <p:extLst>
      <p:ext uri="{BB962C8B-B14F-4D97-AF65-F5344CB8AC3E}">
        <p14:creationId xmlns:p14="http://schemas.microsoft.com/office/powerpoint/2010/main" val="234803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1.3 Modify Class Person: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394442" cy="4050792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sz="3400" dirty="0" smtClean="0"/>
          </a:p>
          <a:p>
            <a:pPr lvl="1"/>
            <a:r>
              <a:rPr lang="en-US" sz="3400" dirty="0" smtClean="0"/>
              <a:t>  Write Default </a:t>
            </a:r>
            <a:r>
              <a:rPr lang="en-US" sz="3400" dirty="0" err="1" smtClean="0"/>
              <a:t>Constructror</a:t>
            </a:r>
            <a:r>
              <a:rPr lang="en-US" sz="3400" dirty="0" smtClean="0"/>
              <a:t> and with </a:t>
            </a:r>
            <a:r>
              <a:rPr lang="en-US" sz="3400" dirty="0" err="1" smtClean="0"/>
              <a:t>paramaters</a:t>
            </a:r>
            <a:endParaRPr lang="en-US" sz="3400" dirty="0" smtClean="0"/>
          </a:p>
          <a:p>
            <a:pPr lvl="1"/>
            <a:r>
              <a:rPr lang="en-US" sz="3400" dirty="0"/>
              <a:t> </a:t>
            </a:r>
            <a:r>
              <a:rPr lang="en-US" sz="3400" dirty="0" smtClean="0"/>
              <a:t> Use constructors in main function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93734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5549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2:  </a:t>
            </a:r>
            <a:r>
              <a:rPr lang="en-US" dirty="0"/>
              <a:t>IMPLEMENT Methods in Class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320800"/>
            <a:ext cx="11128248" cy="5262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548640" lvl="2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1097280" lvl="4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m_x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097280" lvl="4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m_y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48640" lvl="2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1097280" lvl="4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Point(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097280" lvl="4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etX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0" lvl="4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etY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58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554968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Problem 2: 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320800"/>
            <a:ext cx="11128248" cy="526288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::Point(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xCoordinate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yCoordinate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m_x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xCoordinate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m_y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yCoordinate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m_x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m_y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148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?!?</a:t>
            </a:r>
            <a:r>
              <a:rPr lang="en-US" dirty="0" smtClean="0"/>
              <a:t>Discussion?!?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/>
              <a:t> </a:t>
            </a:r>
            <a:r>
              <a:rPr lang="en-US" sz="3600" dirty="0" smtClean="0"/>
              <a:t> Should I use Class or </a:t>
            </a:r>
            <a:r>
              <a:rPr lang="en-US" sz="3600" dirty="0" err="1" smtClean="0"/>
              <a:t>Struct</a:t>
            </a:r>
            <a:r>
              <a:rPr lang="en-US" sz="3600" dirty="0" smtClean="0"/>
              <a:t> for the Point abstraction?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/>
              <a:t> 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70C0"/>
                </a:solidFill>
                <a:hlinkClick r:id="rId2"/>
              </a:rPr>
              <a:t>https</a:t>
            </a:r>
            <a:r>
              <a:rPr lang="en-US" sz="3600" dirty="0">
                <a:solidFill>
                  <a:srgbClr val="0070C0"/>
                </a:solidFill>
                <a:hlinkClick r:id="rId2"/>
              </a:rPr>
              <a:t>://www.fluentcpp.com/2017/06/13/the-real-difference-between-struct-class</a:t>
            </a:r>
            <a:r>
              <a:rPr lang="en-US" sz="3600" dirty="0" smtClean="0">
                <a:solidFill>
                  <a:srgbClr val="0070C0"/>
                </a:solidFill>
                <a:hlinkClick r:id="rId2"/>
              </a:rPr>
              <a:t>/</a:t>
            </a:r>
            <a:endParaRPr lang="en-US" sz="3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14788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5549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3:  IMPLEMENT Methods in Class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320800"/>
            <a:ext cx="11128248" cy="526288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Line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private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Point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m_pointA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Point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m_pointB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Line(</a:t>
            </a:r>
            <a:r>
              <a:rPr lang="en-US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Point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Point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PointB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double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Lenght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double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GetSlope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Point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Intersaction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Line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fistLine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Line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secondLine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597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 </a:t>
            </a:r>
            <a:r>
              <a:rPr lang="en-US" dirty="0" err="1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190" y="2093976"/>
            <a:ext cx="10751058" cy="4638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class_name</a:t>
            </a:r>
            <a:r>
              <a:rPr lang="en-US" sz="2400" dirty="0"/>
              <a:t> {</a:t>
            </a:r>
          </a:p>
          <a:p>
            <a:pPr marL="0" indent="0">
              <a:buNone/>
            </a:pPr>
            <a:r>
              <a:rPr lang="en-US" sz="2400" dirty="0"/>
              <a:t>  access_specifier_1:</a:t>
            </a:r>
          </a:p>
          <a:p>
            <a:pPr marL="0" indent="0">
              <a:buNone/>
            </a:pPr>
            <a:r>
              <a:rPr lang="en-US" sz="2400" dirty="0"/>
              <a:t>    member1;</a:t>
            </a:r>
          </a:p>
          <a:p>
            <a:pPr marL="0" indent="0">
              <a:buNone/>
            </a:pPr>
            <a:r>
              <a:rPr lang="en-US" sz="2400" dirty="0"/>
              <a:t>  access_specifier_2:</a:t>
            </a:r>
          </a:p>
          <a:p>
            <a:pPr marL="0" indent="0">
              <a:buNone/>
            </a:pPr>
            <a:r>
              <a:rPr lang="en-US" sz="2400" dirty="0"/>
              <a:t>    member2;</a:t>
            </a:r>
          </a:p>
          <a:p>
            <a:pPr marL="0" indent="0">
              <a:buNone/>
            </a:pPr>
            <a:r>
              <a:rPr lang="en-US" sz="2400" dirty="0"/>
              <a:t>  ...</a:t>
            </a:r>
          </a:p>
          <a:p>
            <a:pPr marL="0" indent="0">
              <a:buNone/>
            </a:pPr>
            <a:r>
              <a:rPr lang="en-US" sz="2400" dirty="0"/>
              <a:t>} </a:t>
            </a:r>
            <a:r>
              <a:rPr lang="en-US" sz="2400" dirty="0" err="1"/>
              <a:t>object_names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hlinkClick r:id="rId3"/>
              </a:rPr>
              <a:t>https://</a:t>
            </a:r>
            <a:r>
              <a:rPr lang="en-US" sz="2400" dirty="0" smtClean="0">
                <a:solidFill>
                  <a:srgbClr val="0070C0"/>
                </a:solidFill>
                <a:hlinkClick r:id="rId3"/>
              </a:rPr>
              <a:t>docs.microsoft.com/en-us/cpp/cpp/class-cpp?view=vs-2017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5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008" y="519466"/>
            <a:ext cx="10058400" cy="11787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Problem 0</a:t>
            </a:r>
            <a:r>
              <a:rPr lang="en-US" sz="4800" dirty="0" smtClean="0"/>
              <a:t>:  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3475" y="2229393"/>
            <a:ext cx="11956868" cy="4223657"/>
          </a:xfrm>
        </p:spPr>
        <p:txBody>
          <a:bodyPr>
            <a:normAutofit fontScale="70000" lnSpcReduction="20000"/>
          </a:bodyPr>
          <a:lstStyle/>
          <a:p>
            <a:r>
              <a:rPr lang="en-US" sz="4800" dirty="0" smtClean="0"/>
              <a:t>  </a:t>
            </a:r>
            <a:r>
              <a:rPr lang="en-US" sz="5700" dirty="0" smtClean="0"/>
              <a:t>You need to store name</a:t>
            </a:r>
            <a:r>
              <a:rPr lang="en-US" sz="5700" dirty="0"/>
              <a:t>, </a:t>
            </a:r>
            <a:r>
              <a:rPr lang="en-US" sz="5700" dirty="0" smtClean="0"/>
              <a:t>age </a:t>
            </a:r>
            <a:r>
              <a:rPr lang="en-US" sz="5700" dirty="0"/>
              <a:t>and </a:t>
            </a:r>
            <a:r>
              <a:rPr lang="en-US" sz="5700" dirty="0" smtClean="0"/>
              <a:t>salary </a:t>
            </a:r>
          </a:p>
          <a:p>
            <a:pPr marL="0" indent="0">
              <a:buNone/>
            </a:pPr>
            <a:r>
              <a:rPr lang="en-US" sz="5700" dirty="0" smtClean="0"/>
              <a:t>information </a:t>
            </a:r>
            <a:r>
              <a:rPr lang="en-US" sz="5700" dirty="0"/>
              <a:t>about a </a:t>
            </a:r>
            <a:r>
              <a:rPr lang="en-US" sz="5700" dirty="0" smtClean="0"/>
              <a:t>person. There is </a:t>
            </a:r>
          </a:p>
          <a:p>
            <a:pPr marL="0" indent="0">
              <a:buNone/>
            </a:pPr>
            <a:r>
              <a:rPr lang="en-US" sz="5700" dirty="0" smtClean="0"/>
              <a:t>also need to set and get values for every </a:t>
            </a:r>
          </a:p>
          <a:p>
            <a:pPr marL="0" indent="0">
              <a:buNone/>
            </a:pPr>
            <a:r>
              <a:rPr lang="en-US" sz="5700" dirty="0" smtClean="0"/>
              <a:t>member in the class</a:t>
            </a:r>
          </a:p>
          <a:p>
            <a:endParaRPr lang="en-US" sz="2800" dirty="0" smtClean="0"/>
          </a:p>
          <a:p>
            <a:pPr marL="0" indent="0">
              <a:buNone/>
            </a:pPr>
            <a:endParaRPr lang="en-US" sz="2800" b="1" u="sng" dirty="0" smtClean="0"/>
          </a:p>
          <a:p>
            <a:pPr marL="0" indent="0">
              <a:buNone/>
            </a:pPr>
            <a:endParaRPr lang="en-US" sz="2800" b="1" u="sng" dirty="0"/>
          </a:p>
          <a:p>
            <a:pPr marL="0" indent="0">
              <a:buNone/>
            </a:pPr>
            <a:endParaRPr lang="en-US" sz="2800" b="1" u="sng" dirty="0"/>
          </a:p>
          <a:p>
            <a:pPr marL="0" indent="0">
              <a:buNone/>
            </a:pPr>
            <a:r>
              <a:rPr lang="en-US" sz="2800" b="1" dirty="0" smtClean="0"/>
              <a:t>How can you implement it with classes?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3149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32" y="66621"/>
            <a:ext cx="8717280" cy="1326751"/>
          </a:xfrm>
        </p:spPr>
        <p:txBody>
          <a:bodyPr/>
          <a:lstStyle/>
          <a:p>
            <a:r>
              <a:rPr lang="en-US" dirty="0" smtClean="0"/>
              <a:t>Intuitive Solution: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9" y="1236617"/>
            <a:ext cx="10875699" cy="53731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char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m_pFullName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[1000];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3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m_age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float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m_salary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3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090" y="0"/>
            <a:ext cx="10394769" cy="11315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1.1: Solution - IMPLEMENT METHODS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31570"/>
            <a:ext cx="12192000" cy="570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encapsulation of data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char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m_pFullName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you can use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::string</a:t>
            </a:r>
          </a:p>
          <a:p>
            <a:pPr lvl="1"/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m_salary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pName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salary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~Person();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Using special method call Destructor, to free allocated memory for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m_pFullName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Setters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SetFullName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pName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SetSalary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Setters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GetFullName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 without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Try call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GetFullName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in Print() or in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Person object. It will not compile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Print methods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PrintMembersOffsetsAndSizeOf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095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94816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pName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salary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"[0x"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"] Person::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init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("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pName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	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salary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SetFullName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pName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SetAge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SetSalary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salary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::~Person()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m_pFullName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delete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m_pFullName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130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94816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SetFullName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pName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pName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if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pName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is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nullptr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548640" lvl="2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delete[]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m_pFullName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48640" lvl="2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m_pFullName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48640" lvl="2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pName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+ 1;</a:t>
            </a:r>
          </a:p>
          <a:p>
            <a:pPr marL="274320" lvl="1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buffer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274320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delete[]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m_pFullName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free memory before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reinit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it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m_pFullName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buffer;</a:t>
            </a:r>
          </a:p>
          <a:p>
            <a:pPr marL="274320" lvl="1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strcpy_s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m_pFullName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pName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091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94816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m_age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SetSalary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salary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m_salary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salary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606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94816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bg-BG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::Print()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bg-BG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bg-BG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"A person object at 0x"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"\n  Full Name address \t0x"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bg-BG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m_pFullName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bg-BG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bg-BG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bg-BG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GetFullName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"\n  Age\t0x"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m_age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bg-BG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"\n  Salary\t0x"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m_salary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bg-BG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932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6510</TotalTime>
  <Words>547</Words>
  <Application>Microsoft Office PowerPoint</Application>
  <PresentationFormat>Widescreen</PresentationFormat>
  <Paragraphs>213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Consolas</vt:lpstr>
      <vt:lpstr>Rockwell</vt:lpstr>
      <vt:lpstr>Rockwell Condensed</vt:lpstr>
      <vt:lpstr>Wingdings</vt:lpstr>
      <vt:lpstr>Wood Type</vt:lpstr>
      <vt:lpstr>Exercise 2: C++ Classes</vt:lpstr>
      <vt:lpstr>Classes vs Structs</vt:lpstr>
      <vt:lpstr>     Problem 0:       </vt:lpstr>
      <vt:lpstr>Intuitive Solution:</vt:lpstr>
      <vt:lpstr>Problem 1.1: Solution - IMPLEMENT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1.2: Use Person Objects</vt:lpstr>
      <vt:lpstr>PowerPoint Presentation</vt:lpstr>
      <vt:lpstr>C++ Constructors and Destructors</vt:lpstr>
      <vt:lpstr>Problem 1.3 Modify Class Person:</vt:lpstr>
      <vt:lpstr>Problem 2:  IMPLEMENT Methods in Class Point</vt:lpstr>
      <vt:lpstr>Problem 2:  Solution</vt:lpstr>
      <vt:lpstr>?!?Discussion?!?</vt:lpstr>
      <vt:lpstr>Problem 3:  IMPLEMENT Methods in Class 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1:</dc:title>
  <dc:creator>PC</dc:creator>
  <cp:lastModifiedBy>PC</cp:lastModifiedBy>
  <cp:revision>171</cp:revision>
  <dcterms:created xsi:type="dcterms:W3CDTF">2019-02-25T20:01:52Z</dcterms:created>
  <dcterms:modified xsi:type="dcterms:W3CDTF">2019-03-06T21:13:45Z</dcterms:modified>
</cp:coreProperties>
</file>