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85" r:id="rId4"/>
    <p:sldId id="280" r:id="rId5"/>
    <p:sldId id="281" r:id="rId6"/>
    <p:sldId id="284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27B2B-C7C8-BF41-8141-9BF20C26EDD7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F1D04-2FF3-0B4A-BAA3-854EACEB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0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house+price&amp;source=lnms&amp;tbm=isch&amp;sa=X&amp;ved=0ahUKEwj1p4yl59HkAhUkhOAKHfffCrYQ_AUIFCgD&amp;biw=1440&amp;bih=685#imgrc=6-MSxbS8lALYmM: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biw=1440&amp;bih=685&amp;tbm=isch&amp;sa=1&amp;ei=CaF9Xcv9MYbl5gKs24boCA&amp;q=math&amp;oq=math&amp;gs_l=img.3..0i67j0j0i67l4j0l4.99956.101699..101973...1.0..0.94.344.5......0....1..gws-wiz-img.CAPyez8A9Ow&amp;ved=0ahUKEwiLpoCU49HkAhWGslkKHaytAY0Q4dUDCAc&amp;uact=5#imgrc=hr8nsBn1hf48BM: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biw=1440&amp;bih=685&amp;tbm=isch&amp;sa=1&amp;ei=4Z99XdLbBKG9ggeSp5D4BA&amp;q=medina+wa+location&amp;oq=medina+wa+location&amp;gs_l=img.3...10515.15032..15260...2.0..0.185.1426.20j2......0....1..gws-wiz-img.....0..0j0i67j0i30j0i24.qE2B47umWvU&amp;ved=0ahUKEwiS0MCG4tHkAhWhnuAKHZITBE8Q4dUDCAc&amp;uact=5#imgrc=e9cmz_7r0o9wfM: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oogle.com/search?biw=1440&amp;bih=685&amp;tbm=isch&amp;sa=1&amp;ei=cqB9XaWYGO6O5wL5-a34CA&amp;q=location&amp;oq=location&amp;gs_l=img.3..0l10.19089.20017..21321...0.0..0.65.280.5......0....1..gws-wiz-img.......0i5i30j0i8i30j0i24.BamL1VNvJbs&amp;ved=0ahUKEwilmebL4tHkAhVux1kKHfl8C48Q4dUDCAc&amp;uact=5#imgrc=0hZ7DDcwRSTaDM: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square+footage&amp;source=lnms&amp;tbm=isch&amp;sa=X&amp;ved=0ahUKEwiQicDG5NHkAhUt01kKHb7jApMQ_AUIEigB&amp;biw=1440&amp;bih=685&amp;dpr=2#imgrc=etY1QbXTOb_C-M: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next+steps+images&amp;tbm=isch&amp;source=iu&amp;ictx=1&amp;fir=OqY5-Tysx6L5UM%253A%252CcQe_t0w793l08M%252C_&amp;vet=1&amp;usg=AI4_-kQD1Pr6LvIt3UXwt6ZzpqbTUTBCfA&amp;sa=X&amp;ved=2ahUKEwii94___dHkAhUmtlkKHY0_BpQQ9QEwC3oECAYQGg#imgrc=OqY5-Tysx6L5UM: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%3F&amp;source=lnms&amp;tbm=isch&amp;sa=X&amp;ved=0ahUKEwjK74Sn5tHkAhWHiOAKHSNvAw4Q_AUIFCgD&amp;biw=1440&amp;bih=685#imgrc=PvW0R1JjZu2_PM: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https://www.google.com/search?q=house+price&amp;source=lnms&amp;tbm=isch&amp;sa=X&amp;ved=0ahUKEwj1p4yl59HkAhUkhOAKHfffCrYQ_AUIFCgD&amp;biw=1440&amp;bih=685#imgrc=6-MSxbS8lALYmM: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F1D04-2FF3-0B4A-BAA3-854EACEBFA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9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oogle.com/search?biw=1440&amp;bih=685&amp;tbm=isch&amp;sa=1&amp;ei=CaF9Xcv9MYbl5gKs24boCA&amp;q=math&amp;oq=math&amp;gs_l=img.3..0i67j0j0i67l4j0l4.99956.101699..101973...1.0..0.94.344.5......0....1..gws-wiz-img.CAPyez8A9Ow&amp;ved=0ahUKEwiLpoCU49HkAhWGslkKHaytAY0Q4dUDCAc&amp;uact=5#imgrc=hr8nsBn1hf48B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F1D04-2FF3-0B4A-BAA3-854EACEBFA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6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oogle.com/search?biw=1440&amp;bih=685&amp;tbm=isch&amp;sa=1&amp;ei=4Z99XdLbBKG9ggeSp5D4BA&amp;q=medina+wa+location&amp;oq=medina+wa+location&amp;gs_l=img.3...10515.15032..15260...2.0..0.185.1426.20j2......0....1..gws-wiz-img.....0..0j0i67j0i30j0i24.qE2B47umWvU&amp;ved=0ahUKEwiS0MCG4tHkAhWhnuAKHZITBE8Q4dUDCAc&amp;uact=5#imgrc=e9cmz_7r0o9wfM: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google.com/search?biw=1440&amp;bih=685&amp;tbm=isch&amp;sa=1&amp;ei=cqB9XaWYGO6O5wL5-a34CA&amp;q=location&amp;oq=location&amp;gs_l=img.3..0l10.19089.20017..21321...0.0..0.65.280.5......0....1..gws-wiz-img.......0i5i30j0i8i30j0i24.BamL1VNvJbs&amp;ved=0ahUKEwilmebL4tHkAhVux1kKHfl8C48Q4dUDCAc&amp;uact=5#imgrc=0hZ7DDcwRSTaD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F1D04-2FF3-0B4A-BAA3-854EACEBFA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https://www.google.com/search?q=square+footage&amp;source=lnms&amp;tbm=isch&amp;sa=X&amp;ved=0ahUKEwiQicDG5NHkAhUt01kKHb7jApMQ_AUIEigB&amp;biw=1440&amp;bih=685&amp;dpr=2#imgrc=etY1QbXTOb_C-M: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F1D04-2FF3-0B4A-BAA3-854EACEBFA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81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oogle.com/search?q=next+steps+images&amp;tbm=isch&amp;source=iu&amp;ictx=1&amp;fir=OqY5-Tysx6L5UM%253A%252CcQe_t0w793l08M%252C_&amp;vet=1&amp;usg=AI4_-kQD1Pr6LvIt3UXwt6ZzpqbTUTBCfA&amp;sa=X&amp;ved=2ahUKEwii94___dHkAhUmtlkKHY0_BpQQ9QEwC3oECAYQGg#imgrc=OqY5-Tysx6L5U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F1D04-2FF3-0B4A-BAA3-854EACEBFA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60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https://www.google.com/search?q=%3F&amp;source=lnms&amp;tbm=isch&amp;sa=X&amp;ved=0ahUKEwjK74Sn5tHkAhWHiOAKHSNvAw4Q_AUIFCgD&amp;biw=1440&amp;bih=685#imgrc=PvW0R1JjZu2_PM: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F1D04-2FF3-0B4A-BAA3-854EACEBFA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okin324/FlatIron-Module-1-Final-Proje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FE3A-9FF7-734E-9D3E-1D0A27FA3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61987"/>
            <a:ext cx="8825658" cy="3329581"/>
          </a:xfrm>
        </p:spPr>
        <p:txBody>
          <a:bodyPr/>
          <a:lstStyle/>
          <a:p>
            <a:r>
              <a:rPr lang="en-US" sz="6000" dirty="0"/>
              <a:t>Predicting House Prices in Kings County, WA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47677-112C-0A4A-BF2E-36B3292F1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Okin</a:t>
            </a:r>
          </a:p>
          <a:p>
            <a:r>
              <a:rPr lang="en-US" dirty="0"/>
              <a:t>September 14, 2019</a:t>
            </a:r>
          </a:p>
        </p:txBody>
      </p:sp>
    </p:spTree>
    <p:extLst>
      <p:ext uri="{BB962C8B-B14F-4D97-AF65-F5344CB8AC3E}">
        <p14:creationId xmlns:p14="http://schemas.microsoft.com/office/powerpoint/2010/main" val="55736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A43B-07B7-43DC-AB8C-1297AA14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16FF-2821-47C7-9C51-E69F8A30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9993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How can we maximize home value?</a:t>
            </a:r>
          </a:p>
          <a:p>
            <a:pPr lvl="1"/>
            <a:r>
              <a:rPr lang="en-US" dirty="0"/>
              <a:t>21,000 data points (Kings County, WA)</a:t>
            </a:r>
          </a:p>
          <a:p>
            <a:pPr lvl="1"/>
            <a:r>
              <a:rPr lang="en-US" dirty="0"/>
              <a:t>Many variables to analyze (square footage, number of rooms, etc.)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C79AD-D73F-624E-A649-F5D8E529A9E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6172" y="3321297"/>
            <a:ext cx="37846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A43B-07B7-43DC-AB8C-1297AA14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16FF-2821-47C7-9C51-E69F8A30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002" y="1538568"/>
            <a:ext cx="8942832" cy="4195481"/>
          </a:xfrm>
        </p:spPr>
        <p:txBody>
          <a:bodyPr>
            <a:normAutofit/>
          </a:bodyPr>
          <a:lstStyle/>
          <a:p>
            <a:r>
              <a:rPr lang="en-US" dirty="0"/>
              <a:t>Maximum home value is over 14 times average home value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6F5EC7-F5AB-7444-8185-9AA1BF59993B}"/>
              </a:ext>
            </a:extLst>
          </p:cNvPr>
          <p:cNvSpPr/>
          <p:nvPr/>
        </p:nvSpPr>
        <p:spPr>
          <a:xfrm>
            <a:off x="2062977" y="44265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E464A8-2709-EA48-9DC7-2A4B8B78ADA5}"/>
              </a:ext>
            </a:extLst>
          </p:cNvPr>
          <p:cNvSpPr/>
          <p:nvPr/>
        </p:nvSpPr>
        <p:spPr>
          <a:xfrm>
            <a:off x="6643933" y="2581296"/>
            <a:ext cx="3255264" cy="3255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B7D9D5-57F9-DC43-944A-CF347B790C58}"/>
              </a:ext>
            </a:extLst>
          </p:cNvPr>
          <p:cNvCxnSpPr/>
          <p:nvPr/>
        </p:nvCxnSpPr>
        <p:spPr>
          <a:xfrm flipV="1">
            <a:off x="3825863" y="3221511"/>
            <a:ext cx="2090057" cy="771896"/>
          </a:xfrm>
          <a:prstGeom prst="straightConnector1">
            <a:avLst/>
          </a:prstGeom>
          <a:ln w="412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6B0DC5-AF6A-E54B-A712-D92566DDB8F7}"/>
              </a:ext>
            </a:extLst>
          </p:cNvPr>
          <p:cNvSpPr txBox="1"/>
          <p:nvPr/>
        </p:nvSpPr>
        <p:spPr>
          <a:xfrm>
            <a:off x="1413983" y="3993407"/>
            <a:ext cx="175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Ordinary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732F9-B6CC-B344-A678-EEEE195F5A74}"/>
              </a:ext>
            </a:extLst>
          </p:cNvPr>
          <p:cNvSpPr txBox="1"/>
          <p:nvPr/>
        </p:nvSpPr>
        <p:spPr>
          <a:xfrm>
            <a:off x="7493872" y="2211964"/>
            <a:ext cx="175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Winners</a:t>
            </a:r>
          </a:p>
        </p:txBody>
      </p:sp>
    </p:spTree>
    <p:extLst>
      <p:ext uri="{BB962C8B-B14F-4D97-AF65-F5344CB8AC3E}">
        <p14:creationId xmlns:p14="http://schemas.microsoft.com/office/powerpoint/2010/main" val="22490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A43B-07B7-43DC-AB8C-1297AA14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16FF-2821-47C7-9C51-E69F8A30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9993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Model accuracy: </a:t>
            </a:r>
            <a:r>
              <a:rPr lang="en-US" b="1" dirty="0">
                <a:solidFill>
                  <a:srgbClr val="92D050"/>
                </a:solidFill>
              </a:rPr>
              <a:t>High</a:t>
            </a:r>
          </a:p>
          <a:p>
            <a:pPr lvl="1"/>
            <a:r>
              <a:rPr lang="en-US" dirty="0"/>
              <a:t>R-Squared: 83%</a:t>
            </a:r>
          </a:p>
          <a:p>
            <a:pPr lvl="1"/>
            <a:r>
              <a:rPr lang="en-US" dirty="0"/>
              <a:t>Positive relationship with price</a:t>
            </a:r>
          </a:p>
          <a:p>
            <a:pPr lvl="2"/>
            <a:r>
              <a:rPr lang="en-US" dirty="0"/>
              <a:t>Good zip codes</a:t>
            </a:r>
          </a:p>
          <a:p>
            <a:pPr lvl="2"/>
            <a:r>
              <a:rPr lang="en-US" dirty="0"/>
              <a:t>Waterfront view</a:t>
            </a:r>
          </a:p>
          <a:p>
            <a:pPr lvl="2"/>
            <a:r>
              <a:rPr lang="en-US" dirty="0"/>
              <a:t>High grade</a:t>
            </a:r>
          </a:p>
          <a:p>
            <a:pPr lvl="2"/>
            <a:r>
              <a:rPr lang="en-US" dirty="0"/>
              <a:t>Number of views</a:t>
            </a:r>
          </a:p>
          <a:p>
            <a:pPr lvl="2"/>
            <a:r>
              <a:rPr lang="en-US" dirty="0"/>
              <a:t>Square footage</a:t>
            </a:r>
          </a:p>
          <a:p>
            <a:pPr lvl="2"/>
            <a:r>
              <a:rPr lang="en-US" dirty="0"/>
              <a:t>Basement</a:t>
            </a:r>
          </a:p>
          <a:p>
            <a:pPr lvl="2"/>
            <a:r>
              <a:rPr lang="en-US" dirty="0"/>
              <a:t>Good condition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60578-E1E2-2543-98CD-7B4F4B1DD39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7563" y="1509993"/>
            <a:ext cx="5163292" cy="34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8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A43B-07B7-43DC-AB8C-1297AA14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16FF-2821-47C7-9C51-E69F8A30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Location</a:t>
            </a:r>
          </a:p>
          <a:p>
            <a:pPr lvl="1"/>
            <a:r>
              <a:rPr lang="en-US" dirty="0"/>
              <a:t>Invest in desirable </a:t>
            </a:r>
            <a:r>
              <a:rPr lang="en-US" dirty="0" err="1"/>
              <a:t>zipcodes</a:t>
            </a:r>
            <a:r>
              <a:rPr lang="en-US" dirty="0"/>
              <a:t> including Medina, Bellevue, and Seattle</a:t>
            </a:r>
          </a:p>
          <a:p>
            <a:r>
              <a:rPr lang="en-US" dirty="0"/>
              <a:t>Waterfront View</a:t>
            </a:r>
          </a:p>
          <a:p>
            <a:pPr lvl="1"/>
            <a:r>
              <a:rPr lang="en-US" dirty="0"/>
              <a:t>Invest in properties with a waterfront view</a:t>
            </a:r>
          </a:p>
          <a:p>
            <a:r>
              <a:rPr lang="en-US" dirty="0"/>
              <a:t>High Grade</a:t>
            </a:r>
          </a:p>
          <a:p>
            <a:pPr lvl="1"/>
            <a:r>
              <a:rPr lang="en-US" dirty="0"/>
              <a:t>Invest in properties that have a high chance of getting a good grade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EA1CA-B3FE-D847-8B7D-24C482E2D6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0211" y="3733979"/>
            <a:ext cx="4572000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36C6FD-5D8F-5041-A699-1CDF314D5D0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293" y="3733979"/>
            <a:ext cx="4572000" cy="304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A43B-07B7-43DC-AB8C-1297AA14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16FF-2821-47C7-9C51-E69F8A30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95693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Square Footage</a:t>
            </a:r>
          </a:p>
          <a:p>
            <a:pPr lvl="1"/>
            <a:r>
              <a:rPr lang="en-US" dirty="0"/>
              <a:t>Invest in properties with high square footage</a:t>
            </a:r>
          </a:p>
          <a:p>
            <a:r>
              <a:rPr lang="en-US" dirty="0"/>
              <a:t>Basement</a:t>
            </a:r>
          </a:p>
          <a:p>
            <a:pPr lvl="1"/>
            <a:r>
              <a:rPr lang="en-US" dirty="0"/>
              <a:t>Invest in properties with a basement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9A389-7147-D14F-B52E-BDE171F2A3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5900" y="3148011"/>
            <a:ext cx="3100388" cy="3100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F8A679-C16E-4643-AD41-1CE0219F535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2162" y="3249929"/>
            <a:ext cx="3486151" cy="278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3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A43B-07B7-43DC-AB8C-1297AA14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16FF-2821-47C7-9C51-E69F8A30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more variables</a:t>
            </a:r>
          </a:p>
          <a:p>
            <a:pPr lvl="1"/>
            <a:r>
              <a:rPr lang="en-US" dirty="0"/>
              <a:t>Latitude, longitude, day of week of sale</a:t>
            </a:r>
          </a:p>
          <a:p>
            <a:pPr lvl="1"/>
            <a:endParaRPr lang="en-US" dirty="0"/>
          </a:p>
          <a:p>
            <a:r>
              <a:rPr lang="en-US" dirty="0"/>
              <a:t>Run other types of algorithms</a:t>
            </a:r>
          </a:p>
          <a:p>
            <a:pPr lvl="1"/>
            <a:r>
              <a:rPr lang="en-US" dirty="0"/>
              <a:t>Decision trees/random forests</a:t>
            </a:r>
          </a:p>
          <a:p>
            <a:pPr lvl="1"/>
            <a:r>
              <a:rPr lang="en-US" dirty="0"/>
              <a:t>Non-linear regression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56B42-1002-414B-9887-480B675540F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8791" y="2052918"/>
            <a:ext cx="4250972" cy="34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2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A43B-07B7-43DC-AB8C-1297AA14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16FF-2821-47C7-9C51-E69F8A30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location:</a:t>
            </a:r>
          </a:p>
          <a:p>
            <a:pPr lvl="1"/>
            <a:r>
              <a:rPr lang="en-US" dirty="0">
                <a:hlinkClick r:id="rId3"/>
              </a:rPr>
              <a:t>https://github.com/eokin324/FlatIron-Module-1-Final-Project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Contact information:</a:t>
            </a:r>
          </a:p>
          <a:p>
            <a:pPr lvl="1"/>
            <a:r>
              <a:rPr lang="en-US" dirty="0"/>
              <a:t>eokin324@gmail.com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C6BEB-D4A1-894F-B0CF-D8B49E8C5DB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8472" y="3124199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1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3775</TotalTime>
  <Words>652</Words>
  <Application>Microsoft Macintosh PowerPoint</Application>
  <PresentationFormat>Widescreen</PresentationFormat>
  <Paragraphs>63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Predicting House Prices in Kings County, WA</vt:lpstr>
      <vt:lpstr>Problem</vt:lpstr>
      <vt:lpstr>Why Should We Care?</vt:lpstr>
      <vt:lpstr>Results</vt:lpstr>
      <vt:lpstr>Key Recommendations</vt:lpstr>
      <vt:lpstr>Further Recommendations</vt:lpstr>
      <vt:lpstr>Next Steps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Okin</dc:creator>
  <cp:lastModifiedBy>Evan Okin</cp:lastModifiedBy>
  <cp:revision>44</cp:revision>
  <cp:lastPrinted>2019-09-15T18:57:48Z</cp:lastPrinted>
  <dcterms:created xsi:type="dcterms:W3CDTF">2019-09-11T02:05:19Z</dcterms:created>
  <dcterms:modified xsi:type="dcterms:W3CDTF">2019-09-15T19:01:42Z</dcterms:modified>
</cp:coreProperties>
</file>