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1" r:id="rId8"/>
    <p:sldId id="262" r:id="rId9"/>
    <p:sldId id="268" r:id="rId10"/>
    <p:sldId id="265" r:id="rId11"/>
    <p:sldId id="266" r:id="rId12"/>
    <p:sldId id="267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69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2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6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9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2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94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01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7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10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01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81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75A5-D28B-4A3D-A5F6-592F1B870C23}" type="datetimeFigureOut">
              <a:rPr lang="ru-RU" smtClean="0"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89BA-855E-4850-A43E-0A1BCB3DC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7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</a:t>
            </a:r>
            <a:r>
              <a:rPr lang="ru-RU" dirty="0" smtClean="0"/>
              <a:t>айловые системы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организация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хранилища (</a:t>
            </a:r>
            <a:r>
              <a:rPr lang="ru-RU" dirty="0" err="1" smtClean="0"/>
              <a:t>raid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zfs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92080" y="5301208"/>
            <a:ext cx="3560440" cy="1270992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/>
              <a:t>Выполнила студентка ПНИПУ </a:t>
            </a:r>
          </a:p>
          <a:p>
            <a:pPr algn="r"/>
            <a:r>
              <a:rPr lang="ru-RU" sz="2000" dirty="0" smtClean="0"/>
              <a:t>группы ИТСИ-17</a:t>
            </a:r>
          </a:p>
          <a:p>
            <a:pPr algn="r"/>
            <a:r>
              <a:rPr lang="ru-RU" sz="2000" dirty="0" smtClean="0"/>
              <a:t> Ермакова Ольга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52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RAID 01 (RAID 0+1</a:t>
            </a:r>
            <a:r>
              <a:rPr lang="en-US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 descr="D:\Учеба\Высоконагруженные веб-приложения\RAID_0+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60"/>
            <a:ext cx="4751630" cy="508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2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RAID 10 (RAID 1+0</a:t>
            </a:r>
            <a:r>
              <a:rPr lang="en-US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42" name="Picture 2" descr="D:\Учеба\Высоконагруженные веб-приложения\RAID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475252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Реализации </a:t>
            </a:r>
            <a:r>
              <a:rPr lang="en-US" b="1" dirty="0"/>
              <a:t>RAID </a:t>
            </a:r>
            <a:r>
              <a:rPr lang="ru-RU" b="1" dirty="0"/>
              <a:t>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 smtClean="0">
                <a:latin typeface="Bookman Old Style" panose="02050604050505020204" pitchFamily="18" charset="0"/>
              </a:rPr>
              <a:t>Программная (</a:t>
            </a:r>
            <a:r>
              <a:rPr lang="en-US" dirty="0" smtClean="0">
                <a:latin typeface="Bookman Old Style" panose="02050604050505020204" pitchFamily="18" charset="0"/>
              </a:rPr>
              <a:t>software-based)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Аппаратная — шинно-ориентированная (</a:t>
            </a:r>
            <a:r>
              <a:rPr lang="en-US" dirty="0" smtClean="0">
                <a:latin typeface="Bookman Old Style" panose="02050604050505020204" pitchFamily="18" charset="0"/>
              </a:rPr>
              <a:t>bus-based)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Аппаратная — автономная подсистема (</a:t>
            </a:r>
            <a:r>
              <a:rPr lang="en-US" dirty="0" smtClean="0">
                <a:latin typeface="Bookman Old Style" panose="02050604050505020204" pitchFamily="18" charset="0"/>
              </a:rPr>
              <a:t>subsystem-based)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3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ZFS (</a:t>
            </a:r>
            <a:r>
              <a:rPr lang="ru-RU" b="1" dirty="0" err="1" smtClean="0"/>
              <a:t>Zettabyte</a:t>
            </a:r>
            <a:r>
              <a:rPr lang="ru-RU" b="1" dirty="0" smtClean="0"/>
              <a:t> </a:t>
            </a:r>
            <a:r>
              <a:rPr lang="ru-RU" b="1" dirty="0" err="1" smtClean="0"/>
              <a:t>File</a:t>
            </a:r>
            <a:r>
              <a:rPr lang="ru-RU" b="1" dirty="0" smtClean="0"/>
              <a:t> </a:t>
            </a:r>
            <a:r>
              <a:rPr lang="ru-RU" b="1" dirty="0" err="1" smtClean="0"/>
              <a:t>System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8000" b="1" i="1" dirty="0" smtClean="0">
                <a:latin typeface="Bookman Old Style" panose="02050604050505020204" pitchFamily="18" charset="0"/>
              </a:rPr>
              <a:t>Достоинства:</a:t>
            </a:r>
          </a:p>
          <a:p>
            <a:pPr fontAlgn="base"/>
            <a:r>
              <a:rPr lang="ru-RU" sz="8000" dirty="0">
                <a:latin typeface="Bookman Old Style" panose="02050604050505020204" pitchFamily="18" charset="0"/>
              </a:rPr>
              <a:t>встроенные инструменты для работы с разделами HDD и организации RAID-Z</a:t>
            </a:r>
          </a:p>
          <a:p>
            <a:pPr fontAlgn="base"/>
            <a:r>
              <a:rPr lang="ru-RU" sz="8000" dirty="0">
                <a:latin typeface="Bookman Old Style" panose="02050604050505020204" pitchFamily="18" charset="0"/>
              </a:rPr>
              <a:t>нет привязки к оборудованию</a:t>
            </a:r>
          </a:p>
          <a:p>
            <a:pPr fontAlgn="base"/>
            <a:r>
              <a:rPr lang="ru-RU" sz="8000" dirty="0">
                <a:latin typeface="Bookman Old Style" panose="02050604050505020204" pitchFamily="18" charset="0"/>
              </a:rPr>
              <a:t>нечувствительна к незапланированным отключениям электропитания</a:t>
            </a:r>
          </a:p>
          <a:p>
            <a:pPr fontAlgn="base"/>
            <a:r>
              <a:rPr lang="ru-RU" sz="8000" dirty="0">
                <a:latin typeface="Bookman Old Style" panose="02050604050505020204" pitchFamily="18" charset="0"/>
              </a:rPr>
              <a:t>автоматическая подмена вышедших из строя HDD, исправление ошибок и перестроение RAID</a:t>
            </a:r>
          </a:p>
          <a:p>
            <a:pPr fontAlgn="base"/>
            <a:r>
              <a:rPr lang="ru-RU" sz="8000" dirty="0">
                <a:latin typeface="Bookman Old Style" panose="02050604050505020204" pitchFamily="18" charset="0"/>
              </a:rPr>
              <a:t>поддерживаются огромные размеры томов, файлов, пулов, а также легкая масштабируемость хранилища</a:t>
            </a:r>
          </a:p>
          <a:p>
            <a:pPr fontAlgn="base"/>
            <a:r>
              <a:rPr lang="ru-RU" sz="8000" dirty="0">
                <a:latin typeface="Bookman Old Style" panose="02050604050505020204" pitchFamily="18" charset="0"/>
              </a:rPr>
              <a:t>быстрое и удобное </a:t>
            </a:r>
            <a:r>
              <a:rPr lang="ru-RU" sz="8000" dirty="0" smtClean="0">
                <a:latin typeface="Bookman Old Style" panose="02050604050505020204" pitchFamily="18" charset="0"/>
              </a:rPr>
              <a:t>администрирование</a:t>
            </a:r>
          </a:p>
          <a:p>
            <a:pPr fontAlgn="base"/>
            <a:r>
              <a:rPr lang="ru-RU" sz="8000" dirty="0" smtClean="0">
                <a:latin typeface="Bookman Old Style" panose="02050604050505020204" pitchFamily="18" charset="0"/>
              </a:rPr>
              <a:t>при </a:t>
            </a:r>
            <a:r>
              <a:rPr lang="ru-RU" sz="8000" dirty="0">
                <a:latin typeface="Bookman Old Style" panose="02050604050505020204" pitchFamily="18" charset="0"/>
              </a:rPr>
              <a:t>увеличении HDD повышается производительность хранилища</a:t>
            </a:r>
          </a:p>
          <a:p>
            <a:pPr fontAlgn="base"/>
            <a:r>
              <a:rPr lang="ru-RU" sz="8000" dirty="0" err="1">
                <a:latin typeface="Bookman Old Style" panose="02050604050505020204" pitchFamily="18" charset="0"/>
              </a:rPr>
              <a:t>дедупликация</a:t>
            </a:r>
            <a:r>
              <a:rPr lang="ru-RU" sz="8000" dirty="0">
                <a:latin typeface="Bookman Old Style" panose="02050604050505020204" pitchFamily="18" charset="0"/>
              </a:rPr>
              <a:t> и сжатие данных</a:t>
            </a:r>
          </a:p>
          <a:p>
            <a:pPr marL="0" indent="0">
              <a:buNone/>
            </a:pPr>
            <a:r>
              <a:rPr lang="ru-RU" sz="8000" b="1" i="1" dirty="0" smtClean="0">
                <a:latin typeface="Bookman Old Style" panose="02050604050505020204" pitchFamily="18" charset="0"/>
              </a:rPr>
              <a:t>Недостатки:</a:t>
            </a:r>
          </a:p>
          <a:p>
            <a:pPr fontAlgn="base"/>
            <a:r>
              <a:rPr lang="ru-RU" sz="8000" dirty="0">
                <a:latin typeface="Bookman Old Style" panose="02050604050505020204" pitchFamily="18" charset="0"/>
              </a:rPr>
              <a:t>высокие требования к ресурсам CPU и RAM</a:t>
            </a:r>
          </a:p>
          <a:p>
            <a:pPr fontAlgn="base"/>
            <a:r>
              <a:rPr lang="ru-RU" sz="8000" dirty="0">
                <a:latin typeface="Bookman Old Style" panose="02050604050505020204" pitchFamily="18" charset="0"/>
              </a:rPr>
              <a:t>хранилища, используемые для важных корпоративных данных, должны быть построены при использовании ECC RAM.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4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ZFS (</a:t>
            </a:r>
            <a:r>
              <a:rPr lang="ru-RU" b="1" dirty="0" err="1"/>
              <a:t>Zettabyte</a:t>
            </a:r>
            <a:r>
              <a:rPr lang="ru-RU" b="1" dirty="0"/>
              <a:t> </a:t>
            </a:r>
            <a:r>
              <a:rPr lang="ru-RU" b="1" dirty="0" err="1"/>
              <a:t>File</a:t>
            </a:r>
            <a:r>
              <a:rPr lang="ru-RU" b="1" dirty="0"/>
              <a:t> </a:t>
            </a:r>
            <a:r>
              <a:rPr lang="ru-RU" b="1" dirty="0" err="1"/>
              <a:t>System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endParaRPr lang="ru-RU" dirty="0">
              <a:latin typeface="Bookman Old Style" panose="02050604050505020204" pitchFamily="18" charset="0"/>
            </a:endParaRPr>
          </a:p>
        </p:txBody>
      </p:sp>
      <p:pic>
        <p:nvPicPr>
          <p:cNvPr id="11266" name="Picture 2" descr="D:\Учеба\Высоконагруженные веб-приложения\raid 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5580856" cy="25392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Учеба\Высоконагруженные веб-приложения\raid-z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076" y="3764325"/>
            <a:ext cx="5685929" cy="28880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8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Bookman Old Style" panose="02050604050505020204" pitchFamily="18" charset="0"/>
              </a:rPr>
              <a:t>Спасибо за внимание!</a:t>
            </a:r>
            <a:endParaRPr lang="ru-RU" sz="4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b="1" dirty="0" smtClean="0"/>
              <a:t>Что такое RAID и зачем оно нужно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altLang="ru-RU" sz="2800" b="1" dirty="0" smtClean="0">
                <a:latin typeface="Bookman Old Style" panose="02050604050505020204" pitchFamily="18" charset="0"/>
              </a:rPr>
              <a:t>RAID</a:t>
            </a:r>
            <a:r>
              <a:rPr lang="ru-RU" altLang="ru-RU" sz="2800" dirty="0" smtClean="0">
                <a:latin typeface="Bookman Old Style" panose="02050604050505020204" pitchFamily="18" charset="0"/>
              </a:rPr>
              <a:t> — это дисковый массив из нескольких устройств (жестких дисков). Этот массив служит для повышения надёжности хранения данных и/или для повышения скорости чтения/записи информации.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2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RAID 0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635177" y="1600200"/>
            <a:ext cx="5257303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Достоинства: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Высокая производительность для приложений требующих обработки большого объема данных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Простота реализации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Низкая стоимость</a:t>
            </a:r>
          </a:p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Недостатки: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Низкая отказоустойчивость 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Отказ </a:t>
            </a:r>
            <a:r>
              <a:rPr lang="ru-RU" dirty="0">
                <a:latin typeface="Bookman Old Style" panose="02050604050505020204" pitchFamily="18" charset="0"/>
              </a:rPr>
              <a:t>одного диска влечет за собой потерю всех данных массива</a:t>
            </a:r>
          </a:p>
        </p:txBody>
      </p:sp>
      <p:pic>
        <p:nvPicPr>
          <p:cNvPr id="1026" name="Picture 2" descr="D:\Учеба\Высоконагруженные веб-приложения\rai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1072"/>
            <a:ext cx="3095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RAID 1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511256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Достоинства: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Простота реализации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Возможность восстановления данных (копирование)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Быстродействие</a:t>
            </a:r>
          </a:p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Недостатки: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Высокая стоимость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Низкая скорость передачи данных</a:t>
            </a:r>
            <a:endParaRPr lang="ru-RU" dirty="0" smtClean="0"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pic>
        <p:nvPicPr>
          <p:cNvPr id="2050" name="Picture 2" descr="D:\Учеба\Высоконагруженные веб-приложения\rai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8888"/>
            <a:ext cx="2743572" cy="421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RAID 2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4355976" y="1628800"/>
            <a:ext cx="460851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Достоинства: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Быстрая коррекция ошибок 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Очень высокая скорость передачи данных больших объемов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При увеличении количества дисков, накладные расходы уменьшаются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Достаточно простая реализация</a:t>
            </a:r>
          </a:p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Недостатки: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Высокая стоимость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Низкая скорость передачи данных</a:t>
            </a:r>
          </a:p>
          <a:p>
            <a:endParaRPr lang="ru-RU" dirty="0"/>
          </a:p>
        </p:txBody>
      </p:sp>
      <p:pic>
        <p:nvPicPr>
          <p:cNvPr id="5122" name="Picture 2" descr="D:\Учеба\Высоконагруженные веб-приложения\rai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4176464" cy="23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RAID 3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8323" y="1628800"/>
            <a:ext cx="4718173" cy="47525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Достоинства: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высокая скорость передачи данных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Отказ диска мало влияет на скорость работы массива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Малые накладные расходы для реализации избыточности</a:t>
            </a:r>
          </a:p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Недостатки: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Непростая реализация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Низкая производительность</a:t>
            </a:r>
            <a:endParaRPr lang="ru-RU" dirty="0" smtClean="0"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pic>
        <p:nvPicPr>
          <p:cNvPr id="6146" name="Picture 2" descr="D:\Учеба\Высоконагруженные веб-приложения\rai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71328"/>
            <a:ext cx="3778771" cy="321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RAID 5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3968" y="1600200"/>
            <a:ext cx="4680520" cy="49251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Достоинства: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Высокая </a:t>
            </a:r>
            <a:r>
              <a:rPr lang="ru-RU" dirty="0">
                <a:latin typeface="Bookman Old Style" panose="02050604050505020204" pitchFamily="18" charset="0"/>
              </a:rPr>
              <a:t>скорость записи </a:t>
            </a:r>
            <a:r>
              <a:rPr lang="ru-RU" dirty="0" smtClean="0">
                <a:latin typeface="Bookman Old Style" panose="02050604050505020204" pitchFamily="18" charset="0"/>
              </a:rPr>
              <a:t>данных</a:t>
            </a:r>
            <a:endParaRPr lang="ru-RU" dirty="0">
              <a:latin typeface="Bookman Old Style" panose="02050604050505020204" pitchFamily="18" charset="0"/>
            </a:endParaRPr>
          </a:p>
          <a:p>
            <a:r>
              <a:rPr lang="ru-RU" dirty="0" smtClean="0">
                <a:latin typeface="Bookman Old Style" panose="02050604050505020204" pitchFamily="18" charset="0"/>
              </a:rPr>
              <a:t>Достаточно высокая скорость чтения данных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Высокая производительность при большой интенсивности запросов чтения/записи данных</a:t>
            </a:r>
          </a:p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Недостатки: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Непростая реализация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Низкая </a:t>
            </a:r>
            <a:r>
              <a:rPr lang="ru-RU" dirty="0">
                <a:latin typeface="Bookman Old Style" panose="02050604050505020204" pitchFamily="18" charset="0"/>
              </a:rPr>
              <a:t>скорость чтения/записи данных малого объема при единичных запросах</a:t>
            </a:r>
          </a:p>
        </p:txBody>
      </p:sp>
      <p:pic>
        <p:nvPicPr>
          <p:cNvPr id="3074" name="Picture 2" descr="D:\Учеба\Высоконагруженные веб-приложения\rai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88843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5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RAID 6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9992" y="1600200"/>
            <a:ext cx="4320480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Достоинства: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Высокая отказоустойчивость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Достаточно высокая скорость обработки запросов</a:t>
            </a:r>
          </a:p>
          <a:p>
            <a:pPr marL="0" indent="0">
              <a:buNone/>
            </a:pPr>
            <a:r>
              <a:rPr lang="ru-RU" b="1" i="1" dirty="0" smtClean="0">
                <a:latin typeface="Bookman Old Style" panose="02050604050505020204" pitchFamily="18" charset="0"/>
              </a:rPr>
              <a:t>Недостатки: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Непростая реализация</a:t>
            </a:r>
          </a:p>
          <a:p>
            <a:r>
              <a:rPr lang="ru-RU" dirty="0" smtClean="0">
                <a:latin typeface="Bookman Old Style" panose="02050604050505020204" pitchFamily="18" charset="0"/>
              </a:rPr>
              <a:t>Низкая скорость записи данных</a:t>
            </a:r>
          </a:p>
          <a:p>
            <a:endParaRPr lang="ru-RU" dirty="0"/>
          </a:p>
        </p:txBody>
      </p:sp>
      <p:pic>
        <p:nvPicPr>
          <p:cNvPr id="4098" name="Picture 2" descr="D:\Учеба\Высоконагруженные веб-приложения\RAID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21672"/>
            <a:ext cx="432048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RAID 7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7945" y="1556792"/>
            <a:ext cx="4968553" cy="496855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700" b="1" i="1" dirty="0" smtClean="0">
                <a:latin typeface="Bookman Old Style" panose="02050604050505020204" pitchFamily="18" charset="0"/>
              </a:rPr>
              <a:t>Достоинства:</a:t>
            </a:r>
            <a:r>
              <a:rPr lang="ru-RU" sz="1700" b="1" i="1" dirty="0">
                <a:latin typeface="Bookman Old Style" panose="02050604050505020204" pitchFamily="18" charset="0"/>
              </a:rPr>
              <a:t> </a:t>
            </a:r>
            <a:endParaRPr lang="ru-RU" sz="1700" i="1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700" dirty="0" smtClean="0">
                <a:latin typeface="Bookman Old Style" panose="02050604050505020204" pitchFamily="18" charset="0"/>
              </a:rPr>
              <a:t>высокая </a:t>
            </a:r>
            <a:r>
              <a:rPr lang="ru-RU" sz="1700" dirty="0">
                <a:latin typeface="Bookman Old Style" panose="02050604050505020204" pitchFamily="18" charset="0"/>
              </a:rPr>
              <a:t>скорость передачи данных </a:t>
            </a:r>
          </a:p>
          <a:p>
            <a:pPr>
              <a:lnSpc>
                <a:spcPct val="90000"/>
              </a:lnSpc>
            </a:pPr>
            <a:r>
              <a:rPr lang="ru-RU" sz="1700" dirty="0" smtClean="0">
                <a:latin typeface="Bookman Old Style" panose="02050604050505020204" pitchFamily="18" charset="0"/>
              </a:rPr>
              <a:t>высокая </a:t>
            </a:r>
            <a:r>
              <a:rPr lang="ru-RU" sz="1700" dirty="0">
                <a:latin typeface="Bookman Old Style" panose="02050604050505020204" pitchFamily="18" charset="0"/>
              </a:rPr>
              <a:t>скорость обработки запросов </a:t>
            </a:r>
            <a:endParaRPr lang="en-US" sz="1700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700" dirty="0" smtClean="0">
                <a:latin typeface="Bookman Old Style" panose="02050604050505020204" pitchFamily="18" charset="0"/>
              </a:rPr>
              <a:t>высокая </a:t>
            </a:r>
            <a:r>
              <a:rPr lang="ru-RU" sz="1700" dirty="0">
                <a:latin typeface="Bookman Old Style" panose="02050604050505020204" pitchFamily="18" charset="0"/>
              </a:rPr>
              <a:t>масштабируемость </a:t>
            </a:r>
            <a:r>
              <a:rPr lang="ru-RU" sz="1700" dirty="0" smtClean="0">
                <a:latin typeface="Bookman Old Style" panose="02050604050505020204" pitchFamily="18" charset="0"/>
              </a:rPr>
              <a:t>хост-интерфейсов</a:t>
            </a:r>
            <a:endParaRPr lang="ru-RU" sz="1700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700" dirty="0" smtClean="0">
                <a:latin typeface="Bookman Old Style" panose="02050604050505020204" pitchFamily="18" charset="0"/>
              </a:rPr>
              <a:t>скорость </a:t>
            </a:r>
            <a:r>
              <a:rPr lang="ru-RU" sz="1700" dirty="0">
                <a:latin typeface="Bookman Old Style" panose="02050604050505020204" pitchFamily="18" charset="0"/>
              </a:rPr>
              <a:t>записи данных увеличивается с увеличением количества дисков в </a:t>
            </a:r>
            <a:r>
              <a:rPr lang="ru-RU" sz="1700" dirty="0" smtClean="0">
                <a:latin typeface="Bookman Old Style" panose="02050604050505020204" pitchFamily="18" charset="0"/>
              </a:rPr>
              <a:t>массиве</a:t>
            </a:r>
          </a:p>
          <a:p>
            <a:pPr>
              <a:lnSpc>
                <a:spcPct val="90000"/>
              </a:lnSpc>
            </a:pPr>
            <a:r>
              <a:rPr lang="ru-RU" sz="1700" dirty="0" smtClean="0">
                <a:latin typeface="Bookman Old Style" panose="02050604050505020204" pitchFamily="18" charset="0"/>
              </a:rPr>
              <a:t>для </a:t>
            </a:r>
            <a:r>
              <a:rPr lang="ru-RU" sz="1700" dirty="0">
                <a:latin typeface="Bookman Old Style" panose="02050604050505020204" pitchFamily="18" charset="0"/>
              </a:rPr>
              <a:t>вычисления четности нет необходимости в дополнительной передаче </a:t>
            </a:r>
            <a:r>
              <a:rPr lang="ru-RU" sz="1700" dirty="0" smtClean="0">
                <a:latin typeface="Bookman Old Style" panose="02050604050505020204" pitchFamily="18" charset="0"/>
              </a:rPr>
              <a:t>данных.</a:t>
            </a:r>
            <a:endParaRPr lang="ru-RU" sz="17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700" b="1" i="1" dirty="0" smtClean="0">
                <a:latin typeface="Bookman Old Style" panose="02050604050505020204" pitchFamily="18" charset="0"/>
              </a:rPr>
              <a:t>Недостатки</a:t>
            </a:r>
            <a:r>
              <a:rPr lang="ru-RU" sz="1700" b="1" i="1" dirty="0">
                <a:latin typeface="Bookman Old Style" panose="02050604050505020204" pitchFamily="18" charset="0"/>
              </a:rPr>
              <a:t>: </a:t>
            </a:r>
            <a:endParaRPr lang="ru-RU" sz="1700" i="1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700" dirty="0" smtClean="0">
                <a:latin typeface="Bookman Old Style" panose="02050604050505020204" pitchFamily="18" charset="0"/>
              </a:rPr>
              <a:t>собственность </a:t>
            </a:r>
            <a:r>
              <a:rPr lang="ru-RU" sz="1700" dirty="0">
                <a:latin typeface="Bookman Old Style" panose="02050604050505020204" pitchFamily="18" charset="0"/>
              </a:rPr>
              <a:t>одного </a:t>
            </a:r>
            <a:r>
              <a:rPr lang="ru-RU" sz="1700" dirty="0" smtClean="0">
                <a:latin typeface="Bookman Old Style" panose="02050604050505020204" pitchFamily="18" charset="0"/>
              </a:rPr>
              <a:t>производителя</a:t>
            </a:r>
          </a:p>
          <a:p>
            <a:pPr>
              <a:lnSpc>
                <a:spcPct val="90000"/>
              </a:lnSpc>
            </a:pPr>
            <a:r>
              <a:rPr lang="ru-RU" sz="1700" dirty="0" smtClean="0">
                <a:latin typeface="Bookman Old Style" panose="02050604050505020204" pitchFamily="18" charset="0"/>
              </a:rPr>
              <a:t>высокая стоимость</a:t>
            </a:r>
          </a:p>
          <a:p>
            <a:pPr>
              <a:lnSpc>
                <a:spcPct val="90000"/>
              </a:lnSpc>
            </a:pPr>
            <a:r>
              <a:rPr lang="ru-RU" sz="1700" dirty="0" smtClean="0">
                <a:latin typeface="Bookman Old Style" panose="02050604050505020204" pitchFamily="18" charset="0"/>
              </a:rPr>
              <a:t>не </a:t>
            </a:r>
            <a:r>
              <a:rPr lang="ru-RU" sz="1700" dirty="0">
                <a:latin typeface="Bookman Old Style" panose="02050604050505020204" pitchFamily="18" charset="0"/>
              </a:rPr>
              <a:t>может обслуживаться </a:t>
            </a:r>
            <a:r>
              <a:rPr lang="ru-RU" sz="1700" dirty="0" smtClean="0">
                <a:latin typeface="Bookman Old Style" panose="02050604050505020204" pitchFamily="18" charset="0"/>
              </a:rPr>
              <a:t>пользователем</a:t>
            </a:r>
          </a:p>
          <a:p>
            <a:pPr>
              <a:lnSpc>
                <a:spcPct val="90000"/>
              </a:lnSpc>
            </a:pPr>
            <a:r>
              <a:rPr lang="ru-RU" sz="1700" dirty="0" smtClean="0">
                <a:latin typeface="Bookman Old Style" panose="02050604050505020204" pitchFamily="18" charset="0"/>
              </a:rPr>
              <a:t>нужно </a:t>
            </a:r>
            <a:r>
              <a:rPr lang="ru-RU" sz="1700" dirty="0">
                <a:latin typeface="Bookman Old Style" panose="02050604050505020204" pitchFamily="18" charset="0"/>
              </a:rPr>
              <a:t>использовать блок бесперебойного питания для предотвращения потери данных из </a:t>
            </a:r>
            <a:r>
              <a:rPr lang="ru-RU" sz="1700" dirty="0" smtClean="0">
                <a:latin typeface="Bookman Old Style" panose="02050604050505020204" pitchFamily="18" charset="0"/>
              </a:rPr>
              <a:t>кэш-памяти</a:t>
            </a:r>
            <a:endParaRPr lang="ru-RU" sz="1700" dirty="0">
              <a:latin typeface="Bookman Old Style" panose="02050604050505020204" pitchFamily="18" charset="0"/>
            </a:endParaRPr>
          </a:p>
        </p:txBody>
      </p:sp>
      <p:pic>
        <p:nvPicPr>
          <p:cNvPr id="8194" name="Picture 2" descr="D:\Учеба\Высоконагруженные веб-приложения\rai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1" y="2924944"/>
            <a:ext cx="3976384" cy="215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1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348</Words>
  <Application>Microsoft Office PowerPoint</Application>
  <PresentationFormat>Экран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Файловые системы  и организация  хранилища (raid, zfs)</vt:lpstr>
      <vt:lpstr>Что такое RAID и зачем оно нужно</vt:lpstr>
      <vt:lpstr>RAID 0</vt:lpstr>
      <vt:lpstr>RAID 1</vt:lpstr>
      <vt:lpstr>RAID 2</vt:lpstr>
      <vt:lpstr>RAID 3</vt:lpstr>
      <vt:lpstr>RAID 5</vt:lpstr>
      <vt:lpstr>RAID 6</vt:lpstr>
      <vt:lpstr>RAID 7</vt:lpstr>
      <vt:lpstr>RAID 01 (RAID 0+1)</vt:lpstr>
      <vt:lpstr>RAID 10 (RAID 1+0)</vt:lpstr>
      <vt:lpstr>Реализации RAID систем</vt:lpstr>
      <vt:lpstr>ZFS (Zettabyte File System)</vt:lpstr>
      <vt:lpstr>ZFS (Zettabyte File System)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Файловые системы и организация хранилища (raid zfs)</dc:title>
  <dc:creator>Olga A. Ermakova</dc:creator>
  <cp:lastModifiedBy>Olga A. Ermakova</cp:lastModifiedBy>
  <cp:revision>16</cp:revision>
  <dcterms:created xsi:type="dcterms:W3CDTF">2018-10-04T04:36:32Z</dcterms:created>
  <dcterms:modified xsi:type="dcterms:W3CDTF">2018-10-04T12:33:57Z</dcterms:modified>
</cp:coreProperties>
</file>