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0" r:id="rId9"/>
    <p:sldId id="262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50" d="100"/>
          <a:sy n="50" d="100"/>
        </p:scale>
        <p:origin x="-185" y="18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분할 정복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9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알고리즘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15106" y="1715956"/>
            <a:ext cx="11029615" cy="3678303"/>
          </a:xfrm>
        </p:spPr>
        <p:txBody>
          <a:bodyPr/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instance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의 크기를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n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분할할 수 없는 가장 작은 단위를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1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분할 단계를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k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라고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했을 때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n/2^k=1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때까지 분할할 수 없으므로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k = log2n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단계까지 분할 가능하다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 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Combine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과정을 효율적으로 설계할수록 좋은 알고리즘이다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.	</a:t>
            </a:r>
          </a:p>
          <a:p>
            <a:pPr lvl="1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기하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(geometry)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에 관련된 다수의 문제들이 효율적인 분할 정복 알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고리즘으로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해결되는데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이는 기하 문제들의 특성상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combine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과정 을 효율적으로 구현할 수 있기 때문이다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.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백준 문제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28020" y="1715956"/>
            <a:ext cx="11029615" cy="3678303"/>
          </a:xfrm>
        </p:spPr>
        <p:txBody>
          <a:bodyPr/>
          <a:lstStyle/>
          <a:p>
            <a:r>
              <a:rPr lang="en-US" altLang="ko-KR" strike="sngStrike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2104 – 12846   14894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1992</a:t>
            </a:r>
          </a:p>
          <a:p>
            <a:pPr lvl="1"/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0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으로만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이루어지거나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로만 이루어진 구간이 나올 때까지 계속 분할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2447 </a:t>
            </a:r>
          </a:p>
          <a:p>
            <a:pPr lvl="1"/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K=1  (1,1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) , (1,4) , (1,7) , (1,10) , ... , (1, 25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에서 비어있다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K=2 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(3,3) (3,4) (3,5) (4,3) (4,4) (4,5) (5,3) (5,4) (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5,5)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에서 비어있다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Python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느린 출력 방식 사용할 경우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시간초과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https://www.acmicpc.net/blog/view/57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b="1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838686"/>
            <a:ext cx="1731144" cy="15056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800" y="4552783"/>
            <a:ext cx="2471057" cy="23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</a:t>
            </a:r>
            <a:r>
              <a:rPr lang="ko-KR" altLang="en-US" dirty="0"/>
              <a:t>알</a:t>
            </a:r>
            <a:r>
              <a:rPr lang="ko-KR" altLang="en-US" dirty="0" smtClean="0"/>
              <a:t>고리즘의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8188" y="1806423"/>
            <a:ext cx="11029615" cy="45860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영어로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Divide and conquer algorithm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그대로 해결할 수 없는 문제를 나눌 수 없을 때까지 작은 문제로 분할하여 문제를 해결하는 방법</a:t>
            </a:r>
            <a:endParaRPr lang="en-US" altLang="ko-KR" sz="2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Quicksort,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merge 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sort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등의 정렬 알고리즘 문제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등이 대표적</a:t>
            </a:r>
            <a:endParaRPr lang="en-US" altLang="ko-KR" sz="2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보통 재귀를 통해 구현되지만 과도한 메모리 사용 방지와 실행 속도를 위해 스택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큐 등의 자료구조를 이용하여 분할 </a:t>
            </a:r>
            <a:r>
              <a:rPr lang="ko-KR" altLang="en-US" sz="20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정복법을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구현하기도 한다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“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작게 분할된 내용이 간단하다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＂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라는 것을 정의하는 것이 난해하다는 것이 단점이다</a:t>
            </a:r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알고리즘 설계 요령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8645935" cy="367830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1. Divide(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분할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) 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문제가 분할이 가능한 경우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개 이상의 문제로 나눈다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2. Conquer(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정복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):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나누어진 문제가 여전히 분할이 가능하면 또 다시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Divide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를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수행한다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더 이상 나눠질 수 없는 경우 문제를 해결한다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3. Combine: Conquer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한 문제들을 통합하여 원래 문제의 답을 얻는다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6" y="1890107"/>
            <a:ext cx="2857500" cy="171450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91248" y="1542192"/>
            <a:ext cx="4878932" cy="127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276832" y="5594586"/>
            <a:ext cx="578069" cy="5400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725166" y="5598703"/>
            <a:ext cx="578069" cy="5400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38574" y="4470687"/>
            <a:ext cx="576566" cy="540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20843" y="4470559"/>
            <a:ext cx="576566" cy="540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70529" y="3329225"/>
            <a:ext cx="578069" cy="4729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7012" y="3329225"/>
            <a:ext cx="578069" cy="4729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147848" y="3329225"/>
            <a:ext cx="578069" cy="4729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25166" y="3329225"/>
            <a:ext cx="578069" cy="4729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038942" y="3329225"/>
            <a:ext cx="578069" cy="4729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59371" y="3329225"/>
            <a:ext cx="578069" cy="4729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195079" y="3329225"/>
            <a:ext cx="578069" cy="4729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알고리즘 예시 </a:t>
            </a:r>
            <a:r>
              <a:rPr lang="en-US" altLang="ko-KR" dirty="0" smtClean="0"/>
              <a:t>– quick sort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43327" y="1332597"/>
            <a:ext cx="11029615" cy="367830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Divide(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분할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) :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Pivot element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를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기준으로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pivot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보다 작은 수는 왼편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큰 수는 오른편에 위치하도록 분류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Conquer(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정복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):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분할된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sub-instance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들에 대해 동일한 과정을 재귀적으로 수행해서 정렬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Pivot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을 선택하는 기준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랜덤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왼쪽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중앙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오른쪽 중 중앙값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배열의 첫 번째 원소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정렬되어 있는 경우 최악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70529" y="3329225"/>
            <a:ext cx="578069" cy="472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148598" y="3329225"/>
            <a:ext cx="578069" cy="472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726667" y="3329225"/>
            <a:ext cx="578069" cy="472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304736" y="3329225"/>
            <a:ext cx="578069" cy="472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882805" y="3329225"/>
            <a:ext cx="578069" cy="472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460875" y="3329225"/>
            <a:ext cx="578069" cy="472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38943" y="3329225"/>
            <a:ext cx="578069" cy="472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617012" y="3329225"/>
            <a:ext cx="578069" cy="472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195080" y="3329225"/>
            <a:ext cx="578069" cy="472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36883" y="2806262"/>
            <a:ext cx="2659117" cy="36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9107"/>
              </p:ext>
            </p:extLst>
          </p:nvPr>
        </p:nvGraphicFramePr>
        <p:xfrm>
          <a:off x="2570529" y="4470815"/>
          <a:ext cx="5277195" cy="540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55">
                  <a:extLst>
                    <a:ext uri="{9D8B030D-6E8A-4147-A177-3AD203B41FA5}">
                      <a16:colId xmlns:a16="http://schemas.microsoft.com/office/drawing/2014/main" val="2453702930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901789967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347509987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734754380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4011057705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2959154715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331032814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3863186920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555315438"/>
                    </a:ext>
                  </a:extLst>
                </a:gridCol>
              </a:tblGrid>
              <a:tr h="540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5486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2180"/>
              </p:ext>
            </p:extLst>
          </p:nvPr>
        </p:nvGraphicFramePr>
        <p:xfrm>
          <a:off x="2570528" y="5598703"/>
          <a:ext cx="5277195" cy="540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55">
                  <a:extLst>
                    <a:ext uri="{9D8B030D-6E8A-4147-A177-3AD203B41FA5}">
                      <a16:colId xmlns:a16="http://schemas.microsoft.com/office/drawing/2014/main" val="2453702930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901789967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347509987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734754380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4011057705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2959154715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331032814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3863186920"/>
                    </a:ext>
                  </a:extLst>
                </a:gridCol>
                <a:gridCol w="586355">
                  <a:extLst>
                    <a:ext uri="{9D8B030D-6E8A-4147-A177-3AD203B41FA5}">
                      <a16:colId xmlns:a16="http://schemas.microsoft.com/office/drawing/2014/main" val="1555315438"/>
                    </a:ext>
                  </a:extLst>
                </a:gridCol>
              </a:tblGrid>
              <a:tr h="540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548622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4904983" y="5444837"/>
            <a:ext cx="0" cy="839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497409" y="5444837"/>
            <a:ext cx="0" cy="839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1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1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1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52 2.59259E-6 L -0.00052 0.00185 C 0.00026 -0.00718 0.00234 -0.02338 0.00221 -0.03195 C 0.00169 -0.0669 0.00625 -0.05949 -0.00052 -0.06852 C -0.00144 -0.06852 -0.00248 -0.06852 -0.00326 -0.06829 C -0.00391 -0.06783 -0.00456 -0.06551 -0.00456 -0.06505 L -0.28516 -0.06736 L -0.28464 -0.00278 " pathEditMode="relative" rAng="0" ptsTypes="AAAAAA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9" y="-333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2.59259E-6 L -1.04167E-6 0.00023 C 0.00065 0.00764 0.00182 0.01504 0.00248 0.02291 C 0.00313 0.0287 0.00339 0.03472 0.00391 0.04051 C 0.0043 0.04583 0.00482 0.05092 0.00521 0.05602 C 0.00547 0.06157 0.00417 0.06805 0.00599 0.07268 C 0.00703 0.07569 0.01003 0.07338 0.01211 0.07384 C 0.01576 0.07453 0.01927 0.07523 0.02292 0.07615 C 0.02487 0.07685 0.02695 0.07801 0.02904 0.0787 C 0.03359 0.08055 0.03138 0.0794 0.03633 0.08102 C 0.0375 0.08148 0.03867 0.08171 0.03971 0.0824 C 0.04115 0.0831 0.04245 0.08426 0.04388 0.08449 C 0.05065 0.08727 0.05365 0.08865 0.06146 0.09051 C 0.07487 0.09398 0.075 0.09282 0.08984 0.09421 L 0.11081 0.09676 L 0.15612 0.09421 C 0.15912 0.09398 0.16198 0.09398 0.16484 0.09305 C 0.16745 0.09213 0.16979 0.08935 0.1724 0.08819 C 0.17865 0.08495 0.18359 0.08449 0.18998 0.0824 C 0.20456 0.07754 0.19518 0.07963 0.20612 0.07754 C 0.21914 0.07245 0.21263 0.07384 0.22904 0.07268 L 0.28399 0.06921 C 0.28438 0.06597 0.28516 0.06273 0.28529 0.05972 C 0.28685 0.0324 0.28516 0.06041 0.28672 0.03935 C 0.28698 0.03588 0.28711 0.03217 0.28737 0.0287 C 0.28776 0.02384 0.28815 0.02268 0.28867 0.01805 C 0.28893 0.01597 0.28919 0.01389 0.28945 0.01203 C 0.28893 0.00393 0.2905 0.00092 0.28672 2.59259E-6 C 0.28581 2.59259E-6 0.2849 2.59259E-6 0.28399 2.59259E-6 " pathEditMode="relative" rAng="0" ptsTypes="AAAAAAAAAAAAAAAAAAAAAAAAAAA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6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6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6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6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1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1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2.59259E-6 L 2.91667E-6 0.00023 C 0.00039 0.02708 0.00091 0.06389 0.00247 0.08912 C 0.00273 0.09259 0.00273 0.09629 0.00325 0.09953 C 0.00377 0.10324 0.00495 0.1037 0.00664 0.1044 C 0.00794 0.10509 0.00937 0.10532 0.01067 0.10578 C 0.02799 0.10301 0.02617 0.10393 0.04401 0.09861 C 0.0513 0.09629 0.05833 0.09328 0.06562 0.09166 C 0.10742 0.08055 0.06797 0.09375 0.09479 0.08449 C 0.10169 0.08495 0.10846 0.08472 0.1151 0.08541 C 0.11588 0.08565 0.11914 0.08935 0.11992 0.09028 C 0.12044 0.0912 0.1207 0.09213 0.12122 0.09259 C 0.12187 0.09328 0.12265 0.09328 0.1233 0.09375 C 0.1306 0.09282 0.13151 0.09583 0.13554 0.09028 C 0.13606 0.08958 0.13646 0.08865 0.13698 0.08796 C 0.13711 0.08634 0.13737 0.08495 0.13763 0.08333 C 0.13828 0.07778 0.13854 0.07245 0.13893 0.0669 C 0.13919 0.05023 0.13919 0.03333 0.13971 0.01666 C 0.13971 0.01481 0.1401 0.01342 0.14036 0.0118 C 0.14062 0.00949 0.14075 0.00717 0.14101 0.00463 C 0.14114 0.00347 0.14153 0.00254 0.14166 0.00115 C 0.14192 -0.00023 0.14245 -0.00324 0.14245 -0.00301 " pathEditMode="relative" rAng="0" ptsTypes="AAAAAAAAAAAAAAAAAAAA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511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2.59259E-6 L -4.58333E-6 0.00046 C -0.00026 -0.03449 -0.00026 -0.06898 -0.00078 -0.10324 C -0.00078 -0.10486 -0.00104 -0.10047 -0.00143 -0.09931 C -0.00182 -0.09815 -0.00221 -0.09722 -0.00273 -0.09653 C -0.00338 -0.09584 -0.00416 -0.09584 -0.00481 -0.09514 C -0.00546 -0.09422 -0.00612 -0.09306 -0.0069 -0.0926 C -0.00794 -0.09167 -0.00911 -0.09167 -0.01028 -0.09121 C -0.01341 -0.09005 -0.01757 -0.08866 -0.02057 -0.08843 C -0.0276 -0.08773 -0.03463 -0.0875 -0.04166 -0.08727 L -0.11406 -0.08426 L -0.12487 -0.0831 C -0.13033 -0.08241 -0.13828 -0.09051 -0.14127 -0.08172 C -0.14583 -0.06829 -0.14153 -0.04908 -0.14192 -0.03264 C -0.14205 -0.0301 -0.14257 -0.02709 -0.1427 -0.02454 C -0.14283 -0.01922 -0.1427 -0.01366 -0.1427 -0.00834 " pathEditMode="relative" rAng="0" ptsTypes="AAAAAAAAAAAAAAA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9" grpId="0" animBg="1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31" grpId="0" animBg="1"/>
      <p:bldP spid="19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알고리즘 예시 </a:t>
            </a:r>
            <a:r>
              <a:rPr lang="en-US" altLang="ko-KR" dirty="0" smtClean="0"/>
              <a:t>– quick sort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80" y="1988619"/>
            <a:ext cx="6751500" cy="3678237"/>
          </a:xfrm>
          <a:prstGeom prst="rect">
            <a:avLst/>
          </a:prstGeom>
        </p:spPr>
      </p:pic>
      <p:sp>
        <p:nvSpPr>
          <p:cNvPr id="32" name="내용 개체 틀 2"/>
          <p:cNvSpPr txBox="1">
            <a:spLocks/>
          </p:cNvSpPr>
          <p:nvPr/>
        </p:nvSpPr>
        <p:spPr>
          <a:xfrm>
            <a:off x="581192" y="5666856"/>
            <a:ext cx="11029615" cy="85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정복 후 분할이 되는 형태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개의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sub-instance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로 분할되고 이들의 크기가 일정하지 않다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.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56" y="5237509"/>
            <a:ext cx="3790775" cy="12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알고리즘 예시 </a:t>
            </a:r>
            <a:r>
              <a:rPr lang="en-US" altLang="ko-KR" dirty="0" smtClean="0"/>
              <a:t>– quick sort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260" y="1955673"/>
            <a:ext cx="4012187" cy="3820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71" y="1915218"/>
            <a:ext cx="4373815" cy="400661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110343" y="1955673"/>
            <a:ext cx="0" cy="384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262165" y="2291443"/>
            <a:ext cx="76200" cy="97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60363" y="179206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2.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93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알고리즘 예시 </a:t>
            </a:r>
            <a:r>
              <a:rPr lang="en-US" altLang="ko-KR" dirty="0" smtClean="0"/>
              <a:t>– Strassen algorithm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25617" y="1332598"/>
            <a:ext cx="11029615" cy="3678303"/>
          </a:xfrm>
        </p:spPr>
        <p:txBody>
          <a:bodyPr/>
          <a:lstStyle/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행렬의 곱을 구하는 알고리즘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일반적인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mxn, nxk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행렬의 곱 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http://yimoyimo.tk/images/strasse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7" y="2877653"/>
            <a:ext cx="49339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yimoyimo.tk/images/strassen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765608"/>
            <a:ext cx="74771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30472" y="3265721"/>
            <a:ext cx="10278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O(mnk)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30472" y="3265721"/>
            <a:ext cx="10278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O(n^3)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알고리즘 예시 </a:t>
            </a:r>
            <a:r>
              <a:rPr lang="en-US" altLang="ko-KR" dirty="0" smtClean="0"/>
              <a:t>– Strassen algorithm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25617" y="1332598"/>
            <a:ext cx="11029615" cy="3678303"/>
          </a:xfrm>
        </p:spPr>
        <p:txBody>
          <a:bodyPr/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Strassen algorithm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에서의 행렬 곱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행렬이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2x2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가 될 때 까지 쪼갠 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C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로 병합하는 방식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083" y="2148496"/>
            <a:ext cx="13003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O(n^2.81)</a:t>
            </a:r>
            <a:endParaRPr lang="ko-KR" altLang="en-US" dirty="0"/>
          </a:p>
        </p:txBody>
      </p:sp>
      <p:pic>
        <p:nvPicPr>
          <p:cNvPr id="8194" name="Picture 2" descr="http://yimoyimo.tk/images/strasse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07" y="2950368"/>
            <a:ext cx="54578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yimoyimo.tk/images/strasse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6" y="2950368"/>
            <a:ext cx="5499890" cy="263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알고리즘의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026" y="1715955"/>
            <a:ext cx="11029615" cy="525240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주어진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instance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개로 분할되고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sub-instance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크기가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1/b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감소하는 알고리즘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pPr lvl="1"/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b = 2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 경우 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merge sort,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최근접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점의 쌍 </a:t>
            </a:r>
            <a:r>
              <a:rPr lang="ko-KR" altLang="en-US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찾기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en-US" altLang="ko-KR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공제선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 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3, 4,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 = 2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 경우 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큰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정수의 </a:t>
            </a:r>
            <a:r>
              <a:rPr lang="ko-KR" altLang="en-US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곱셈 </a:t>
            </a:r>
            <a:r>
              <a:rPr lang="en-US" altLang="ko-KR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8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카라추바</a:t>
            </a:r>
            <a:r>
              <a:rPr lang="ko-KR" altLang="en-US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알고리즘</a:t>
            </a:r>
            <a:r>
              <a:rPr lang="en-US" altLang="ko-KR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– </a:t>
            </a:r>
            <a:r>
              <a:rPr lang="ko-KR" altLang="en-US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자릿수들을 배열에 담아야 할 정도로 큰 배열</a:t>
            </a:r>
            <a:endParaRPr lang="en-US" altLang="ko-KR" sz="18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7, b = 2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 경우 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8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스트라센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(Strassen)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행렬 곱셈 </a:t>
            </a:r>
            <a:r>
              <a:rPr lang="ko-KR" altLang="en-US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알고리즘</a:t>
            </a:r>
            <a:endParaRPr lang="en-US" altLang="ko-KR" sz="18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2, b = ? : </a:t>
            </a:r>
            <a:r>
              <a:rPr lang="ko-KR" altLang="en-US" sz="18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퀵</a:t>
            </a:r>
            <a:r>
              <a:rPr lang="ko-KR" altLang="en-US" sz="1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정렬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개로 분할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중에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부분 문제는 고려할 필요 없으며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부분 문제의 크기가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1/2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감소하는 알고리즘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이진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탐색 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개로 분할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중에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부분 문제는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고려할 필요 없으며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부분 문제의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크기가 일정하지 않은 크기로 감소하는 알고리즘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 문제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알고리즘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부분문제의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크기가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1, 2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개씩 감소하는 알고리즘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삽입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피보나치 수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423738"/>
            <a:ext cx="9220028" cy="643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220</TotalTime>
  <Words>585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Gill Sans MT</vt:lpstr>
      <vt:lpstr>경기천년제목 Light</vt:lpstr>
      <vt:lpstr>휴먼매직체</vt:lpstr>
      <vt:lpstr>Arial</vt:lpstr>
      <vt:lpstr>Wingdings 2</vt:lpstr>
      <vt:lpstr>분할</vt:lpstr>
      <vt:lpstr>분할 정복 알고리즘</vt:lpstr>
      <vt:lpstr>분할 정복 알고리즘의 정의</vt:lpstr>
      <vt:lpstr>분할 정복 알고리즘 설계 요령</vt:lpstr>
      <vt:lpstr>분할 정복 알고리즘 예시 – quick sort</vt:lpstr>
      <vt:lpstr>분할 정복 알고리즘 예시 – quick sort</vt:lpstr>
      <vt:lpstr>분할 정복 알고리즘 예시 – quick sort</vt:lpstr>
      <vt:lpstr>분할 정복 알고리즘 예시 – Strassen algorithm</vt:lpstr>
      <vt:lpstr>분할 정복 알고리즘 예시 – Strassen algorithm</vt:lpstr>
      <vt:lpstr>분할 정복 알고리즘의 분류</vt:lpstr>
      <vt:lpstr>분할 정복 알고리즘</vt:lpstr>
      <vt:lpstr>백준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분할 정복 알고리즘</dc:title>
  <dc:creator>Windows 사용자</dc:creator>
  <cp:lastModifiedBy>Windows 사용자</cp:lastModifiedBy>
  <cp:revision>19</cp:revision>
  <dcterms:created xsi:type="dcterms:W3CDTF">2021-02-03T20:43:29Z</dcterms:created>
  <dcterms:modified xsi:type="dcterms:W3CDTF">2021-02-04T00:23:34Z</dcterms:modified>
</cp:coreProperties>
</file>