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68" r:id="rId5"/>
    <p:sldId id="271" r:id="rId6"/>
    <p:sldId id="259" r:id="rId7"/>
    <p:sldId id="270" r:id="rId8"/>
    <p:sldId id="260" r:id="rId9"/>
    <p:sldId id="267" r:id="rId10"/>
    <p:sldId id="269" r:id="rId11"/>
    <p:sldId id="272" r:id="rId12"/>
    <p:sldId id="273" r:id="rId13"/>
    <p:sldId id="274" r:id="rId14"/>
    <p:sldId id="262" r:id="rId15"/>
    <p:sldId id="283" r:id="rId16"/>
    <p:sldId id="285" r:id="rId17"/>
    <p:sldId id="284" r:id="rId18"/>
    <p:sldId id="275" r:id="rId19"/>
    <p:sldId id="282" r:id="rId20"/>
    <p:sldId id="276" r:id="rId21"/>
    <p:sldId id="277" r:id="rId22"/>
    <p:sldId id="278" r:id="rId23"/>
    <p:sldId id="279" r:id="rId24"/>
    <p:sldId id="281" r:id="rId25"/>
    <p:sldId id="26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mit kumar" initials="sk" lastIdx="1" clrIdx="0">
    <p:extLst>
      <p:ext uri="{19B8F6BF-5375-455C-9EA6-DF929625EA0E}">
        <p15:presenceInfo xmlns:p15="http://schemas.microsoft.com/office/powerpoint/2012/main" userId="sumit kum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F12547-6724-4233-A836-97252074D0C2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2FF524-86CE-4E46-8D2C-17A6B9F84806}">
      <dgm:prSet phldrT="[Text]" phldr="0"/>
      <dgm:spPr/>
      <dgm:t>
        <a:bodyPr/>
        <a:lstStyle/>
        <a:p>
          <a:r>
            <a:rPr lang="en-US" dirty="0"/>
            <a:t>Data Cleaning and Preparation </a:t>
          </a:r>
        </a:p>
      </dgm:t>
    </dgm:pt>
    <dgm:pt modelId="{BD74051C-52EC-4B73-801C-AE3E2EA85988}" type="parTrans" cxnId="{1FED9D4E-74A9-4FA7-B086-93A86292011C}">
      <dgm:prSet/>
      <dgm:spPr/>
      <dgm:t>
        <a:bodyPr/>
        <a:lstStyle/>
        <a:p>
          <a:endParaRPr lang="en-US"/>
        </a:p>
      </dgm:t>
    </dgm:pt>
    <dgm:pt modelId="{E1AF6AD9-D2AE-4409-B2D0-3094B2C71073}" type="sibTrans" cxnId="{1FED9D4E-74A9-4FA7-B086-93A86292011C}">
      <dgm:prSet/>
      <dgm:spPr/>
      <dgm:t>
        <a:bodyPr/>
        <a:lstStyle/>
        <a:p>
          <a:endParaRPr lang="en-US"/>
        </a:p>
      </dgm:t>
    </dgm:pt>
    <dgm:pt modelId="{C9839627-0144-4F92-8048-F0BF569B1B7A}">
      <dgm:prSet phldrT="[Text]" phldr="0"/>
      <dgm:spPr/>
      <dgm:t>
        <a:bodyPr/>
        <a:lstStyle/>
        <a:p>
          <a:r>
            <a:rPr lang="en-US" dirty="0"/>
            <a:t>Deleting null or missing values or column with same values</a:t>
          </a:r>
        </a:p>
      </dgm:t>
    </dgm:pt>
    <dgm:pt modelId="{23D32E16-8BC6-4FCE-ADF0-E44E6D728C15}" type="parTrans" cxnId="{25906B86-CC84-4E5A-9217-516809C04CCA}">
      <dgm:prSet/>
      <dgm:spPr/>
      <dgm:t>
        <a:bodyPr/>
        <a:lstStyle/>
        <a:p>
          <a:endParaRPr lang="en-US"/>
        </a:p>
      </dgm:t>
    </dgm:pt>
    <dgm:pt modelId="{B9AA4984-7AE6-48B4-A2F0-314178C16256}" type="sibTrans" cxnId="{25906B86-CC84-4E5A-9217-516809C04CCA}">
      <dgm:prSet/>
      <dgm:spPr/>
      <dgm:t>
        <a:bodyPr/>
        <a:lstStyle/>
        <a:p>
          <a:endParaRPr lang="en-US"/>
        </a:p>
      </dgm:t>
    </dgm:pt>
    <dgm:pt modelId="{815757DA-28AA-4AF3-8AC6-AD3516595833}">
      <dgm:prSet phldrT="[Text]" phldr="0"/>
      <dgm:spPr/>
      <dgm:t>
        <a:bodyPr/>
        <a:lstStyle/>
        <a:p>
          <a:r>
            <a:rPr lang="en-US" dirty="0"/>
            <a:t>outlier treatment, standardizing data,  date formatting </a:t>
          </a:r>
          <a:r>
            <a:rPr lang="en-US" dirty="0" err="1"/>
            <a:t>etc</a:t>
          </a:r>
          <a:r>
            <a:rPr lang="en-US" dirty="0"/>
            <a:t> </a:t>
          </a:r>
        </a:p>
      </dgm:t>
    </dgm:pt>
    <dgm:pt modelId="{B922EA50-C0C1-4292-9F97-55B7E6E376D5}" type="parTrans" cxnId="{F17581BB-9C91-47B5-94DD-2D822969FAC7}">
      <dgm:prSet/>
      <dgm:spPr/>
      <dgm:t>
        <a:bodyPr/>
        <a:lstStyle/>
        <a:p>
          <a:endParaRPr lang="en-US"/>
        </a:p>
      </dgm:t>
    </dgm:pt>
    <dgm:pt modelId="{9C1CB969-DD58-4C29-9D03-6D01220D1E50}" type="sibTrans" cxnId="{F17581BB-9C91-47B5-94DD-2D822969FAC7}">
      <dgm:prSet/>
      <dgm:spPr/>
      <dgm:t>
        <a:bodyPr/>
        <a:lstStyle/>
        <a:p>
          <a:endParaRPr lang="en-US"/>
        </a:p>
      </dgm:t>
    </dgm:pt>
    <dgm:pt modelId="{096D114C-1495-4CE4-AEDA-F6FBF8DC1C4F}">
      <dgm:prSet phldrT="[Text]" phldr="0"/>
      <dgm:spPr/>
      <dgm:t>
        <a:bodyPr/>
        <a:lstStyle/>
        <a:p>
          <a:r>
            <a:rPr lang="en-US" dirty="0"/>
            <a:t>Univariate Data Analysis for loan defaulters vs fully paid w.r.t all columns features</a:t>
          </a:r>
        </a:p>
      </dgm:t>
    </dgm:pt>
    <dgm:pt modelId="{338F51BE-5DF3-4586-8BBF-D868E7285FAC}" type="parTrans" cxnId="{94C966E0-69E4-429E-A22E-D240EF4DBF77}">
      <dgm:prSet/>
      <dgm:spPr/>
      <dgm:t>
        <a:bodyPr/>
        <a:lstStyle/>
        <a:p>
          <a:endParaRPr lang="en-US"/>
        </a:p>
      </dgm:t>
    </dgm:pt>
    <dgm:pt modelId="{7EB19CAC-98C3-4CC0-84F4-73ECD2ED4B04}" type="sibTrans" cxnId="{94C966E0-69E4-429E-A22E-D240EF4DBF77}">
      <dgm:prSet/>
      <dgm:spPr/>
      <dgm:t>
        <a:bodyPr/>
        <a:lstStyle/>
        <a:p>
          <a:endParaRPr lang="en-US"/>
        </a:p>
      </dgm:t>
    </dgm:pt>
    <dgm:pt modelId="{F004AF30-9A31-430C-88EC-142C5B57F867}">
      <dgm:prSet phldrT="[Text]"/>
      <dgm:spPr/>
      <dgm:t>
        <a:bodyPr/>
        <a:lstStyle/>
        <a:p>
          <a:r>
            <a:rPr lang="en-US" dirty="0"/>
            <a:t>Plotting graph and stats for each column one at time</a:t>
          </a:r>
        </a:p>
      </dgm:t>
    </dgm:pt>
    <dgm:pt modelId="{C50D4674-49A3-475D-B872-34A969DEE7BC}" type="parTrans" cxnId="{50EC0C30-4878-4CFA-A762-4FF3E56B180E}">
      <dgm:prSet/>
      <dgm:spPr/>
      <dgm:t>
        <a:bodyPr/>
        <a:lstStyle/>
        <a:p>
          <a:endParaRPr lang="en-US"/>
        </a:p>
      </dgm:t>
    </dgm:pt>
    <dgm:pt modelId="{5D63E32B-5C7D-494D-AEF7-AC80EED30FE2}" type="sibTrans" cxnId="{50EC0C30-4878-4CFA-A762-4FF3E56B180E}">
      <dgm:prSet/>
      <dgm:spPr/>
      <dgm:t>
        <a:bodyPr/>
        <a:lstStyle/>
        <a:p>
          <a:endParaRPr lang="en-US"/>
        </a:p>
      </dgm:t>
    </dgm:pt>
    <dgm:pt modelId="{83CC7536-BCB6-49E6-A89B-8E8795C532FD}">
      <dgm:prSet phldrT="[Text]"/>
      <dgm:spPr/>
      <dgm:t>
        <a:bodyPr/>
        <a:lstStyle/>
        <a:p>
          <a:r>
            <a:rPr lang="en-US" dirty="0"/>
            <a:t>Estimating effects of features on loan status by observing</a:t>
          </a:r>
        </a:p>
      </dgm:t>
    </dgm:pt>
    <dgm:pt modelId="{E30BC75F-5B76-4E71-BE2D-65C4DB8114A9}" type="parTrans" cxnId="{144FDDC6-2550-4BBB-BCB9-A1FA360DA10D}">
      <dgm:prSet/>
      <dgm:spPr/>
      <dgm:t>
        <a:bodyPr/>
        <a:lstStyle/>
        <a:p>
          <a:endParaRPr lang="en-US"/>
        </a:p>
      </dgm:t>
    </dgm:pt>
    <dgm:pt modelId="{B580E943-5860-4C8A-B748-436379F31019}" type="sibTrans" cxnId="{144FDDC6-2550-4BBB-BCB9-A1FA360DA10D}">
      <dgm:prSet/>
      <dgm:spPr/>
      <dgm:t>
        <a:bodyPr/>
        <a:lstStyle/>
        <a:p>
          <a:endParaRPr lang="en-US"/>
        </a:p>
      </dgm:t>
    </dgm:pt>
    <dgm:pt modelId="{4596F8A6-E887-47D2-9AFA-3D1B86B94C5D}">
      <dgm:prSet phldrT="[Text]" phldr="0"/>
      <dgm:spPr/>
      <dgm:t>
        <a:bodyPr/>
        <a:lstStyle/>
        <a:p>
          <a:r>
            <a:rPr lang="en-US" dirty="0"/>
            <a:t>Segmented univariate analysis w.r.t charged off or fully paid loan status</a:t>
          </a:r>
        </a:p>
      </dgm:t>
    </dgm:pt>
    <dgm:pt modelId="{CF402AE2-0F0E-46ED-8752-1F1FF53EA475}" type="parTrans" cxnId="{B35B18A0-56B3-49F5-B761-CBB89F5C9150}">
      <dgm:prSet/>
      <dgm:spPr/>
      <dgm:t>
        <a:bodyPr/>
        <a:lstStyle/>
        <a:p>
          <a:endParaRPr lang="en-US"/>
        </a:p>
      </dgm:t>
    </dgm:pt>
    <dgm:pt modelId="{D3AEB0DD-A5D6-4BE0-A0A9-348A6062A90E}" type="sibTrans" cxnId="{B35B18A0-56B3-49F5-B761-CBB89F5C9150}">
      <dgm:prSet/>
      <dgm:spPr/>
      <dgm:t>
        <a:bodyPr/>
        <a:lstStyle/>
        <a:p>
          <a:endParaRPr lang="en-US"/>
        </a:p>
      </dgm:t>
    </dgm:pt>
    <dgm:pt modelId="{42BEBBC7-C973-4E9E-BD3F-9CCB00C386EF}">
      <dgm:prSet phldrT="[Text]" phldr="0"/>
      <dgm:spPr/>
      <dgm:t>
        <a:bodyPr/>
        <a:lstStyle/>
        <a:p>
          <a:r>
            <a:rPr lang="en-US" dirty="0"/>
            <a:t>Plotting correlation and scatter w.r.t loan status and income</a:t>
          </a:r>
        </a:p>
      </dgm:t>
    </dgm:pt>
    <dgm:pt modelId="{7148C1E5-7A89-4441-B57F-490D1BFC655A}" type="parTrans" cxnId="{EE664C1E-4B2B-4B82-8644-EBC0F7378651}">
      <dgm:prSet/>
      <dgm:spPr/>
      <dgm:t>
        <a:bodyPr/>
        <a:lstStyle/>
        <a:p>
          <a:endParaRPr lang="en-US"/>
        </a:p>
      </dgm:t>
    </dgm:pt>
    <dgm:pt modelId="{3F01EA8B-D255-4E01-A84F-B9E5BA1742FA}" type="sibTrans" cxnId="{EE664C1E-4B2B-4B82-8644-EBC0F7378651}">
      <dgm:prSet/>
      <dgm:spPr/>
      <dgm:t>
        <a:bodyPr/>
        <a:lstStyle/>
        <a:p>
          <a:endParaRPr lang="en-US"/>
        </a:p>
      </dgm:t>
    </dgm:pt>
    <dgm:pt modelId="{C92E792F-CFD0-4837-A136-A9C9C3483236}">
      <dgm:prSet phldrT="[Text]" phldr="0"/>
      <dgm:spPr/>
      <dgm:t>
        <a:bodyPr/>
        <a:lstStyle/>
        <a:p>
          <a:r>
            <a:rPr lang="en-US" dirty="0"/>
            <a:t>Deducing conclusions based on observed trends</a:t>
          </a:r>
        </a:p>
      </dgm:t>
    </dgm:pt>
    <dgm:pt modelId="{2B758F64-12E1-4573-BD84-AD586BAD66A1}" type="parTrans" cxnId="{AF18BBA8-1F2A-4D9B-A191-B3C4021CF699}">
      <dgm:prSet/>
      <dgm:spPr/>
      <dgm:t>
        <a:bodyPr/>
        <a:lstStyle/>
        <a:p>
          <a:endParaRPr lang="en-US"/>
        </a:p>
      </dgm:t>
    </dgm:pt>
    <dgm:pt modelId="{9E41A336-DCC7-44E3-8D94-78619F1F4B36}" type="sibTrans" cxnId="{AF18BBA8-1F2A-4D9B-A191-B3C4021CF699}">
      <dgm:prSet/>
      <dgm:spPr/>
      <dgm:t>
        <a:bodyPr/>
        <a:lstStyle/>
        <a:p>
          <a:endParaRPr lang="en-US"/>
        </a:p>
      </dgm:t>
    </dgm:pt>
    <dgm:pt modelId="{E490464C-9943-4DD2-B111-19ABAB3602CC}">
      <dgm:prSet phldrT="[Text]" phldr="0"/>
      <dgm:spPr/>
      <dgm:t>
        <a:bodyPr/>
        <a:lstStyle/>
        <a:p>
          <a:r>
            <a:rPr lang="en-US" dirty="0"/>
            <a:t>Bivariate analysis</a:t>
          </a:r>
        </a:p>
      </dgm:t>
    </dgm:pt>
    <dgm:pt modelId="{778D7C6C-37C9-48B2-9F6E-83BD23BAF5A2}" type="parTrans" cxnId="{A941698D-5AA0-40A9-94C7-1CB66429DD91}">
      <dgm:prSet/>
      <dgm:spPr/>
      <dgm:t>
        <a:bodyPr/>
        <a:lstStyle/>
        <a:p>
          <a:endParaRPr lang="en-US"/>
        </a:p>
      </dgm:t>
    </dgm:pt>
    <dgm:pt modelId="{2DC397D1-E88D-4874-9ACE-DCAA0581E9CA}" type="sibTrans" cxnId="{A941698D-5AA0-40A9-94C7-1CB66429DD91}">
      <dgm:prSet/>
      <dgm:spPr/>
      <dgm:t>
        <a:bodyPr/>
        <a:lstStyle/>
        <a:p>
          <a:endParaRPr lang="en-US"/>
        </a:p>
      </dgm:t>
    </dgm:pt>
    <dgm:pt modelId="{FE707010-98F6-4CD0-B2A6-2B705AAB5963}">
      <dgm:prSet phldrT="[Text]" phldr="0"/>
      <dgm:spPr/>
      <dgm:t>
        <a:bodyPr/>
        <a:lstStyle/>
        <a:p>
          <a:r>
            <a:rPr lang="en-US" dirty="0"/>
            <a:t>Inferring risks of defaulters by feature like date, annual income, enquires, state, interested rate etc. </a:t>
          </a:r>
        </a:p>
      </dgm:t>
    </dgm:pt>
    <dgm:pt modelId="{B327882B-B094-4144-A2AF-D869B8A98ED6}" type="parTrans" cxnId="{57A313D6-0872-43B0-B19E-19FD38B18089}">
      <dgm:prSet/>
      <dgm:spPr/>
      <dgm:t>
        <a:bodyPr/>
        <a:lstStyle/>
        <a:p>
          <a:endParaRPr lang="en-US"/>
        </a:p>
      </dgm:t>
    </dgm:pt>
    <dgm:pt modelId="{EC3AF296-8B1B-4627-B9FD-A5F75729B546}" type="sibTrans" cxnId="{57A313D6-0872-43B0-B19E-19FD38B18089}">
      <dgm:prSet/>
      <dgm:spPr/>
      <dgm:t>
        <a:bodyPr/>
        <a:lstStyle/>
        <a:p>
          <a:endParaRPr lang="en-US"/>
        </a:p>
      </dgm:t>
    </dgm:pt>
    <dgm:pt modelId="{F3C7FD23-69BB-431F-AFFF-6797F72DC73F}" type="pres">
      <dgm:prSet presAssocID="{D8F12547-6724-4233-A836-97252074D0C2}" presName="Name0" presStyleCnt="0">
        <dgm:presLayoutVars>
          <dgm:dir/>
          <dgm:animLvl val="lvl"/>
          <dgm:resizeHandles val="exact"/>
        </dgm:presLayoutVars>
      </dgm:prSet>
      <dgm:spPr/>
    </dgm:pt>
    <dgm:pt modelId="{6D383D60-96D5-49C4-91FD-9BCA8CEE60D5}" type="pres">
      <dgm:prSet presAssocID="{E490464C-9943-4DD2-B111-19ABAB3602CC}" presName="boxAndChildren" presStyleCnt="0"/>
      <dgm:spPr/>
    </dgm:pt>
    <dgm:pt modelId="{EB6B58C9-A871-476D-823E-8C299C1D0813}" type="pres">
      <dgm:prSet presAssocID="{E490464C-9943-4DD2-B111-19ABAB3602CC}" presName="parentTextBox" presStyleLbl="node1" presStyleIdx="0" presStyleCnt="4"/>
      <dgm:spPr/>
    </dgm:pt>
    <dgm:pt modelId="{F2FB064B-1955-4B36-8A3C-3B7E6B051132}" type="pres">
      <dgm:prSet presAssocID="{E490464C-9943-4DD2-B111-19ABAB3602CC}" presName="entireBox" presStyleLbl="node1" presStyleIdx="0" presStyleCnt="4"/>
      <dgm:spPr/>
    </dgm:pt>
    <dgm:pt modelId="{20D70AEF-56A5-4EF1-A37B-0F4CDB3D6EB5}" type="pres">
      <dgm:prSet presAssocID="{E490464C-9943-4DD2-B111-19ABAB3602CC}" presName="descendantBox" presStyleCnt="0"/>
      <dgm:spPr/>
    </dgm:pt>
    <dgm:pt modelId="{C5537522-537D-461E-A760-86D4FCDAD84D}" type="pres">
      <dgm:prSet presAssocID="{42BEBBC7-C973-4E9E-BD3F-9CCB00C386EF}" presName="childTextBox" presStyleLbl="fgAccFollowNode1" presStyleIdx="0" presStyleCnt="7">
        <dgm:presLayoutVars>
          <dgm:bulletEnabled val="1"/>
        </dgm:presLayoutVars>
      </dgm:prSet>
      <dgm:spPr/>
    </dgm:pt>
    <dgm:pt modelId="{AC89A56F-B4A0-47BA-989D-2F62C30FEA37}" type="pres">
      <dgm:prSet presAssocID="{C92E792F-CFD0-4837-A136-A9C9C3483236}" presName="childTextBox" presStyleLbl="fgAccFollowNode1" presStyleIdx="1" presStyleCnt="7">
        <dgm:presLayoutVars>
          <dgm:bulletEnabled val="1"/>
        </dgm:presLayoutVars>
      </dgm:prSet>
      <dgm:spPr/>
    </dgm:pt>
    <dgm:pt modelId="{D9B9B70A-DF6D-4A74-8414-49848EFAB7E4}" type="pres">
      <dgm:prSet presAssocID="{D3AEB0DD-A5D6-4BE0-A0A9-348A6062A90E}" presName="sp" presStyleCnt="0"/>
      <dgm:spPr/>
    </dgm:pt>
    <dgm:pt modelId="{55AB5CE0-DA4A-4B79-9365-2050D4258D1F}" type="pres">
      <dgm:prSet presAssocID="{4596F8A6-E887-47D2-9AFA-3D1B86B94C5D}" presName="arrowAndChildren" presStyleCnt="0"/>
      <dgm:spPr/>
    </dgm:pt>
    <dgm:pt modelId="{A55ADEAA-76F6-4597-8223-1992ECC02329}" type="pres">
      <dgm:prSet presAssocID="{4596F8A6-E887-47D2-9AFA-3D1B86B94C5D}" presName="parentTextArrow" presStyleLbl="node1" presStyleIdx="0" presStyleCnt="4"/>
      <dgm:spPr/>
    </dgm:pt>
    <dgm:pt modelId="{DAB5EFBD-E14C-4E20-8F37-E05691F4B6A7}" type="pres">
      <dgm:prSet presAssocID="{4596F8A6-E887-47D2-9AFA-3D1B86B94C5D}" presName="arrow" presStyleLbl="node1" presStyleIdx="1" presStyleCnt="4"/>
      <dgm:spPr/>
    </dgm:pt>
    <dgm:pt modelId="{AF3E972F-A79D-436F-96BE-F416D7810BEF}" type="pres">
      <dgm:prSet presAssocID="{4596F8A6-E887-47D2-9AFA-3D1B86B94C5D}" presName="descendantArrow" presStyleCnt="0"/>
      <dgm:spPr/>
    </dgm:pt>
    <dgm:pt modelId="{B78085F5-A9E0-4349-88B4-94ADD6A75653}" type="pres">
      <dgm:prSet presAssocID="{FE707010-98F6-4CD0-B2A6-2B705AAB5963}" presName="childTextArrow" presStyleLbl="fgAccFollowNode1" presStyleIdx="2" presStyleCnt="7">
        <dgm:presLayoutVars>
          <dgm:bulletEnabled val="1"/>
        </dgm:presLayoutVars>
      </dgm:prSet>
      <dgm:spPr/>
    </dgm:pt>
    <dgm:pt modelId="{AC5C050D-5B66-467C-AAB3-D0EA3B3BD7BE}" type="pres">
      <dgm:prSet presAssocID="{7EB19CAC-98C3-4CC0-84F4-73ECD2ED4B04}" presName="sp" presStyleCnt="0"/>
      <dgm:spPr/>
    </dgm:pt>
    <dgm:pt modelId="{CB557924-0800-435C-A91E-0A62E0C3C0E2}" type="pres">
      <dgm:prSet presAssocID="{096D114C-1495-4CE4-AEDA-F6FBF8DC1C4F}" presName="arrowAndChildren" presStyleCnt="0"/>
      <dgm:spPr/>
    </dgm:pt>
    <dgm:pt modelId="{28308F88-CBD3-4B13-92A1-2BC3BDDCEC5B}" type="pres">
      <dgm:prSet presAssocID="{096D114C-1495-4CE4-AEDA-F6FBF8DC1C4F}" presName="parentTextArrow" presStyleLbl="node1" presStyleIdx="1" presStyleCnt="4"/>
      <dgm:spPr/>
    </dgm:pt>
    <dgm:pt modelId="{D8B7A56A-26A9-4790-949B-ED03DB5E844A}" type="pres">
      <dgm:prSet presAssocID="{096D114C-1495-4CE4-AEDA-F6FBF8DC1C4F}" presName="arrow" presStyleLbl="node1" presStyleIdx="2" presStyleCnt="4"/>
      <dgm:spPr/>
    </dgm:pt>
    <dgm:pt modelId="{24F60788-36AD-4809-AE9A-D992EA0D90CC}" type="pres">
      <dgm:prSet presAssocID="{096D114C-1495-4CE4-AEDA-F6FBF8DC1C4F}" presName="descendantArrow" presStyleCnt="0"/>
      <dgm:spPr/>
    </dgm:pt>
    <dgm:pt modelId="{DC29C7EA-CDB6-4FDC-843E-CFD7CA754652}" type="pres">
      <dgm:prSet presAssocID="{F004AF30-9A31-430C-88EC-142C5B57F867}" presName="childTextArrow" presStyleLbl="fgAccFollowNode1" presStyleIdx="3" presStyleCnt="7">
        <dgm:presLayoutVars>
          <dgm:bulletEnabled val="1"/>
        </dgm:presLayoutVars>
      </dgm:prSet>
      <dgm:spPr/>
    </dgm:pt>
    <dgm:pt modelId="{F19E2BD0-1AE6-4EB6-BBB6-C5A7AA22FFF1}" type="pres">
      <dgm:prSet presAssocID="{83CC7536-BCB6-49E6-A89B-8E8795C532FD}" presName="childTextArrow" presStyleLbl="fgAccFollowNode1" presStyleIdx="4" presStyleCnt="7">
        <dgm:presLayoutVars>
          <dgm:bulletEnabled val="1"/>
        </dgm:presLayoutVars>
      </dgm:prSet>
      <dgm:spPr/>
    </dgm:pt>
    <dgm:pt modelId="{A2524616-0B7C-4A18-A904-CF4DE3640690}" type="pres">
      <dgm:prSet presAssocID="{E1AF6AD9-D2AE-4409-B2D0-3094B2C71073}" presName="sp" presStyleCnt="0"/>
      <dgm:spPr/>
    </dgm:pt>
    <dgm:pt modelId="{C1D70592-C521-4116-80FF-2509F9D61F20}" type="pres">
      <dgm:prSet presAssocID="{3E2FF524-86CE-4E46-8D2C-17A6B9F84806}" presName="arrowAndChildren" presStyleCnt="0"/>
      <dgm:spPr/>
    </dgm:pt>
    <dgm:pt modelId="{675029E9-3302-4B7A-A3C6-C4899F2BC248}" type="pres">
      <dgm:prSet presAssocID="{3E2FF524-86CE-4E46-8D2C-17A6B9F84806}" presName="parentTextArrow" presStyleLbl="node1" presStyleIdx="2" presStyleCnt="4"/>
      <dgm:spPr/>
    </dgm:pt>
    <dgm:pt modelId="{D8218B26-CBA2-4801-9459-7F713CEE10C3}" type="pres">
      <dgm:prSet presAssocID="{3E2FF524-86CE-4E46-8D2C-17A6B9F84806}" presName="arrow" presStyleLbl="node1" presStyleIdx="3" presStyleCnt="4" custLinFactNeighborY="1247"/>
      <dgm:spPr/>
    </dgm:pt>
    <dgm:pt modelId="{41D96656-5415-4FA0-B652-CF5DB5B35A79}" type="pres">
      <dgm:prSet presAssocID="{3E2FF524-86CE-4E46-8D2C-17A6B9F84806}" presName="descendantArrow" presStyleCnt="0"/>
      <dgm:spPr/>
    </dgm:pt>
    <dgm:pt modelId="{C9EFED2D-1610-47DD-858C-989F37EC0F9E}" type="pres">
      <dgm:prSet presAssocID="{C9839627-0144-4F92-8048-F0BF569B1B7A}" presName="childTextArrow" presStyleLbl="fgAccFollowNode1" presStyleIdx="5" presStyleCnt="7">
        <dgm:presLayoutVars>
          <dgm:bulletEnabled val="1"/>
        </dgm:presLayoutVars>
      </dgm:prSet>
      <dgm:spPr/>
    </dgm:pt>
    <dgm:pt modelId="{0722E9FD-AF7A-4B46-AAB8-3C86485B3EAF}" type="pres">
      <dgm:prSet presAssocID="{815757DA-28AA-4AF3-8AC6-AD3516595833}" presName="childTextArrow" presStyleLbl="fgAccFollowNode1" presStyleIdx="6" presStyleCnt="7">
        <dgm:presLayoutVars>
          <dgm:bulletEnabled val="1"/>
        </dgm:presLayoutVars>
      </dgm:prSet>
      <dgm:spPr/>
    </dgm:pt>
  </dgm:ptLst>
  <dgm:cxnLst>
    <dgm:cxn modelId="{F115AA02-5A99-4BDC-B862-87DCDFD4863E}" type="presOf" srcId="{C92E792F-CFD0-4837-A136-A9C9C3483236}" destId="{AC89A56F-B4A0-47BA-989D-2F62C30FEA37}" srcOrd="0" destOrd="0" presId="urn:microsoft.com/office/officeart/2005/8/layout/process4"/>
    <dgm:cxn modelId="{09164F12-21CE-44EC-AEC8-2E93ECACD72B}" type="presOf" srcId="{F004AF30-9A31-430C-88EC-142C5B57F867}" destId="{DC29C7EA-CDB6-4FDC-843E-CFD7CA754652}" srcOrd="0" destOrd="0" presId="urn:microsoft.com/office/officeart/2005/8/layout/process4"/>
    <dgm:cxn modelId="{EE664C1E-4B2B-4B82-8644-EBC0F7378651}" srcId="{E490464C-9943-4DD2-B111-19ABAB3602CC}" destId="{42BEBBC7-C973-4E9E-BD3F-9CCB00C386EF}" srcOrd="0" destOrd="0" parTransId="{7148C1E5-7A89-4441-B57F-490D1BFC655A}" sibTransId="{3F01EA8B-D255-4E01-A84F-B9E5BA1742FA}"/>
    <dgm:cxn modelId="{A6D22B20-B794-4E8E-9BF5-2E16DA931699}" type="presOf" srcId="{4596F8A6-E887-47D2-9AFA-3D1B86B94C5D}" destId="{DAB5EFBD-E14C-4E20-8F37-E05691F4B6A7}" srcOrd="1" destOrd="0" presId="urn:microsoft.com/office/officeart/2005/8/layout/process4"/>
    <dgm:cxn modelId="{50EC0C30-4878-4CFA-A762-4FF3E56B180E}" srcId="{096D114C-1495-4CE4-AEDA-F6FBF8DC1C4F}" destId="{F004AF30-9A31-430C-88EC-142C5B57F867}" srcOrd="0" destOrd="0" parTransId="{C50D4674-49A3-475D-B872-34A969DEE7BC}" sibTransId="{5D63E32B-5C7D-494D-AEF7-AC80EED30FE2}"/>
    <dgm:cxn modelId="{71383C35-AEE4-47AE-8317-0FED8F356052}" type="presOf" srcId="{C9839627-0144-4F92-8048-F0BF569B1B7A}" destId="{C9EFED2D-1610-47DD-858C-989F37EC0F9E}" srcOrd="0" destOrd="0" presId="urn:microsoft.com/office/officeart/2005/8/layout/process4"/>
    <dgm:cxn modelId="{8A5E7840-E24D-4548-B0A7-F9F3915C3250}" type="presOf" srcId="{815757DA-28AA-4AF3-8AC6-AD3516595833}" destId="{0722E9FD-AF7A-4B46-AAB8-3C86485B3EAF}" srcOrd="0" destOrd="0" presId="urn:microsoft.com/office/officeart/2005/8/layout/process4"/>
    <dgm:cxn modelId="{182E9A66-B3D8-4B64-B533-2452A1FA20D5}" type="presOf" srcId="{D8F12547-6724-4233-A836-97252074D0C2}" destId="{F3C7FD23-69BB-431F-AFFF-6797F72DC73F}" srcOrd="0" destOrd="0" presId="urn:microsoft.com/office/officeart/2005/8/layout/process4"/>
    <dgm:cxn modelId="{9B67DF6A-C9A7-4DC7-98F3-40BC675271D2}" type="presOf" srcId="{42BEBBC7-C973-4E9E-BD3F-9CCB00C386EF}" destId="{C5537522-537D-461E-A760-86D4FCDAD84D}" srcOrd="0" destOrd="0" presId="urn:microsoft.com/office/officeart/2005/8/layout/process4"/>
    <dgm:cxn modelId="{1FED9D4E-74A9-4FA7-B086-93A86292011C}" srcId="{D8F12547-6724-4233-A836-97252074D0C2}" destId="{3E2FF524-86CE-4E46-8D2C-17A6B9F84806}" srcOrd="0" destOrd="0" parTransId="{BD74051C-52EC-4B73-801C-AE3E2EA85988}" sibTransId="{E1AF6AD9-D2AE-4409-B2D0-3094B2C71073}"/>
    <dgm:cxn modelId="{6AB70680-91F3-4E93-89F0-63F586179969}" type="presOf" srcId="{3E2FF524-86CE-4E46-8D2C-17A6B9F84806}" destId="{675029E9-3302-4B7A-A3C6-C4899F2BC248}" srcOrd="0" destOrd="0" presId="urn:microsoft.com/office/officeart/2005/8/layout/process4"/>
    <dgm:cxn modelId="{E67EB882-F482-4687-AF86-206B7832B5E1}" type="presOf" srcId="{FE707010-98F6-4CD0-B2A6-2B705AAB5963}" destId="{B78085F5-A9E0-4349-88B4-94ADD6A75653}" srcOrd="0" destOrd="0" presId="urn:microsoft.com/office/officeart/2005/8/layout/process4"/>
    <dgm:cxn modelId="{C2F36586-0DB0-41BA-B932-D1234ABEB8BD}" type="presOf" srcId="{83CC7536-BCB6-49E6-A89B-8E8795C532FD}" destId="{F19E2BD0-1AE6-4EB6-BBB6-C5A7AA22FFF1}" srcOrd="0" destOrd="0" presId="urn:microsoft.com/office/officeart/2005/8/layout/process4"/>
    <dgm:cxn modelId="{25906B86-CC84-4E5A-9217-516809C04CCA}" srcId="{3E2FF524-86CE-4E46-8D2C-17A6B9F84806}" destId="{C9839627-0144-4F92-8048-F0BF569B1B7A}" srcOrd="0" destOrd="0" parTransId="{23D32E16-8BC6-4FCE-ADF0-E44E6D728C15}" sibTransId="{B9AA4984-7AE6-48B4-A2F0-314178C16256}"/>
    <dgm:cxn modelId="{A941698D-5AA0-40A9-94C7-1CB66429DD91}" srcId="{D8F12547-6724-4233-A836-97252074D0C2}" destId="{E490464C-9943-4DD2-B111-19ABAB3602CC}" srcOrd="3" destOrd="0" parTransId="{778D7C6C-37C9-48B2-9F6E-83BD23BAF5A2}" sibTransId="{2DC397D1-E88D-4874-9ACE-DCAA0581E9CA}"/>
    <dgm:cxn modelId="{16164F97-6284-42BA-B36F-079FE5A4C0B9}" type="presOf" srcId="{096D114C-1495-4CE4-AEDA-F6FBF8DC1C4F}" destId="{D8B7A56A-26A9-4790-949B-ED03DB5E844A}" srcOrd="1" destOrd="0" presId="urn:microsoft.com/office/officeart/2005/8/layout/process4"/>
    <dgm:cxn modelId="{AD3B6599-72E2-435C-9B44-A6572C317625}" type="presOf" srcId="{E490464C-9943-4DD2-B111-19ABAB3602CC}" destId="{F2FB064B-1955-4B36-8A3C-3B7E6B051132}" srcOrd="1" destOrd="0" presId="urn:microsoft.com/office/officeart/2005/8/layout/process4"/>
    <dgm:cxn modelId="{1660459E-DD95-4A59-B18F-468BFD0E9EE7}" type="presOf" srcId="{E490464C-9943-4DD2-B111-19ABAB3602CC}" destId="{EB6B58C9-A871-476D-823E-8C299C1D0813}" srcOrd="0" destOrd="0" presId="urn:microsoft.com/office/officeart/2005/8/layout/process4"/>
    <dgm:cxn modelId="{B35B18A0-56B3-49F5-B761-CBB89F5C9150}" srcId="{D8F12547-6724-4233-A836-97252074D0C2}" destId="{4596F8A6-E887-47D2-9AFA-3D1B86B94C5D}" srcOrd="2" destOrd="0" parTransId="{CF402AE2-0F0E-46ED-8752-1F1FF53EA475}" sibTransId="{D3AEB0DD-A5D6-4BE0-A0A9-348A6062A90E}"/>
    <dgm:cxn modelId="{AF18BBA8-1F2A-4D9B-A191-B3C4021CF699}" srcId="{E490464C-9943-4DD2-B111-19ABAB3602CC}" destId="{C92E792F-CFD0-4837-A136-A9C9C3483236}" srcOrd="1" destOrd="0" parTransId="{2B758F64-12E1-4573-BD84-AD586BAD66A1}" sibTransId="{9E41A336-DCC7-44E3-8D94-78619F1F4B36}"/>
    <dgm:cxn modelId="{F17581BB-9C91-47B5-94DD-2D822969FAC7}" srcId="{3E2FF524-86CE-4E46-8D2C-17A6B9F84806}" destId="{815757DA-28AA-4AF3-8AC6-AD3516595833}" srcOrd="1" destOrd="0" parTransId="{B922EA50-C0C1-4292-9F97-55B7E6E376D5}" sibTransId="{9C1CB969-DD58-4C29-9D03-6D01220D1E50}"/>
    <dgm:cxn modelId="{144FDDC6-2550-4BBB-BCB9-A1FA360DA10D}" srcId="{096D114C-1495-4CE4-AEDA-F6FBF8DC1C4F}" destId="{83CC7536-BCB6-49E6-A89B-8E8795C532FD}" srcOrd="1" destOrd="0" parTransId="{E30BC75F-5B76-4E71-BE2D-65C4DB8114A9}" sibTransId="{B580E943-5860-4C8A-B748-436379F31019}"/>
    <dgm:cxn modelId="{E60966C9-438D-4E25-B52D-92849B3D45C6}" type="presOf" srcId="{096D114C-1495-4CE4-AEDA-F6FBF8DC1C4F}" destId="{28308F88-CBD3-4B13-92A1-2BC3BDDCEC5B}" srcOrd="0" destOrd="0" presId="urn:microsoft.com/office/officeart/2005/8/layout/process4"/>
    <dgm:cxn modelId="{F55629D2-01CD-4E2D-8E9C-B257FAB8A423}" type="presOf" srcId="{3E2FF524-86CE-4E46-8D2C-17A6B9F84806}" destId="{D8218B26-CBA2-4801-9459-7F713CEE10C3}" srcOrd="1" destOrd="0" presId="urn:microsoft.com/office/officeart/2005/8/layout/process4"/>
    <dgm:cxn modelId="{57A313D6-0872-43B0-B19E-19FD38B18089}" srcId="{4596F8A6-E887-47D2-9AFA-3D1B86B94C5D}" destId="{FE707010-98F6-4CD0-B2A6-2B705AAB5963}" srcOrd="0" destOrd="0" parTransId="{B327882B-B094-4144-A2AF-D869B8A98ED6}" sibTransId="{EC3AF296-8B1B-4627-B9FD-A5F75729B546}"/>
    <dgm:cxn modelId="{94C966E0-69E4-429E-A22E-D240EF4DBF77}" srcId="{D8F12547-6724-4233-A836-97252074D0C2}" destId="{096D114C-1495-4CE4-AEDA-F6FBF8DC1C4F}" srcOrd="1" destOrd="0" parTransId="{338F51BE-5DF3-4586-8BBF-D868E7285FAC}" sibTransId="{7EB19CAC-98C3-4CC0-84F4-73ECD2ED4B04}"/>
    <dgm:cxn modelId="{04C26FFC-4A0E-417A-8782-19866037270E}" type="presOf" srcId="{4596F8A6-E887-47D2-9AFA-3D1B86B94C5D}" destId="{A55ADEAA-76F6-4597-8223-1992ECC02329}" srcOrd="0" destOrd="0" presId="urn:microsoft.com/office/officeart/2005/8/layout/process4"/>
    <dgm:cxn modelId="{18A6F61C-1D3A-4FBB-9C3F-53424140A463}" type="presParOf" srcId="{F3C7FD23-69BB-431F-AFFF-6797F72DC73F}" destId="{6D383D60-96D5-49C4-91FD-9BCA8CEE60D5}" srcOrd="0" destOrd="0" presId="urn:microsoft.com/office/officeart/2005/8/layout/process4"/>
    <dgm:cxn modelId="{0D0FF12A-BA1B-4EAB-9F26-256B7589E835}" type="presParOf" srcId="{6D383D60-96D5-49C4-91FD-9BCA8CEE60D5}" destId="{EB6B58C9-A871-476D-823E-8C299C1D0813}" srcOrd="0" destOrd="0" presId="urn:microsoft.com/office/officeart/2005/8/layout/process4"/>
    <dgm:cxn modelId="{9AEF5940-3EC8-4D23-AB45-EE138722CA32}" type="presParOf" srcId="{6D383D60-96D5-49C4-91FD-9BCA8CEE60D5}" destId="{F2FB064B-1955-4B36-8A3C-3B7E6B051132}" srcOrd="1" destOrd="0" presId="urn:microsoft.com/office/officeart/2005/8/layout/process4"/>
    <dgm:cxn modelId="{B6B2BF2C-11CD-486A-B34C-1AA915347C3F}" type="presParOf" srcId="{6D383D60-96D5-49C4-91FD-9BCA8CEE60D5}" destId="{20D70AEF-56A5-4EF1-A37B-0F4CDB3D6EB5}" srcOrd="2" destOrd="0" presId="urn:microsoft.com/office/officeart/2005/8/layout/process4"/>
    <dgm:cxn modelId="{7DE2C7BE-AAB6-4082-ADAA-CD375E7C8522}" type="presParOf" srcId="{20D70AEF-56A5-4EF1-A37B-0F4CDB3D6EB5}" destId="{C5537522-537D-461E-A760-86D4FCDAD84D}" srcOrd="0" destOrd="0" presId="urn:microsoft.com/office/officeart/2005/8/layout/process4"/>
    <dgm:cxn modelId="{B212352F-1AA3-44CD-B2CB-6B1C87608C9E}" type="presParOf" srcId="{20D70AEF-56A5-4EF1-A37B-0F4CDB3D6EB5}" destId="{AC89A56F-B4A0-47BA-989D-2F62C30FEA37}" srcOrd="1" destOrd="0" presId="urn:microsoft.com/office/officeart/2005/8/layout/process4"/>
    <dgm:cxn modelId="{14055E53-C80E-498D-9EA6-FC0A3C0FE972}" type="presParOf" srcId="{F3C7FD23-69BB-431F-AFFF-6797F72DC73F}" destId="{D9B9B70A-DF6D-4A74-8414-49848EFAB7E4}" srcOrd="1" destOrd="0" presId="urn:microsoft.com/office/officeart/2005/8/layout/process4"/>
    <dgm:cxn modelId="{556BE5F3-FF7E-4E3F-8931-7490F41192BA}" type="presParOf" srcId="{F3C7FD23-69BB-431F-AFFF-6797F72DC73F}" destId="{55AB5CE0-DA4A-4B79-9365-2050D4258D1F}" srcOrd="2" destOrd="0" presId="urn:microsoft.com/office/officeart/2005/8/layout/process4"/>
    <dgm:cxn modelId="{46FFD349-87C6-401F-9F62-252105F43581}" type="presParOf" srcId="{55AB5CE0-DA4A-4B79-9365-2050D4258D1F}" destId="{A55ADEAA-76F6-4597-8223-1992ECC02329}" srcOrd="0" destOrd="0" presId="urn:microsoft.com/office/officeart/2005/8/layout/process4"/>
    <dgm:cxn modelId="{BBF43A39-4E04-483C-918E-D496F87BBFC5}" type="presParOf" srcId="{55AB5CE0-DA4A-4B79-9365-2050D4258D1F}" destId="{DAB5EFBD-E14C-4E20-8F37-E05691F4B6A7}" srcOrd="1" destOrd="0" presId="urn:microsoft.com/office/officeart/2005/8/layout/process4"/>
    <dgm:cxn modelId="{4BA2A6D0-9511-4C67-943E-3416C45FDC43}" type="presParOf" srcId="{55AB5CE0-DA4A-4B79-9365-2050D4258D1F}" destId="{AF3E972F-A79D-436F-96BE-F416D7810BEF}" srcOrd="2" destOrd="0" presId="urn:microsoft.com/office/officeart/2005/8/layout/process4"/>
    <dgm:cxn modelId="{7AA73AD8-35A5-49DD-8EEB-980A0C1DD464}" type="presParOf" srcId="{AF3E972F-A79D-436F-96BE-F416D7810BEF}" destId="{B78085F5-A9E0-4349-88B4-94ADD6A75653}" srcOrd="0" destOrd="0" presId="urn:microsoft.com/office/officeart/2005/8/layout/process4"/>
    <dgm:cxn modelId="{63FD2271-7F09-4B6B-8B37-9E8619A3CCD6}" type="presParOf" srcId="{F3C7FD23-69BB-431F-AFFF-6797F72DC73F}" destId="{AC5C050D-5B66-467C-AAB3-D0EA3B3BD7BE}" srcOrd="3" destOrd="0" presId="urn:microsoft.com/office/officeart/2005/8/layout/process4"/>
    <dgm:cxn modelId="{94E9276B-BA90-4D85-AF7D-B62EACB37968}" type="presParOf" srcId="{F3C7FD23-69BB-431F-AFFF-6797F72DC73F}" destId="{CB557924-0800-435C-A91E-0A62E0C3C0E2}" srcOrd="4" destOrd="0" presId="urn:microsoft.com/office/officeart/2005/8/layout/process4"/>
    <dgm:cxn modelId="{98F07C34-F1B1-44D6-8A98-5B4743ECAA39}" type="presParOf" srcId="{CB557924-0800-435C-A91E-0A62E0C3C0E2}" destId="{28308F88-CBD3-4B13-92A1-2BC3BDDCEC5B}" srcOrd="0" destOrd="0" presId="urn:microsoft.com/office/officeart/2005/8/layout/process4"/>
    <dgm:cxn modelId="{83ACA859-7740-42CA-B60E-0CCEB4CD031F}" type="presParOf" srcId="{CB557924-0800-435C-A91E-0A62E0C3C0E2}" destId="{D8B7A56A-26A9-4790-949B-ED03DB5E844A}" srcOrd="1" destOrd="0" presId="urn:microsoft.com/office/officeart/2005/8/layout/process4"/>
    <dgm:cxn modelId="{B57A183A-A092-4AE9-A706-AE910559C3FA}" type="presParOf" srcId="{CB557924-0800-435C-A91E-0A62E0C3C0E2}" destId="{24F60788-36AD-4809-AE9A-D992EA0D90CC}" srcOrd="2" destOrd="0" presId="urn:microsoft.com/office/officeart/2005/8/layout/process4"/>
    <dgm:cxn modelId="{59E9515C-E055-422F-BC32-2E92B466953E}" type="presParOf" srcId="{24F60788-36AD-4809-AE9A-D992EA0D90CC}" destId="{DC29C7EA-CDB6-4FDC-843E-CFD7CA754652}" srcOrd="0" destOrd="0" presId="urn:microsoft.com/office/officeart/2005/8/layout/process4"/>
    <dgm:cxn modelId="{43E3E42F-8574-4077-ADC8-6EE7F826F49A}" type="presParOf" srcId="{24F60788-36AD-4809-AE9A-D992EA0D90CC}" destId="{F19E2BD0-1AE6-4EB6-BBB6-C5A7AA22FFF1}" srcOrd="1" destOrd="0" presId="urn:microsoft.com/office/officeart/2005/8/layout/process4"/>
    <dgm:cxn modelId="{51D2A670-AB92-49B6-84F7-91C377EE0DC4}" type="presParOf" srcId="{F3C7FD23-69BB-431F-AFFF-6797F72DC73F}" destId="{A2524616-0B7C-4A18-A904-CF4DE3640690}" srcOrd="5" destOrd="0" presId="urn:microsoft.com/office/officeart/2005/8/layout/process4"/>
    <dgm:cxn modelId="{075967F2-F31B-4E07-A90A-225AA2A0D9C4}" type="presParOf" srcId="{F3C7FD23-69BB-431F-AFFF-6797F72DC73F}" destId="{C1D70592-C521-4116-80FF-2509F9D61F20}" srcOrd="6" destOrd="0" presId="urn:microsoft.com/office/officeart/2005/8/layout/process4"/>
    <dgm:cxn modelId="{39ABD805-0897-46E7-8D72-F545D1BEFBA5}" type="presParOf" srcId="{C1D70592-C521-4116-80FF-2509F9D61F20}" destId="{675029E9-3302-4B7A-A3C6-C4899F2BC248}" srcOrd="0" destOrd="0" presId="urn:microsoft.com/office/officeart/2005/8/layout/process4"/>
    <dgm:cxn modelId="{3098F436-1C12-438D-A78B-2C9B294FC346}" type="presParOf" srcId="{C1D70592-C521-4116-80FF-2509F9D61F20}" destId="{D8218B26-CBA2-4801-9459-7F713CEE10C3}" srcOrd="1" destOrd="0" presId="urn:microsoft.com/office/officeart/2005/8/layout/process4"/>
    <dgm:cxn modelId="{8BDE3837-AE09-4BCD-8A39-172E5656979C}" type="presParOf" srcId="{C1D70592-C521-4116-80FF-2509F9D61F20}" destId="{41D96656-5415-4FA0-B652-CF5DB5B35A79}" srcOrd="2" destOrd="0" presId="urn:microsoft.com/office/officeart/2005/8/layout/process4"/>
    <dgm:cxn modelId="{B545D074-EABF-4CEC-ABEA-6C83A3D2422F}" type="presParOf" srcId="{41D96656-5415-4FA0-B652-CF5DB5B35A79}" destId="{C9EFED2D-1610-47DD-858C-989F37EC0F9E}" srcOrd="0" destOrd="0" presId="urn:microsoft.com/office/officeart/2005/8/layout/process4"/>
    <dgm:cxn modelId="{24A622F2-58F0-48CE-A079-2EB5C31568A0}" type="presParOf" srcId="{41D96656-5415-4FA0-B652-CF5DB5B35A79}" destId="{0722E9FD-AF7A-4B46-AAB8-3C86485B3EAF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B064B-1955-4B36-8A3C-3B7E6B051132}">
      <dsp:nvSpPr>
        <dsp:cNvPr id="0" name=""/>
        <dsp:cNvSpPr/>
      </dsp:nvSpPr>
      <dsp:spPr>
        <a:xfrm>
          <a:off x="0" y="3381837"/>
          <a:ext cx="8128000" cy="739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Bivariate analysis</a:t>
          </a:r>
        </a:p>
      </dsp:txBody>
      <dsp:txXfrm>
        <a:off x="0" y="3381837"/>
        <a:ext cx="8128000" cy="399526"/>
      </dsp:txXfrm>
    </dsp:sp>
    <dsp:sp modelId="{C5537522-537D-461E-A760-86D4FCDAD84D}">
      <dsp:nvSpPr>
        <dsp:cNvPr id="0" name=""/>
        <dsp:cNvSpPr/>
      </dsp:nvSpPr>
      <dsp:spPr>
        <a:xfrm>
          <a:off x="0" y="3766565"/>
          <a:ext cx="4064000" cy="3403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Plotting correlation and scatter w.r.t loan status and income</a:t>
          </a:r>
        </a:p>
      </dsp:txBody>
      <dsp:txXfrm>
        <a:off x="0" y="3766565"/>
        <a:ext cx="4064000" cy="340337"/>
      </dsp:txXfrm>
    </dsp:sp>
    <dsp:sp modelId="{AC89A56F-B4A0-47BA-989D-2F62C30FEA37}">
      <dsp:nvSpPr>
        <dsp:cNvPr id="0" name=""/>
        <dsp:cNvSpPr/>
      </dsp:nvSpPr>
      <dsp:spPr>
        <a:xfrm>
          <a:off x="4064000" y="3766565"/>
          <a:ext cx="4064000" cy="3403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Deducing conclusions based on observed trends</a:t>
          </a:r>
        </a:p>
      </dsp:txBody>
      <dsp:txXfrm>
        <a:off x="4064000" y="3766565"/>
        <a:ext cx="4064000" cy="340337"/>
      </dsp:txXfrm>
    </dsp:sp>
    <dsp:sp modelId="{DAB5EFBD-E14C-4E20-8F37-E05691F4B6A7}">
      <dsp:nvSpPr>
        <dsp:cNvPr id="0" name=""/>
        <dsp:cNvSpPr/>
      </dsp:nvSpPr>
      <dsp:spPr>
        <a:xfrm rot="10800000">
          <a:off x="0" y="2255025"/>
          <a:ext cx="8128000" cy="113790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Segmented univariate analysis w.r.t charged off or fully paid loan status</a:t>
          </a:r>
        </a:p>
      </dsp:txBody>
      <dsp:txXfrm rot="-10800000">
        <a:off x="0" y="2255025"/>
        <a:ext cx="8128000" cy="399406"/>
      </dsp:txXfrm>
    </dsp:sp>
    <dsp:sp modelId="{B78085F5-A9E0-4349-88B4-94ADD6A75653}">
      <dsp:nvSpPr>
        <dsp:cNvPr id="0" name=""/>
        <dsp:cNvSpPr/>
      </dsp:nvSpPr>
      <dsp:spPr>
        <a:xfrm>
          <a:off x="0" y="2654431"/>
          <a:ext cx="8128000" cy="3402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Inferring risks of defaulters by feature like date, annual income, enquires, state, interested rate etc. </a:t>
          </a:r>
        </a:p>
      </dsp:txBody>
      <dsp:txXfrm>
        <a:off x="0" y="2654431"/>
        <a:ext cx="8128000" cy="340235"/>
      </dsp:txXfrm>
    </dsp:sp>
    <dsp:sp modelId="{D8B7A56A-26A9-4790-949B-ED03DB5E844A}">
      <dsp:nvSpPr>
        <dsp:cNvPr id="0" name=""/>
        <dsp:cNvSpPr/>
      </dsp:nvSpPr>
      <dsp:spPr>
        <a:xfrm rot="10800000">
          <a:off x="0" y="1128213"/>
          <a:ext cx="8128000" cy="113790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Univariate Data Analysis for loan defaulters vs fully paid w.r.t all columns features</a:t>
          </a:r>
        </a:p>
      </dsp:txBody>
      <dsp:txXfrm rot="-10800000">
        <a:off x="0" y="1128213"/>
        <a:ext cx="8128000" cy="399406"/>
      </dsp:txXfrm>
    </dsp:sp>
    <dsp:sp modelId="{DC29C7EA-CDB6-4FDC-843E-CFD7CA754652}">
      <dsp:nvSpPr>
        <dsp:cNvPr id="0" name=""/>
        <dsp:cNvSpPr/>
      </dsp:nvSpPr>
      <dsp:spPr>
        <a:xfrm>
          <a:off x="0" y="1527619"/>
          <a:ext cx="4064000" cy="3402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Plotting graph and stats for each column one at time</a:t>
          </a:r>
        </a:p>
      </dsp:txBody>
      <dsp:txXfrm>
        <a:off x="0" y="1527619"/>
        <a:ext cx="4064000" cy="340235"/>
      </dsp:txXfrm>
    </dsp:sp>
    <dsp:sp modelId="{F19E2BD0-1AE6-4EB6-BBB6-C5A7AA22FFF1}">
      <dsp:nvSpPr>
        <dsp:cNvPr id="0" name=""/>
        <dsp:cNvSpPr/>
      </dsp:nvSpPr>
      <dsp:spPr>
        <a:xfrm>
          <a:off x="4064000" y="1527619"/>
          <a:ext cx="4064000" cy="3402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Estimating effects of features on loan status by observing</a:t>
          </a:r>
        </a:p>
      </dsp:txBody>
      <dsp:txXfrm>
        <a:off x="4064000" y="1527619"/>
        <a:ext cx="4064000" cy="340235"/>
      </dsp:txXfrm>
    </dsp:sp>
    <dsp:sp modelId="{D8218B26-CBA2-4801-9459-7F713CEE10C3}">
      <dsp:nvSpPr>
        <dsp:cNvPr id="0" name=""/>
        <dsp:cNvSpPr/>
      </dsp:nvSpPr>
      <dsp:spPr>
        <a:xfrm rot="10800000">
          <a:off x="0" y="15591"/>
          <a:ext cx="8128000" cy="113790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Cleaning and Preparation </a:t>
          </a:r>
        </a:p>
      </dsp:txBody>
      <dsp:txXfrm rot="-10800000">
        <a:off x="0" y="15591"/>
        <a:ext cx="8128000" cy="399406"/>
      </dsp:txXfrm>
    </dsp:sp>
    <dsp:sp modelId="{C9EFED2D-1610-47DD-858C-989F37EC0F9E}">
      <dsp:nvSpPr>
        <dsp:cNvPr id="0" name=""/>
        <dsp:cNvSpPr/>
      </dsp:nvSpPr>
      <dsp:spPr>
        <a:xfrm>
          <a:off x="0" y="400808"/>
          <a:ext cx="4064000" cy="3402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Deleting null or missing values or column with same values</a:t>
          </a:r>
        </a:p>
      </dsp:txBody>
      <dsp:txXfrm>
        <a:off x="0" y="400808"/>
        <a:ext cx="4064000" cy="340235"/>
      </dsp:txXfrm>
    </dsp:sp>
    <dsp:sp modelId="{0722E9FD-AF7A-4B46-AAB8-3C86485B3EAF}">
      <dsp:nvSpPr>
        <dsp:cNvPr id="0" name=""/>
        <dsp:cNvSpPr/>
      </dsp:nvSpPr>
      <dsp:spPr>
        <a:xfrm>
          <a:off x="4064000" y="400808"/>
          <a:ext cx="4064000" cy="3402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outlier treatment, standardizing data,  date formatting </a:t>
          </a:r>
          <a:r>
            <a:rPr lang="en-US" sz="1200" kern="1200" dirty="0" err="1"/>
            <a:t>etc</a:t>
          </a:r>
          <a:r>
            <a:rPr lang="en-US" sz="1200" kern="1200" dirty="0"/>
            <a:t> </a:t>
          </a:r>
        </a:p>
      </dsp:txBody>
      <dsp:txXfrm>
        <a:off x="4064000" y="400808"/>
        <a:ext cx="4064000" cy="340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Lending Club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484" y="4981526"/>
            <a:ext cx="4061018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By Sandeep Kumar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D5A3FE-B64C-445C-968D-418361EFC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64" y="1721922"/>
            <a:ext cx="10835413" cy="493419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E86449E-FA3B-4E35-84B0-9392B62B0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More Demand for 36 month slab by mainly for borrower living on rent and mortgaged homes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AD33-4E92-44E1-A86C-E252F6AAA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Loan Purpose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0865A4-144B-43C1-9330-9A3B21B10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69" y="1872932"/>
            <a:ext cx="9844228" cy="4344988"/>
          </a:xfrm>
        </p:spPr>
      </p:pic>
    </p:spTree>
    <p:extLst>
      <p:ext uri="{BB962C8B-B14F-4D97-AF65-F5344CB8AC3E}">
        <p14:creationId xmlns:p14="http://schemas.microsoft.com/office/powerpoint/2010/main" val="308102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38D4-0713-4DDF-8B91-15266F4A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State wise - CA&gt;NY&gt;FL&gt;TX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38C2AE-40BF-4636-BDC3-686D4DA9A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524" y="2012722"/>
            <a:ext cx="10356538" cy="4027943"/>
          </a:xfrm>
        </p:spPr>
      </p:pic>
    </p:spTree>
    <p:extLst>
      <p:ext uri="{BB962C8B-B14F-4D97-AF65-F5344CB8AC3E}">
        <p14:creationId xmlns:p14="http://schemas.microsoft.com/office/powerpoint/2010/main" val="435255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FB46C-F666-4FB6-9819-6D15C893E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Grade wise loan – A and B are more safe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3748B8-D119-4708-B281-0E68B10F1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2058120"/>
            <a:ext cx="11019249" cy="3884133"/>
          </a:xfrm>
        </p:spPr>
      </p:pic>
    </p:spTree>
    <p:extLst>
      <p:ext uri="{BB962C8B-B14F-4D97-AF65-F5344CB8AC3E}">
        <p14:creationId xmlns:p14="http://schemas.microsoft.com/office/powerpoint/2010/main" val="267649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6C6DB3-F657-465C-B519-D9E9CFC20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3340" y="1281782"/>
            <a:ext cx="10212383" cy="5351119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80A41F56-0607-4F2F-BCFA-11088414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276" y="663831"/>
            <a:ext cx="9951522" cy="8561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frequent interest rate are from 7 to 14 percent 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800F4D-631C-428E-BF2D-E4CF8CA43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927" y="1519969"/>
            <a:ext cx="4393871" cy="309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9CBA-843A-4765-8A7D-FBF56F9B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more interest rate applied has more tendency to  default.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1696AF-912D-4D39-8386-421918D4D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255" y="2195264"/>
            <a:ext cx="9065031" cy="4217411"/>
          </a:xfrm>
        </p:spPr>
      </p:pic>
    </p:spTree>
    <p:extLst>
      <p:ext uri="{BB962C8B-B14F-4D97-AF65-F5344CB8AC3E}">
        <p14:creationId xmlns:p14="http://schemas.microsoft.com/office/powerpoint/2010/main" val="151223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9E63E-0E92-4943-B8D1-F41E7D4B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867" y="797801"/>
            <a:ext cx="9690265" cy="8561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Bigger Loan amount has more tendency to default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B71247-2E37-4A76-829A-A33861791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3876"/>
            <a:ext cx="5487650" cy="35441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EA1E48-9DA8-48DE-9665-73630BF77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63" y="1653940"/>
            <a:ext cx="5740912" cy="456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16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3DD8-D1E1-4605-97ED-AA989299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Installment amount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7C2172-4CC3-4AE5-8814-BD7D735AB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69" y="1854199"/>
            <a:ext cx="5414128" cy="43449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DDD739-9608-4FB7-8F28-87E76578B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189" y="1969632"/>
            <a:ext cx="5414128" cy="359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94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E379-71D9-44A7-8A29-18B788D02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244067" y="4620627"/>
            <a:ext cx="9313817" cy="856138"/>
          </a:xfrm>
        </p:spPr>
        <p:txBody>
          <a:bodyPr/>
          <a:lstStyle/>
          <a:p>
            <a:pPr algn="ctr"/>
            <a:r>
              <a:rPr lang="en-US" dirty="0"/>
              <a:t>total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90DDED-BA13-4D8C-8A9C-FB3F282EC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19" y="1202396"/>
            <a:ext cx="4658590" cy="27031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38652C-C84F-427C-B6B2-D4311468E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943" y="972822"/>
            <a:ext cx="4884715" cy="2932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BB00BE-D193-4E58-9E9E-84551AE30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19" y="4025204"/>
            <a:ext cx="4770447" cy="2584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A557DF-5E17-42D8-80BD-FE2DC792F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210" y="3777086"/>
            <a:ext cx="4770448" cy="308091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DF39B46-9F18-46D1-9378-0C26F7FB9CC3}"/>
              </a:ext>
            </a:extLst>
          </p:cNvPr>
          <p:cNvSpPr txBox="1">
            <a:spLocks/>
          </p:cNvSpPr>
          <p:nvPr/>
        </p:nvSpPr>
        <p:spPr>
          <a:xfrm>
            <a:off x="1237411" y="506196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dirty="0"/>
              <a:t>Avg credit lines is 22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EAC9890-1342-4BCB-9640-1022C5A556FC}"/>
              </a:ext>
            </a:extLst>
          </p:cNvPr>
          <p:cNvSpPr txBox="1">
            <a:spLocks/>
          </p:cNvSpPr>
          <p:nvPr/>
        </p:nvSpPr>
        <p:spPr>
          <a:xfrm rot="16200000">
            <a:off x="-3244947" y="2011105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dirty="0"/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3370481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559F-2622-4022-B8A3-2153ACD1A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856" y="66480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US" dirty="0"/>
              <a:t>avg total payment for charged off loans is approximately half of the that of fully paid loans.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69D752-2A75-4F11-BC48-785B0E506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1" y="1694802"/>
            <a:ext cx="5465447" cy="43449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F299A7-1D5F-47E9-BEC0-277E62B93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35" y="2203212"/>
            <a:ext cx="5589273" cy="354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7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496218"/>
            <a:ext cx="11168742" cy="4548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Merriweather"/>
              </a:rPr>
              <a:t>Lending Club:</a:t>
            </a:r>
          </a:p>
          <a:p>
            <a:r>
              <a:rPr lang="en-IN" sz="1600" dirty="0">
                <a:latin typeface="Merriweather"/>
              </a:rPr>
              <a:t>Lending Club Offer loan to customers. Interest is variable based of factors like term, amount, Grade etc.</a:t>
            </a:r>
          </a:p>
          <a:p>
            <a:r>
              <a:rPr lang="en-IN" sz="1600" dirty="0">
                <a:latin typeface="Merriweather"/>
              </a:rPr>
              <a:t>Reducing financial loss by analysing past data of defaulter vs normal customer for trends and factors affecting defaulters.</a:t>
            </a:r>
          </a:p>
          <a:p>
            <a:endParaRPr lang="en-IN" sz="1600" dirty="0">
              <a:latin typeface="Merriweather"/>
            </a:endParaRPr>
          </a:p>
          <a:p>
            <a:pPr marL="0" indent="0" algn="r">
              <a:buNone/>
            </a:pPr>
            <a:r>
              <a:rPr lang="en-IN" sz="1800" dirty="0">
                <a:latin typeface="Merriweather"/>
              </a:rPr>
              <a:t>Data Source : Lendingclub.com</a:t>
            </a:r>
          </a:p>
          <a:p>
            <a:pPr marL="0" indent="0">
              <a:buNone/>
            </a:pPr>
            <a:r>
              <a:rPr lang="en-IN" dirty="0">
                <a:latin typeface="Merriweather"/>
              </a:rPr>
              <a:t>Business Constrains </a:t>
            </a:r>
          </a:p>
          <a:p>
            <a:r>
              <a:rPr lang="en-IN" sz="1600" dirty="0">
                <a:latin typeface="Merriweather"/>
              </a:rPr>
              <a:t>1. </a:t>
            </a:r>
            <a:r>
              <a:rPr lang="en-US" sz="1600" dirty="0">
                <a:latin typeface="Merriweather"/>
              </a:rPr>
              <a:t>If the applicant is likely to repay the loan, then not approving the loan results in a loss of business to the company</a:t>
            </a:r>
          </a:p>
          <a:p>
            <a:r>
              <a:rPr lang="en-US" sz="1600" dirty="0">
                <a:latin typeface="Merriweather"/>
              </a:rPr>
              <a:t>2. If the applicant is not likely to repay the loan, i.e. he/she is likely to default, then approving the loan may lead to a financial loss for the company</a:t>
            </a:r>
            <a:endParaRPr lang="en-IN" sz="3200" dirty="0">
              <a:latin typeface="Merriweather"/>
            </a:endParaRPr>
          </a:p>
          <a:p>
            <a:pPr marL="0" indent="0">
              <a:buNone/>
            </a:pPr>
            <a:r>
              <a:rPr lang="en-IN" sz="2400" dirty="0">
                <a:latin typeface="Merriweather"/>
              </a:rPr>
              <a:t>Business Objective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Merriweather"/>
              </a:rPr>
              <a:t>The aim is to identify patterns which indicate if a person is likely to default, which may be used for taking actions such as denying the loan, reducing the amount of loan, lending (to risky applicants) at a higher interest rate, etc.</a:t>
            </a:r>
            <a:endParaRPr lang="en-IN" sz="1400" dirty="0">
              <a:latin typeface="Merriweather"/>
            </a:endParaRPr>
          </a:p>
          <a:p>
            <a:pPr marL="3657600" lvl="8" indent="0">
              <a:buNone/>
            </a:pPr>
            <a:endParaRPr lang="en-IN" sz="400" dirty="0">
              <a:latin typeface="Merriweather"/>
            </a:endParaRPr>
          </a:p>
          <a:p>
            <a:endParaRPr lang="en-IN" sz="1400" dirty="0">
              <a:latin typeface="Merriweather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32411" y="355072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Project Overview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B4E07-967C-4821-8FEF-E6BDF5D8A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Enquiries in last 6 month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DAE6EE-1D5B-4564-9B12-E45A96E12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932" y="1867395"/>
            <a:ext cx="5039057" cy="31232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AF1276-761E-42BF-8148-70EE897CE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35" y="1779128"/>
            <a:ext cx="6226232" cy="379039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2189F76-B47B-4C06-820C-F43EC4B00681}"/>
              </a:ext>
            </a:extLst>
          </p:cNvPr>
          <p:cNvSpPr txBox="1">
            <a:spLocks/>
          </p:cNvSpPr>
          <p:nvPr/>
        </p:nvSpPr>
        <p:spPr>
          <a:xfrm>
            <a:off x="1439091" y="5703197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dirty="0"/>
              <a:t>Clearly defaulter enquired more than paying </a:t>
            </a:r>
          </a:p>
        </p:txBody>
      </p:sp>
    </p:spTree>
    <p:extLst>
      <p:ext uri="{BB962C8B-B14F-4D97-AF65-F5344CB8AC3E}">
        <p14:creationId xmlns:p14="http://schemas.microsoft.com/office/powerpoint/2010/main" val="1921998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36F0-0FE1-4C06-A461-4895BAB22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B0BDD7"/>
                </a:solidFill>
                <a:effectLst/>
                <a:latin typeface="Arial" panose="020B0604020202020204" pitchFamily="34" charset="0"/>
              </a:rPr>
              <a:t>credit revolving balance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6FC0CC-C2C2-4D39-98CA-ACB5CCA32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64635"/>
            <a:ext cx="5487650" cy="354410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688289-3D19-4D0B-862D-F25778914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45" y="1898381"/>
            <a:ext cx="5206792" cy="404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29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54651-8F2F-404A-BB5A-C42D1E2F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B0BDD7"/>
                </a:solidFill>
                <a:effectLst/>
                <a:latin typeface="Arial" panose="020B0604020202020204" pitchFamily="34" charset="0"/>
              </a:rPr>
              <a:t>the amount of credit the borrower is using relative to all available revolving credit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D1066A-B7FF-4B4D-AC09-C0523F08A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76" y="1872932"/>
            <a:ext cx="5414128" cy="43449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B6EA79-FEC5-43C2-BCF2-7CFDA0584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20895"/>
            <a:ext cx="5487650" cy="354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86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5B91-1A87-4D79-A69B-242B3A7B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Correlation plot with all features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A62429-4A9E-43C4-AA15-184BBD585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66" y="1496218"/>
            <a:ext cx="10687792" cy="5284520"/>
          </a:xfrm>
        </p:spPr>
      </p:pic>
    </p:spTree>
    <p:extLst>
      <p:ext uri="{BB962C8B-B14F-4D97-AF65-F5344CB8AC3E}">
        <p14:creationId xmlns:p14="http://schemas.microsoft.com/office/powerpoint/2010/main" val="3634315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43355-DA0E-4DAD-A19A-F626270F4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Annual income vs loan amount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100CC7-A7AB-4BDB-A27F-10577AC77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23" y="1496218"/>
            <a:ext cx="7582673" cy="4949282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6643C23-07EC-45D4-96A1-0E4258589A5A}"/>
              </a:ext>
            </a:extLst>
          </p:cNvPr>
          <p:cNvSpPr txBox="1">
            <a:spLocks/>
          </p:cNvSpPr>
          <p:nvPr/>
        </p:nvSpPr>
        <p:spPr>
          <a:xfrm>
            <a:off x="7944592" y="2177685"/>
            <a:ext cx="4130634" cy="3586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dirty="0"/>
              <a:t>mostly people asking for loan is lower income group for lower value loan </a:t>
            </a:r>
          </a:p>
        </p:txBody>
      </p:sp>
    </p:spTree>
    <p:extLst>
      <p:ext uri="{BB962C8B-B14F-4D97-AF65-F5344CB8AC3E}">
        <p14:creationId xmlns:p14="http://schemas.microsoft.com/office/powerpoint/2010/main" val="592516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en-IN" sz="2000" dirty="0"/>
              <a:t>People looking for loan from LC are usually looking for small loan amount </a:t>
            </a:r>
          </a:p>
          <a:p>
            <a:pPr marL="342900" indent="-342900">
              <a:buAutoNum type="arabicPeriod"/>
            </a:pPr>
            <a:r>
              <a:rPr lang="en-IN" sz="2000" dirty="0"/>
              <a:t>Majority of borrower are residing in rented or mortgaged home </a:t>
            </a:r>
          </a:p>
          <a:p>
            <a:pPr marL="342900" indent="-342900">
              <a:buAutoNum type="arabicPeriod"/>
            </a:pPr>
            <a:r>
              <a:rPr lang="en-IN" sz="2000" dirty="0"/>
              <a:t>More interest has more tendency to default. As for higher value loans more interest is charged by LC</a:t>
            </a:r>
          </a:p>
          <a:p>
            <a:pPr marL="342900" indent="-342900">
              <a:buAutoNum type="arabicPeriod"/>
            </a:pPr>
            <a:r>
              <a:rPr lang="en-IN" sz="2000" dirty="0"/>
              <a:t>It was observed that approximately </a:t>
            </a:r>
            <a:r>
              <a:rPr lang="en-US" sz="2000" dirty="0"/>
              <a:t>14.2% of people were charged off with 8.9% of total loaned amount </a:t>
            </a:r>
          </a:p>
          <a:p>
            <a:pPr marL="342900" indent="-342900">
              <a:buAutoNum type="arabicPeriod"/>
            </a:pPr>
            <a:r>
              <a:rPr lang="en-US" sz="2000" dirty="0"/>
              <a:t>Grade A and Grade B are relatively lower in risk to provide loan</a:t>
            </a:r>
          </a:p>
          <a:p>
            <a:pPr marL="342900" indent="-342900">
              <a:buAutoNum type="arabicPeriod"/>
            </a:pPr>
            <a:r>
              <a:rPr lang="en-US" sz="2000" dirty="0"/>
              <a:t>Defaulter enquired more than once in last 6 month </a:t>
            </a:r>
          </a:p>
          <a:p>
            <a:pPr marL="342900" indent="-342900">
              <a:buAutoNum type="arabicPeriod"/>
            </a:pPr>
            <a:r>
              <a:rPr lang="en-US" sz="2000" dirty="0"/>
              <a:t>10k loan amount requested more it seems</a:t>
            </a:r>
          </a:p>
          <a:p>
            <a:pPr marL="342900" indent="-342900">
              <a:buAutoNum type="arabicPeriod"/>
            </a:pPr>
            <a:r>
              <a:rPr lang="en-US" sz="2000" dirty="0"/>
              <a:t>5k is most given loan amount </a:t>
            </a:r>
          </a:p>
          <a:p>
            <a:pPr marL="342900" indent="-342900">
              <a:buAutoNum type="arabicPeriod"/>
            </a:pPr>
            <a:r>
              <a:rPr lang="en-US" sz="2000" dirty="0"/>
              <a:t>Defaulter had slightly more installment amount </a:t>
            </a:r>
          </a:p>
          <a:p>
            <a:pPr marL="342900" indent="-342900">
              <a:buAutoNum type="arabicPeriod"/>
            </a:pPr>
            <a:r>
              <a:rPr lang="en-US" sz="2000" dirty="0"/>
              <a:t>Maximum number of loans were distributed in theses states in order CA&gt;NY&gt;FL&gt;TX</a:t>
            </a:r>
          </a:p>
          <a:p>
            <a:pPr marL="342900" indent="-342900">
              <a:buAutoNum type="arabicPeriod"/>
            </a:pPr>
            <a:r>
              <a:rPr lang="en-US" sz="2000" dirty="0"/>
              <a:t>36 month term is most wanted loan term slab</a:t>
            </a:r>
          </a:p>
          <a:p>
            <a:pPr marL="342900" indent="-342900">
              <a:buAutoNum type="arabicPeriod"/>
            </a:pPr>
            <a:r>
              <a:rPr lang="en-US" sz="2000" dirty="0"/>
              <a:t>Interest rates varies with maximum observation between 7 to 14 percent </a:t>
            </a:r>
            <a:endParaRPr lang="en-US" sz="1400" dirty="0"/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800" dirty="0"/>
              <a:t>Inferences  from  EDA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800" dirty="0"/>
              <a:t>Data Cleaning 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D909E63-92DC-45E3-8B79-F71C1DF170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9171499"/>
              </p:ext>
            </p:extLst>
          </p:nvPr>
        </p:nvGraphicFramePr>
        <p:xfrm>
          <a:off x="1952101" y="1784412"/>
          <a:ext cx="8128000" cy="4123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35876" y="485701"/>
            <a:ext cx="9313817" cy="856138"/>
          </a:xfrm>
        </p:spPr>
        <p:txBody>
          <a:bodyPr/>
          <a:lstStyle/>
          <a:p>
            <a:r>
              <a:rPr lang="en-IN" b="1" dirty="0"/>
              <a:t>Lets look at annual income 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B1803-BA38-4A4F-875E-708159509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74" y="1840868"/>
            <a:ext cx="4509527" cy="33662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B702ADC-6705-4E37-9F7F-9740D347E8ED}"/>
              </a:ext>
            </a:extLst>
          </p:cNvPr>
          <p:cNvSpPr txBox="1">
            <a:spLocks/>
          </p:cNvSpPr>
          <p:nvPr/>
        </p:nvSpPr>
        <p:spPr>
          <a:xfrm>
            <a:off x="6333507" y="5468585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b="1" dirty="0"/>
              <a:t>After outlier treatment</a:t>
            </a:r>
            <a:endParaRPr lang="en-IN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F67798-7FA2-4495-8C2E-3684F21D8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246" y="1745866"/>
            <a:ext cx="4471419" cy="336626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0B42FBA-5BF3-452B-B239-99D78F7F5870}"/>
              </a:ext>
            </a:extLst>
          </p:cNvPr>
          <p:cNvSpPr txBox="1">
            <a:spLocks/>
          </p:cNvSpPr>
          <p:nvPr/>
        </p:nvSpPr>
        <p:spPr>
          <a:xfrm>
            <a:off x="208214" y="5468585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b="1" dirty="0"/>
              <a:t>Before outlier treatment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25A24-26C6-4C03-A037-493AA929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Loan status preparation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237922-2188-45D0-A3C2-897AA213C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51" y="1496218"/>
            <a:ext cx="4038495" cy="43449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CEFA33-68E5-415A-95A4-380E21BAB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484" y="1805050"/>
            <a:ext cx="4568444" cy="391202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32F31CA-8EBE-4AAD-824B-83B9F64AB31E}"/>
              </a:ext>
            </a:extLst>
          </p:cNvPr>
          <p:cNvSpPr txBox="1">
            <a:spLocks/>
          </p:cNvSpPr>
          <p:nvPr/>
        </p:nvSpPr>
        <p:spPr>
          <a:xfrm>
            <a:off x="4114797" y="5519384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dirty="0"/>
              <a:t>excluding current loan status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D754E6-2099-4156-9BB9-2A9F037436C9}"/>
              </a:ext>
            </a:extLst>
          </p:cNvPr>
          <p:cNvSpPr txBox="1">
            <a:spLocks/>
          </p:cNvSpPr>
          <p:nvPr/>
        </p:nvSpPr>
        <p:spPr>
          <a:xfrm>
            <a:off x="-1681941" y="5717071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dirty="0"/>
              <a:t>Raw data </a:t>
            </a:r>
          </a:p>
        </p:txBody>
      </p:sp>
    </p:spTree>
    <p:extLst>
      <p:ext uri="{BB962C8B-B14F-4D97-AF65-F5344CB8AC3E}">
        <p14:creationId xmlns:p14="http://schemas.microsoft.com/office/powerpoint/2010/main" val="333921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414449"/>
            <a:ext cx="9313817" cy="112201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 14.2% of people were charged off with</a:t>
            </a:r>
            <a:br>
              <a:rPr lang="en-US" b="1" dirty="0"/>
            </a:br>
            <a:r>
              <a:rPr lang="en-US" b="1" dirty="0"/>
              <a:t> 8.9% of total loaned amount 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0CAC2B-85B8-4AA6-A7AB-3B34B5A70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12" y="1989374"/>
            <a:ext cx="5656613" cy="34274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D65E12-8DBF-48C3-8D4F-2B03E15CE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87143" y="1669346"/>
            <a:ext cx="4219595" cy="435144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8CC1266-5837-4446-ACF8-821418E737A8}"/>
              </a:ext>
            </a:extLst>
          </p:cNvPr>
          <p:cNvSpPr txBox="1">
            <a:spLocks/>
          </p:cNvSpPr>
          <p:nvPr/>
        </p:nvSpPr>
        <p:spPr>
          <a:xfrm>
            <a:off x="1136468" y="5416801"/>
            <a:ext cx="5204857" cy="1122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b="1" dirty="0"/>
              <a:t>Frequency</a:t>
            </a:r>
            <a:endParaRPr lang="en-IN" sz="2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18F8653-472B-4209-B8A9-F8A59587DE06}"/>
              </a:ext>
            </a:extLst>
          </p:cNvPr>
          <p:cNvSpPr txBox="1">
            <a:spLocks/>
          </p:cNvSpPr>
          <p:nvPr/>
        </p:nvSpPr>
        <p:spPr>
          <a:xfrm>
            <a:off x="6987143" y="5433182"/>
            <a:ext cx="5204857" cy="1122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b="1" dirty="0"/>
              <a:t>Percentage of amount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ADEB-1FDE-4122-B4A7-585FDEBF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 10k loan amount requested more  it seems there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45989B-6A8F-4108-97BC-E1E3E0ED8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7" y="1854200"/>
            <a:ext cx="9939647" cy="4653478"/>
          </a:xfrm>
        </p:spPr>
      </p:pic>
    </p:spTree>
    <p:extLst>
      <p:ext uri="{BB962C8B-B14F-4D97-AF65-F5344CB8AC3E}">
        <p14:creationId xmlns:p14="http://schemas.microsoft.com/office/powerpoint/2010/main" val="358225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640079"/>
            <a:ext cx="9313817" cy="1384029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For Standard loan amount of 5,10,15,20,25.. Demand amount is inversely proportional to charged off money 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7A4564-83B7-4E97-A1FD-6C6003BDF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19" y="2210540"/>
            <a:ext cx="10462161" cy="4190456"/>
          </a:xfrm>
        </p:spPr>
      </p:pic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More Demand for lower loan amounts 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CFF5C6-B079-462C-8FA2-443F9AF0D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62" y="1782947"/>
            <a:ext cx="11198430" cy="4641603"/>
          </a:xfrm>
        </p:spPr>
      </p:pic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2023</TotalTime>
  <Words>654</Words>
  <Application>Microsoft Office PowerPoint</Application>
  <PresentationFormat>Widescreen</PresentationFormat>
  <Paragraphs>69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Merriweather</vt:lpstr>
      <vt:lpstr>Times New Roman</vt:lpstr>
      <vt:lpstr>Office Theme</vt:lpstr>
      <vt:lpstr>Lending Club analysis</vt:lpstr>
      <vt:lpstr>Project Overview</vt:lpstr>
      <vt:lpstr> Data Cleaning </vt:lpstr>
      <vt:lpstr>Lets look at annual income </vt:lpstr>
      <vt:lpstr>Loan status preparation</vt:lpstr>
      <vt:lpstr> 14.2% of people were charged off with  8.9% of total loaned amount </vt:lpstr>
      <vt:lpstr> 10k loan amount requested more  it seems there </vt:lpstr>
      <vt:lpstr>For Standard loan amount of 5,10,15,20,25.. Demand amount is inversely proportional to charged off money </vt:lpstr>
      <vt:lpstr>More Demand for lower loan amounts </vt:lpstr>
      <vt:lpstr>More Demand for 36 month slab by mainly for borrower living on rent and mortgaged homes</vt:lpstr>
      <vt:lpstr>Loan Purpose </vt:lpstr>
      <vt:lpstr>State wise - CA&gt;NY&gt;FL&gt;TX</vt:lpstr>
      <vt:lpstr>Grade wise loan – A and B are more safe</vt:lpstr>
      <vt:lpstr>frequent interest rate are from 7 to 14 percent   </vt:lpstr>
      <vt:lpstr>the more interest rate applied has more tendency to  default.</vt:lpstr>
      <vt:lpstr>Bigger Loan amount has more tendency to default </vt:lpstr>
      <vt:lpstr>Installment amount  </vt:lpstr>
      <vt:lpstr>total</vt:lpstr>
      <vt:lpstr>avg total payment for charged off loans is approximately half of the that of fully paid loans.</vt:lpstr>
      <vt:lpstr>Enquiries in last 6 month </vt:lpstr>
      <vt:lpstr>credit revolving balance</vt:lpstr>
      <vt:lpstr>the amount of credit the borrower is using relative to all available revolving credit</vt:lpstr>
      <vt:lpstr>Correlation plot with all features </vt:lpstr>
      <vt:lpstr>Annual income vs loan amount </vt:lpstr>
      <vt:lpstr> Inferences  from  EDA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sumit kumar</cp:lastModifiedBy>
  <cp:revision>49</cp:revision>
  <cp:lastPrinted>2020-10-19T17:53:21Z</cp:lastPrinted>
  <dcterms:created xsi:type="dcterms:W3CDTF">2016-06-09T08:16:28Z</dcterms:created>
  <dcterms:modified xsi:type="dcterms:W3CDTF">2020-10-19T17:59:34Z</dcterms:modified>
</cp:coreProperties>
</file>