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A1DAB-A18C-49A8-8995-CCCCF715C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EA2DD3-C760-4162-9421-5DB8C6F20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0CC97D-9471-4F16-AA2C-0056BC44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CC83C-0A79-4773-9F74-CDE414C1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F7322-8892-47AA-8CE4-BA490489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6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45FD0-5780-450D-9367-16F4C30B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C6D94A-C0D6-47ED-A783-7C192B6C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E784D9-D231-4FFE-92E0-81618368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5A9E4C-F715-48CA-8379-3DE2E828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A5C08A-EC76-4BC6-92B9-A72778A5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5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322CFF-9C1C-45B4-B503-B6295145A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AD350C-D298-49EB-9CE0-48BCD701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B6F28-61B7-4F9C-B445-5B8FD036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850992-233F-4D01-91D1-E2961121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71A77F-AFE1-4E57-BD71-380217BC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8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9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5ECE5-4DAB-4523-A763-E0EA00B7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CF219-9910-4CFA-922E-29B943F6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05D3A-A888-4814-B6C4-B300C3D5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35117-8A86-4CBF-8010-8CE576A1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691A6B-1859-4BBE-A9C4-DBBFDE42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3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91201-9381-4AAA-A81C-7CAD33DF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3316BF-2C85-444B-B971-D54627A4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35D38C-E9F4-4A2D-A902-C0EABE5E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A736F-385C-48CC-8FCB-AB512699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0DA96-0361-47E9-9B81-C3F6AD15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166B4-47D9-4AFC-96A1-C03D91C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6812FF-1DDB-409C-8258-1510D55B2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A3FA88-3FDE-4B46-84E3-E659D6980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FB94ED-31FA-4DFF-912E-CA464214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111499-0FBA-4B5F-99E1-3F1E4735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308193-CE82-4773-A989-F843AD7E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4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CE811-7819-4021-BB58-96F0422A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C9DC5F-B91A-4F29-BA84-4D21F144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9BE50-718C-45F1-844A-CCC0B46AC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B344B7-209D-412B-A63D-B937DA12A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345CB-64BB-4D73-87E3-FFA6884D0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81FCA5-2B83-4AC7-8D18-75F518FF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E743EE-C20B-4899-8F74-C43B1B8D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E26618-D187-42D8-B0F5-179532D5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7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2B44C-4B47-4E23-9619-EDCFA5A6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71C3AE-AD66-4F94-A581-8B403EE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7CFF47-97AF-49A9-99A7-042CE218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3319D5-82D0-4676-B239-E2872650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4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A2E9A3-F838-4AAB-8644-D285EF52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8ECAA9-9ABF-4493-82D3-B026DA3A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A7D578-6F4D-4547-9232-B48A8E7E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7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FB0F5-FC5F-4948-95B3-127962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CE0DF-4C1E-4069-AB16-4A247290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172B76-85D1-447A-805C-A7C052BAE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BE20FB-635C-49AF-B2B9-19F143AF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1FEFFE-D8CC-4EF6-8253-4B694C87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98C603-CA1E-4B0C-9B33-0BC79190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6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39315-8C0F-44F4-9FE0-DFFC8FAF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1899A1-9BD9-4921-9CEF-FDF667D60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9CBC7B-3370-413A-9BD7-AA6C16B92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7DA968-3A91-4781-AF8D-0A9D56F1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B18030-5B4D-4D6F-87D7-6475747D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E2087B-0E93-4E88-BAEA-E18A34A4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C7735E-9653-4813-A39F-AA8DD7D9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0077DB-9D01-48D2-B12E-3620277A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8169C6-81D5-4DED-83E5-A838348A8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75E48-03DE-44BC-8BFC-B4FA7BA16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516BC2-FCA3-4373-A0AF-F7310225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4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cn.cl/siit/mapas_vectoria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4CDA33-BA8F-4C8C-B94C-FA4225222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Helping tourists go through the city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3BC270-BCDB-435A-9286-CEEAFEC85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s-C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1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14E457-AE64-4591-8A62-4CB80506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63BB3-1EE5-4E60-87EA-D78C9E9644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226" y="2753935"/>
            <a:ext cx="9833548" cy="36325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Algorithm output after optimizing our route: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B12DE2-F7F7-402C-9E4F-C36876078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26" y="3802156"/>
            <a:ext cx="9934990" cy="15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14E457-AE64-4591-8A62-4CB80506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63BB3-1EE5-4E60-87EA-D78C9E9644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226" y="2753935"/>
            <a:ext cx="9833548" cy="383260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Good first approach to optimize venue routes and ratings.</a:t>
            </a:r>
          </a:p>
          <a:p>
            <a:r>
              <a:rPr lang="en-US" dirty="0">
                <a:solidFill>
                  <a:srgbClr val="000000"/>
                </a:solidFill>
              </a:rPr>
              <a:t>Setbacks: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Distance errors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It doesn’t consider street grids or traffic.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Doesn’t consider best time of the day to visit each venue.</a:t>
            </a:r>
          </a:p>
          <a:p>
            <a:r>
              <a:rPr lang="en-US" dirty="0">
                <a:solidFill>
                  <a:srgbClr val="000000"/>
                </a:solidFill>
              </a:rPr>
              <a:t>Further work to be done: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We could use Google API alongside Foursquare API to get traffic and route information.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Personalized recommendations by using a collaborative filter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0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14E457-AE64-4591-8A62-4CB80506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63BB3-1EE5-4E60-87EA-D78C9E9644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226" y="2753935"/>
            <a:ext cx="9833548" cy="3832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First approach to optimize traveler’s routes.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Foursquare API data is very useful for this kind of problem, however, further data could be taken from Google API.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Travelling salesman problem is a good approach to the problem presented here.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2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14E457-AE64-4591-8A62-4CB80506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63BB3-1EE5-4E60-87EA-D78C9E9644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226" y="2753936"/>
            <a:ext cx="9833548" cy="303301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Tourists want to enjoy their stay in a foreign city or country.</a:t>
            </a:r>
          </a:p>
          <a:p>
            <a:r>
              <a:rPr lang="en-US" dirty="0">
                <a:solidFill>
                  <a:srgbClr val="000000"/>
                </a:solidFill>
              </a:rPr>
              <a:t>They want to visit the best places.</a:t>
            </a:r>
            <a:endParaRPr lang="en-US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r>
              <a:rPr lang="en-US" dirty="0">
                <a:solidFill>
                  <a:srgbClr val="000000"/>
                </a:solidFill>
              </a:rPr>
              <a:t>Too much time is wasted deciding where to go and in which order should they visit the places.</a:t>
            </a:r>
          </a:p>
          <a:p>
            <a:r>
              <a:rPr lang="en-US" dirty="0">
                <a:solidFill>
                  <a:srgbClr val="000000"/>
                </a:solidFill>
              </a:rPr>
              <a:t>People want to spend as little time as possible travelling between venues.</a:t>
            </a:r>
          </a:p>
          <a:p>
            <a:r>
              <a:rPr lang="en-US" dirty="0">
                <a:solidFill>
                  <a:srgbClr val="000000"/>
                </a:solidFill>
              </a:rPr>
              <a:t>The city chosen to do this work is Santiago, Chile.</a:t>
            </a:r>
          </a:p>
        </p:txBody>
      </p:sp>
    </p:spTree>
    <p:extLst>
      <p:ext uri="{BB962C8B-B14F-4D97-AF65-F5344CB8AC3E}">
        <p14:creationId xmlns:p14="http://schemas.microsoft.com/office/powerpoint/2010/main" val="112740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14E457-AE64-4591-8A62-4CB80506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sources and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63BB3-1EE5-4E60-87EA-D78C9E9644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226" y="2753935"/>
            <a:ext cx="9833548" cy="3618289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Venue information was taken from the Foursquare API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Venue’s “</a:t>
            </a:r>
            <a:r>
              <a:rPr lang="en-US" dirty="0" err="1">
                <a:solidFill>
                  <a:srgbClr val="000000"/>
                </a:solidFill>
              </a:rPr>
              <a:t>comunas</a:t>
            </a:r>
            <a:r>
              <a:rPr lang="en-US" dirty="0">
                <a:solidFill>
                  <a:srgbClr val="000000"/>
                </a:solidFill>
              </a:rPr>
              <a:t>” where taken from maps downloaded from </a:t>
            </a:r>
            <a:r>
              <a:rPr lang="es-CL" dirty="0">
                <a:hlinkClick r:id="rId3"/>
              </a:rPr>
              <a:t>https://www.bcn.cl/siit/mapas_vectoriales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 err="1">
                <a:solidFill>
                  <a:srgbClr val="000000"/>
                </a:solidFill>
              </a:rPr>
              <a:t>Venue’s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assignment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to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each</a:t>
            </a:r>
            <a:r>
              <a:rPr lang="es-CL" dirty="0">
                <a:solidFill>
                  <a:srgbClr val="000000"/>
                </a:solidFill>
              </a:rPr>
              <a:t> comuna </a:t>
            </a:r>
            <a:r>
              <a:rPr lang="es-CL" dirty="0" err="1">
                <a:solidFill>
                  <a:srgbClr val="000000"/>
                </a:solidFill>
              </a:rPr>
              <a:t>was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made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by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calculating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the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distance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to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the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comuna’s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centroid</a:t>
            </a:r>
            <a:r>
              <a:rPr lang="es-CL" dirty="0">
                <a:solidFill>
                  <a:srgbClr val="000000"/>
                </a:solidFill>
              </a:rPr>
              <a:t>.</a:t>
            </a:r>
          </a:p>
          <a:p>
            <a:endParaRPr lang="es-CL" dirty="0">
              <a:solidFill>
                <a:srgbClr val="000000"/>
              </a:solidFill>
            </a:endParaRPr>
          </a:p>
          <a:p>
            <a:r>
              <a:rPr lang="es-CL" dirty="0" err="1">
                <a:solidFill>
                  <a:srgbClr val="000000"/>
                </a:solidFill>
              </a:rPr>
              <a:t>Some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misclassified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venues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were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corrected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by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assigning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the</a:t>
            </a:r>
            <a:r>
              <a:rPr lang="es-CL" dirty="0">
                <a:solidFill>
                  <a:srgbClr val="000000"/>
                </a:solidFill>
              </a:rPr>
              <a:t> comuna in </a:t>
            </a:r>
            <a:r>
              <a:rPr lang="es-CL" dirty="0" err="1">
                <a:solidFill>
                  <a:srgbClr val="000000"/>
                </a:solidFill>
              </a:rPr>
              <a:t>its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name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if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the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venue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had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the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comuna’s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name</a:t>
            </a:r>
            <a:r>
              <a:rPr lang="es-CL" dirty="0">
                <a:solidFill>
                  <a:srgbClr val="000000"/>
                </a:solidFill>
              </a:rPr>
              <a:t> in </a:t>
            </a:r>
            <a:r>
              <a:rPr lang="es-CL" dirty="0" err="1">
                <a:solidFill>
                  <a:srgbClr val="000000"/>
                </a:solidFill>
              </a:rPr>
              <a:t>its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venue</a:t>
            </a:r>
            <a:r>
              <a:rPr lang="es-CL" dirty="0">
                <a:solidFill>
                  <a:srgbClr val="000000"/>
                </a:solidFill>
              </a:rPr>
              <a:t> </a:t>
            </a:r>
            <a:r>
              <a:rPr lang="es-CL" dirty="0" err="1">
                <a:solidFill>
                  <a:srgbClr val="000000"/>
                </a:solidFill>
              </a:rPr>
              <a:t>name</a:t>
            </a:r>
            <a:r>
              <a:rPr lang="es-CL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2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14E457-AE64-4591-8A62-4CB80506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Selection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63BB3-1EE5-4E60-87EA-D78C9E9644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226" y="2753936"/>
            <a:ext cx="9833548" cy="303301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From Foursquare API: </a:t>
            </a:r>
            <a:r>
              <a:rPr lang="en-US" dirty="0"/>
              <a:t> Venue Id, Venue name, Venue Latitude, Venue Longitude, Venue Category and Venue Ratings,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From map information: </a:t>
            </a:r>
            <a:r>
              <a:rPr lang="en-US" dirty="0" err="1"/>
              <a:t>Comuna</a:t>
            </a:r>
            <a:r>
              <a:rPr lang="en-US" dirty="0"/>
              <a:t> Centroid Latitude, </a:t>
            </a:r>
            <a:r>
              <a:rPr lang="en-US" dirty="0" err="1"/>
              <a:t>Comuna</a:t>
            </a:r>
            <a:r>
              <a:rPr lang="en-US" dirty="0"/>
              <a:t> Centroid Longitude and </a:t>
            </a:r>
            <a:r>
              <a:rPr lang="en-US" dirty="0" err="1"/>
              <a:t>Comuna</a:t>
            </a:r>
            <a:r>
              <a:rPr lang="en-US" dirty="0"/>
              <a:t> Name.</a:t>
            </a:r>
            <a:endParaRPr lang="es-CL" dirty="0"/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Calculated: Distance to </a:t>
            </a:r>
            <a:r>
              <a:rPr lang="en-US" dirty="0" err="1">
                <a:solidFill>
                  <a:srgbClr val="000000"/>
                </a:solidFill>
              </a:rPr>
              <a:t>Comuna’s</a:t>
            </a:r>
            <a:r>
              <a:rPr lang="en-US" dirty="0">
                <a:solidFill>
                  <a:srgbClr val="000000"/>
                </a:solidFill>
              </a:rPr>
              <a:t> Centroid.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Note: user needs to input venue categories that he wants to visit.</a:t>
            </a:r>
          </a:p>
        </p:txBody>
      </p:sp>
    </p:spTree>
    <p:extLst>
      <p:ext uri="{BB962C8B-B14F-4D97-AF65-F5344CB8AC3E}">
        <p14:creationId xmlns:p14="http://schemas.microsoft.com/office/powerpoint/2010/main" val="165242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14E457-AE64-4591-8A62-4CB80506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Comunas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with most venues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713A5BF-FF27-4B76-AE4E-6A171684B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3581"/>
              </p:ext>
            </p:extLst>
          </p:nvPr>
        </p:nvGraphicFramePr>
        <p:xfrm>
          <a:off x="6397432" y="743798"/>
          <a:ext cx="4993018" cy="5362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5378">
                  <a:extLst>
                    <a:ext uri="{9D8B030D-6E8A-4147-A177-3AD203B41FA5}">
                      <a16:colId xmlns:a16="http://schemas.microsoft.com/office/drawing/2014/main" val="1774278619"/>
                    </a:ext>
                  </a:extLst>
                </a:gridCol>
                <a:gridCol w="2477640">
                  <a:extLst>
                    <a:ext uri="{9D8B030D-6E8A-4147-A177-3AD203B41FA5}">
                      <a16:colId xmlns:a16="http://schemas.microsoft.com/office/drawing/2014/main" val="1207521242"/>
                    </a:ext>
                  </a:extLst>
                </a:gridCol>
              </a:tblGrid>
              <a:tr h="815015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Comuna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Number of venues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extLst>
                  <a:ext uri="{0D108BD9-81ED-4DB2-BD59-A6C34878D82A}">
                    <a16:rowId xmlns:a16="http://schemas.microsoft.com/office/drawing/2014/main" val="2773490033"/>
                  </a:ext>
                </a:extLst>
              </a:tr>
              <a:tr h="41342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</a:rPr>
                        <a:t>Santiago</a:t>
                      </a:r>
                      <a:endParaRPr lang="es-CL" sz="35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113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extLst>
                  <a:ext uri="{0D108BD9-81ED-4DB2-BD59-A6C34878D82A}">
                    <a16:rowId xmlns:a16="http://schemas.microsoft.com/office/drawing/2014/main" val="4023218528"/>
                  </a:ext>
                </a:extLst>
              </a:tr>
              <a:tr h="41342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Ñuñoa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99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extLst>
                  <a:ext uri="{0D108BD9-81ED-4DB2-BD59-A6C34878D82A}">
                    <a16:rowId xmlns:a16="http://schemas.microsoft.com/office/drawing/2014/main" val="3703861739"/>
                  </a:ext>
                </a:extLst>
              </a:tr>
              <a:tr h="41342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Providencia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99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extLst>
                  <a:ext uri="{0D108BD9-81ED-4DB2-BD59-A6C34878D82A}">
                    <a16:rowId xmlns:a16="http://schemas.microsoft.com/office/drawing/2014/main" val="1621793916"/>
                  </a:ext>
                </a:extLst>
              </a:tr>
              <a:tr h="41342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Maipú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98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extLst>
                  <a:ext uri="{0D108BD9-81ED-4DB2-BD59-A6C34878D82A}">
                    <a16:rowId xmlns:a16="http://schemas.microsoft.com/office/drawing/2014/main" val="122840256"/>
                  </a:ext>
                </a:extLst>
              </a:tr>
              <a:tr h="41342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Puente Alto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96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extLst>
                  <a:ext uri="{0D108BD9-81ED-4DB2-BD59-A6C34878D82A}">
                    <a16:rowId xmlns:a16="http://schemas.microsoft.com/office/drawing/2014/main" val="3267936685"/>
                  </a:ext>
                </a:extLst>
              </a:tr>
              <a:tr h="41342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Vitacura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96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extLst>
                  <a:ext uri="{0D108BD9-81ED-4DB2-BD59-A6C34878D82A}">
                    <a16:rowId xmlns:a16="http://schemas.microsoft.com/office/drawing/2014/main" val="904321174"/>
                  </a:ext>
                </a:extLst>
              </a:tr>
              <a:tr h="41342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La Reina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93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extLst>
                  <a:ext uri="{0D108BD9-81ED-4DB2-BD59-A6C34878D82A}">
                    <a16:rowId xmlns:a16="http://schemas.microsoft.com/office/drawing/2014/main" val="408194827"/>
                  </a:ext>
                </a:extLst>
              </a:tr>
              <a:tr h="41342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San Bernardo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81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extLst>
                  <a:ext uri="{0D108BD9-81ED-4DB2-BD59-A6C34878D82A}">
                    <a16:rowId xmlns:a16="http://schemas.microsoft.com/office/drawing/2014/main" val="1149947020"/>
                  </a:ext>
                </a:extLst>
              </a:tr>
              <a:tr h="41342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La Florida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80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extLst>
                  <a:ext uri="{0D108BD9-81ED-4DB2-BD59-A6C34878D82A}">
                    <a16:rowId xmlns:a16="http://schemas.microsoft.com/office/drawing/2014/main" val="1380406783"/>
                  </a:ext>
                </a:extLst>
              </a:tr>
              <a:tr h="41342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San Miguel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78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extLst>
                  <a:ext uri="{0D108BD9-81ED-4DB2-BD59-A6C34878D82A}">
                    <a16:rowId xmlns:a16="http://schemas.microsoft.com/office/drawing/2014/main" val="2408849912"/>
                  </a:ext>
                </a:extLst>
              </a:tr>
              <a:tr h="41342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Las Condes</a:t>
                      </a:r>
                      <a:endParaRPr lang="es-CL" sz="35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</a:rPr>
                        <a:t>74</a:t>
                      </a:r>
                      <a:endParaRPr lang="es-CL" sz="35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 anchor="ctr"/>
                </a:tc>
                <a:extLst>
                  <a:ext uri="{0D108BD9-81ED-4DB2-BD59-A6C34878D82A}">
                    <a16:rowId xmlns:a16="http://schemas.microsoft.com/office/drawing/2014/main" val="81594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16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14E457-AE64-4591-8A62-4CB80506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Popular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Comunas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92D85A9-33EE-4CCD-84DD-016BF85DA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94055"/>
              </p:ext>
            </p:extLst>
          </p:nvPr>
        </p:nvGraphicFramePr>
        <p:xfrm>
          <a:off x="6977669" y="607088"/>
          <a:ext cx="4488274" cy="5634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4137">
                  <a:extLst>
                    <a:ext uri="{9D8B030D-6E8A-4147-A177-3AD203B41FA5}">
                      <a16:colId xmlns:a16="http://schemas.microsoft.com/office/drawing/2014/main" val="3281641493"/>
                    </a:ext>
                  </a:extLst>
                </a:gridCol>
                <a:gridCol w="2244137">
                  <a:extLst>
                    <a:ext uri="{9D8B030D-6E8A-4147-A177-3AD203B41FA5}">
                      <a16:colId xmlns:a16="http://schemas.microsoft.com/office/drawing/2014/main" val="756290029"/>
                    </a:ext>
                  </a:extLst>
                </a:gridCol>
              </a:tblGrid>
              <a:tr h="600709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Comuna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Ratings number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27021565"/>
                  </a:ext>
                </a:extLst>
              </a:tr>
              <a:tr h="600709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Providencia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20272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59114433"/>
                  </a:ext>
                </a:extLst>
              </a:tr>
              <a:tr h="371183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Santiago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18429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78391404"/>
                  </a:ext>
                </a:extLst>
              </a:tr>
              <a:tr h="371183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Ñuñoa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12700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110811"/>
                  </a:ext>
                </a:extLst>
              </a:tr>
              <a:tr h="371183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Pudahuel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9340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73573272"/>
                  </a:ext>
                </a:extLst>
              </a:tr>
              <a:tr h="371183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Vitacura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8961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99640594"/>
                  </a:ext>
                </a:extLst>
              </a:tr>
              <a:tr h="600709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Las Condes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5471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77636063"/>
                  </a:ext>
                </a:extLst>
              </a:tr>
              <a:tr h="77498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San José de Maipo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3767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39976660"/>
                  </a:ext>
                </a:extLst>
              </a:tr>
              <a:tr h="600709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La Florida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3497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72674089"/>
                  </a:ext>
                </a:extLst>
              </a:tr>
              <a:tr h="371183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La Reina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3490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82684734"/>
                  </a:ext>
                </a:extLst>
              </a:tr>
              <a:tr h="600709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Lo Barnechea</a:t>
                      </a:r>
                      <a:endParaRPr lang="es-CL" sz="3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</a:rPr>
                        <a:t>3419</a:t>
                      </a:r>
                      <a:endParaRPr lang="es-CL" sz="3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61936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87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A95CE9-A4C2-44E4-989B-24A0CB72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10221240" cy="1645920"/>
          </a:xfrm>
        </p:spPr>
        <p:txBody>
          <a:bodyPr>
            <a:normAutofit/>
          </a:bodyPr>
          <a:lstStyle/>
          <a:p>
            <a:r>
              <a:rPr lang="es-CL" dirty="0" err="1"/>
              <a:t>Most</a:t>
            </a:r>
            <a:r>
              <a:rPr lang="es-CL" dirty="0"/>
              <a:t> </a:t>
            </a:r>
            <a:r>
              <a:rPr lang="es-CL" dirty="0" err="1"/>
              <a:t>common</a:t>
            </a:r>
            <a:r>
              <a:rPr lang="es-CL" dirty="0"/>
              <a:t> </a:t>
            </a:r>
            <a:r>
              <a:rPr lang="es-CL" dirty="0" err="1"/>
              <a:t>venues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popular comunas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CFBBEA56-94BE-4FBB-B33B-4F3BCA60100C}"/>
              </a:ext>
            </a:extLst>
          </p:cNvPr>
          <p:cNvGraphicFramePr>
            <a:graphicFrameLocks/>
          </p:cNvGraphicFramePr>
          <p:nvPr/>
        </p:nvGraphicFramePr>
        <p:xfrm>
          <a:off x="557784" y="735577"/>
          <a:ext cx="11164828" cy="2888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5908">
                  <a:extLst>
                    <a:ext uri="{9D8B030D-6E8A-4147-A177-3AD203B41FA5}">
                      <a16:colId xmlns:a16="http://schemas.microsoft.com/office/drawing/2014/main" val="2515169375"/>
                    </a:ext>
                  </a:extLst>
                </a:gridCol>
                <a:gridCol w="1910915">
                  <a:extLst>
                    <a:ext uri="{9D8B030D-6E8A-4147-A177-3AD203B41FA5}">
                      <a16:colId xmlns:a16="http://schemas.microsoft.com/office/drawing/2014/main" val="3509391966"/>
                    </a:ext>
                  </a:extLst>
                </a:gridCol>
                <a:gridCol w="1956898">
                  <a:extLst>
                    <a:ext uri="{9D8B030D-6E8A-4147-A177-3AD203B41FA5}">
                      <a16:colId xmlns:a16="http://schemas.microsoft.com/office/drawing/2014/main" val="1535996764"/>
                    </a:ext>
                  </a:extLst>
                </a:gridCol>
                <a:gridCol w="1930369">
                  <a:extLst>
                    <a:ext uri="{9D8B030D-6E8A-4147-A177-3AD203B41FA5}">
                      <a16:colId xmlns:a16="http://schemas.microsoft.com/office/drawing/2014/main" val="2790459237"/>
                    </a:ext>
                  </a:extLst>
                </a:gridCol>
                <a:gridCol w="1930369">
                  <a:extLst>
                    <a:ext uri="{9D8B030D-6E8A-4147-A177-3AD203B41FA5}">
                      <a16:colId xmlns:a16="http://schemas.microsoft.com/office/drawing/2014/main" val="3536475134"/>
                    </a:ext>
                  </a:extLst>
                </a:gridCol>
                <a:gridCol w="1930369">
                  <a:extLst>
                    <a:ext uri="{9D8B030D-6E8A-4147-A177-3AD203B41FA5}">
                      <a16:colId xmlns:a16="http://schemas.microsoft.com/office/drawing/2014/main" val="3699282609"/>
                    </a:ext>
                  </a:extLst>
                </a:gridCol>
              </a:tblGrid>
              <a:tr h="242509"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Comuna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1st Most Common Venue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2nd Most Common Venue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3rd Most Common Venue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4th Most Common Venue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5th Most Common Venue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extLst>
                  <a:ext uri="{0D108BD9-81ED-4DB2-BD59-A6C34878D82A}">
                    <a16:rowId xmlns:a16="http://schemas.microsoft.com/office/drawing/2014/main" val="1331144912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Providencia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Sandwich Place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Bar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Pizza Place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French 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extLst>
                  <a:ext uri="{0D108BD9-81ED-4DB2-BD59-A6C34878D82A}">
                    <a16:rowId xmlns:a16="http://schemas.microsoft.com/office/drawing/2014/main" val="2118962459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Santiago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Coffee Shop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Sandwich Place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Pizza Place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Park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Café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extLst>
                  <a:ext uri="{0D108BD9-81ED-4DB2-BD59-A6C34878D82A}">
                    <a16:rowId xmlns:a16="http://schemas.microsoft.com/office/drawing/2014/main" val="447516712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Ñuñoa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Bakery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Italian 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Café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Bar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extLst>
                  <a:ext uri="{0D108BD9-81ED-4DB2-BD59-A6C34878D82A}">
                    <a16:rowId xmlns:a16="http://schemas.microsoft.com/office/drawing/2014/main" val="1421470650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Pudahuel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Airport Lounge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Coffee Shop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Hotel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Sushi 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Soccer Field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extLst>
                  <a:ext uri="{0D108BD9-81ED-4DB2-BD59-A6C34878D82A}">
                    <a16:rowId xmlns:a16="http://schemas.microsoft.com/office/drawing/2014/main" val="835972745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Vitacura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Café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Sushi 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Gym / Fitness Center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Italian 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Bakery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extLst>
                  <a:ext uri="{0D108BD9-81ED-4DB2-BD59-A6C34878D82A}">
                    <a16:rowId xmlns:a16="http://schemas.microsoft.com/office/drawing/2014/main" val="2032969979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Las Condes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Bakery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Coffee Shop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Supermarket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Fast Food 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Multiplex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extLst>
                  <a:ext uri="{0D108BD9-81ED-4DB2-BD59-A6C34878D82A}">
                    <a16:rowId xmlns:a16="http://schemas.microsoft.com/office/drawing/2014/main" val="3030987875"/>
                  </a:ext>
                </a:extLst>
              </a:tr>
              <a:tr h="463229"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San José de Maipo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Scenic Lookout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Mountain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Hotel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Campground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extLst>
                  <a:ext uri="{0D108BD9-81ED-4DB2-BD59-A6C34878D82A}">
                    <a16:rowId xmlns:a16="http://schemas.microsoft.com/office/drawing/2014/main" val="299028920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La Florida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Sushi 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Chinese 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Pizza Place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Gym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Soccer Stadium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extLst>
                  <a:ext uri="{0D108BD9-81ED-4DB2-BD59-A6C34878D82A}">
                    <a16:rowId xmlns:a16="http://schemas.microsoft.com/office/drawing/2014/main" val="686394613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La Reina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Sushi 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Soccer Field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Chinese 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Pizza Place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extLst>
                  <a:ext uri="{0D108BD9-81ED-4DB2-BD59-A6C34878D82A}">
                    <a16:rowId xmlns:a16="http://schemas.microsoft.com/office/drawing/2014/main" val="26260610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Lo Barnechea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Ski Area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Hotel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Mountain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Restaurant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tc>
                  <a:txBody>
                    <a:bodyPr/>
                    <a:lstStyle/>
                    <a:p>
                      <a:pPr indent="215900" algn="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Trail</a:t>
                      </a:r>
                      <a:endParaRPr lang="es-CL" sz="14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98" marR="36498" marT="0" marB="0" anchor="ctr"/>
                </a:tc>
                <a:extLst>
                  <a:ext uri="{0D108BD9-81ED-4DB2-BD59-A6C34878D82A}">
                    <a16:rowId xmlns:a16="http://schemas.microsoft.com/office/drawing/2014/main" val="311232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1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14E457-AE64-4591-8A62-4CB80506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latin typeface="+mj-lt"/>
                <a:ea typeface="+mj-ea"/>
                <a:cs typeface="+mj-cs"/>
              </a:rPr>
              <a:t>Optimization problem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63BB3-1EE5-4E60-87EA-D78C9E9644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270" y="3355848"/>
            <a:ext cx="6244957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To optimize our routes we have to solve the following integer optimization problem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8C871C-C7C8-4D62-925B-6F1DAF0FF3A9}"/>
              </a:ext>
            </a:extLst>
          </p:cNvPr>
          <p:cNvPicPr/>
          <p:nvPr/>
        </p:nvPicPr>
        <p:blipFill rotWithShape="1">
          <a:blip r:embed="rId2"/>
          <a:srcRect l="2910" r="18489" b="-1"/>
          <a:stretch/>
        </p:blipFill>
        <p:spPr>
          <a:xfrm>
            <a:off x="7454932" y="603504"/>
            <a:ext cx="427986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5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14E457-AE64-4591-8A62-4CB80506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63BB3-1EE5-4E60-87EA-D78C9E9644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226" y="2753935"/>
            <a:ext cx="9833548" cy="363257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Venue categories used for our example are: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Stadium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Park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Sushi Restaurant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Art Museum</a:t>
            </a:r>
          </a:p>
          <a:p>
            <a:r>
              <a:rPr lang="en-US" dirty="0">
                <a:solidFill>
                  <a:srgbClr val="000000"/>
                </a:solidFill>
              </a:rPr>
              <a:t>The program recommends us to visit: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Movistar Arena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Niu</a:t>
            </a:r>
            <a:r>
              <a:rPr lang="en-US" dirty="0">
                <a:solidFill>
                  <a:srgbClr val="000000"/>
                </a:solidFill>
              </a:rPr>
              <a:t> Sushi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Parque Padre Hurtado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Palacio La </a:t>
            </a:r>
            <a:r>
              <a:rPr lang="en-US" dirty="0" err="1">
                <a:solidFill>
                  <a:srgbClr val="000000"/>
                </a:solidFill>
              </a:rPr>
              <a:t>Moneda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47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563</Words>
  <Application>Microsoft Office PowerPoint</Application>
  <PresentationFormat>Panorámica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CMU Serif Roman</vt:lpstr>
      <vt:lpstr>Tema de Office</vt:lpstr>
      <vt:lpstr>Helping tourists go through the city</vt:lpstr>
      <vt:lpstr>Problem</vt:lpstr>
      <vt:lpstr>Data sources and cleaning</vt:lpstr>
      <vt:lpstr>Feature Selection</vt:lpstr>
      <vt:lpstr>Comunas with most venues</vt:lpstr>
      <vt:lpstr>Most Popular Comunas</vt:lpstr>
      <vt:lpstr>Most common venues for popular comunas</vt:lpstr>
      <vt:lpstr>Optimization problem</vt:lpstr>
      <vt:lpstr>Results</vt:lpstr>
      <vt:lpstr>Results</vt:lpstr>
      <vt:lpstr>Discussion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tourists go through the city</dc:title>
  <dc:creator>Enrique Olmedo</dc:creator>
  <cp:lastModifiedBy>Enrique Olmedo</cp:lastModifiedBy>
  <cp:revision>2</cp:revision>
  <dcterms:created xsi:type="dcterms:W3CDTF">2020-02-21T19:06:33Z</dcterms:created>
  <dcterms:modified xsi:type="dcterms:W3CDTF">2020-02-21T19:21:55Z</dcterms:modified>
</cp:coreProperties>
</file>