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30cfabb3e_0_1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30cfabb3e_0_1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30cfabb3e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30cfabb3e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major story comes from the two hex graphs which shows the density of how many customers fall into the area of that part of the graph. There are two different stories here. For the Churn customers (the bottom left graph), the customers who leave are predominantly located in the areas between the $70-$80 price point. There are also 2 other small clusters of customers located around the $45-$50 price point and the $20 price point. </a:t>
            </a:r>
            <a:endParaRPr/>
          </a:p>
          <a:p>
            <a:pPr indent="0" lvl="0" marL="0" rtl="0" algn="l">
              <a:spcBef>
                <a:spcPts val="0"/>
              </a:spcBef>
              <a:spcAft>
                <a:spcPts val="0"/>
              </a:spcAft>
              <a:buClr>
                <a:schemeClr val="dk1"/>
              </a:buClr>
              <a:buSzPts val="1100"/>
              <a:buFont typeface="Arial"/>
              <a:buNone/>
            </a:pPr>
            <a:r>
              <a:rPr lang="en"/>
              <a:t>For the stay customer hex graph (the top-left graph) there are clusters of customers at the $100+ price point, the $80-$95, and the sub $20 price point. There is also a small cluster of stay customers at the $50 price point. This appears to be a newer cluster of customers than the predominantly older tenured customers who are paying at the higher price points. The sub $20 price point customers are fairly evenly distributed across all months. </a:t>
            </a:r>
            <a:endParaRPr/>
          </a:p>
          <a:p>
            <a:pPr indent="0" lvl="0" marL="0" rtl="0" algn="l">
              <a:spcBef>
                <a:spcPts val="0"/>
              </a:spcBef>
              <a:spcAft>
                <a:spcPts val="0"/>
              </a:spcAft>
              <a:buNone/>
            </a:pPr>
            <a:r>
              <a:rPr lang="en"/>
              <a:t>Considering the types of contracts that Telco offers: month-to-month, 1 year, or 2 year there might be an expectation to see a major increase of Churn customers at the 12-month and 24-month marks, but this is not evident in these graphs. There no clusters of Churn customers at those marks on the bottom left graph and there are no sudden decreases in the concentration of customers on the stay customer hex graph (top left) either.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30cfabb3e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30cfabb3e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two interrelated stories presented in these heat maps show that those who are purchasing fiber optic internet service are much more likely to churn than those who do not. And, it seems related to the last point is that the customers who purchase extra internet services are much more likely to stay with Telco than those who do not.</a:t>
            </a:r>
            <a:endParaRPr/>
          </a:p>
          <a:p>
            <a:pPr indent="0" lvl="0" marL="0" rtl="0" algn="l">
              <a:spcBef>
                <a:spcPts val="0"/>
              </a:spcBef>
              <a:spcAft>
                <a:spcPts val="0"/>
              </a:spcAft>
              <a:buNone/>
            </a:pPr>
            <a:r>
              <a:rPr lang="en"/>
              <a:t>These two heat maps help explain the differences between the two hex graphs on the previous slide. The cluster of churn customers who are around the $70-$80 price point seems to be related to the customers who are purchasing fiber optic internet but are not purchasing any extra internet services.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30cfabb3e_0_10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30cfabb3e_0_1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30cfabb3e_0_1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30cfabb3e_0_1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30cfabb3e_0_10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30cfabb3e_0_1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30cfabb3e_0_10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30cfabb3e_0_10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30cfabb3e_0_1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30cfabb3e_0_1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59114a70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959114a70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Coef_ for LogisticRegression models and feature_selection_ for the RandomForestClassifier models, these were some of the top weighted categories that the models used to predict the probability that a select customer would churn or stay with Telco. This confirms much of the analysis that was gleaned from the EDA.</a:t>
            </a:r>
            <a:endParaRPr/>
          </a:p>
          <a:p>
            <a:pPr indent="0" lvl="0" marL="0" rtl="0" algn="l">
              <a:spcBef>
                <a:spcPts val="0"/>
              </a:spcBef>
              <a:spcAft>
                <a:spcPts val="0"/>
              </a:spcAft>
              <a:buNone/>
            </a:pPr>
            <a:r>
              <a:rPr lang="en"/>
              <a:t>In terms of what might be causing customers to leave Telco: signing up for fiber optic services, not purchasing any phone service, and having paperless billing all seemed to indicate a customer might churn. </a:t>
            </a:r>
            <a:endParaRPr/>
          </a:p>
          <a:p>
            <a:pPr indent="0" lvl="0" marL="0" rtl="0" algn="l">
              <a:spcBef>
                <a:spcPts val="0"/>
              </a:spcBef>
              <a:spcAft>
                <a:spcPts val="0"/>
              </a:spcAft>
              <a:buNone/>
            </a:pPr>
            <a:r>
              <a:rPr lang="en"/>
              <a:t>In terms of what might be keeping customers with Telco, major features were customers who signed up for two year contracts, customers who signed up for one year contracts, and those who used the technical support services.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30cfabb3e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30cfabb3e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30cfabb3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30cfabb3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30cfabb3e_0_1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930cfabb3e_0_1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30cfabb3e_0_1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930cfabb3e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first point, this was addressed on slide #9.</a:t>
            </a:r>
            <a:endParaRPr/>
          </a:p>
          <a:p>
            <a:pPr indent="0" lvl="0" marL="0" rtl="0" algn="l">
              <a:spcBef>
                <a:spcPts val="0"/>
              </a:spcBef>
              <a:spcAft>
                <a:spcPts val="0"/>
              </a:spcAft>
              <a:buNone/>
            </a:pPr>
            <a:r>
              <a:rPr lang="en"/>
              <a:t>For the second point, this was addressed on slides #12 &amp; 18.</a:t>
            </a:r>
            <a:endParaRPr/>
          </a:p>
          <a:p>
            <a:pPr indent="0" lvl="0" marL="0" rtl="0" algn="l">
              <a:spcBef>
                <a:spcPts val="0"/>
              </a:spcBef>
              <a:spcAft>
                <a:spcPts val="0"/>
              </a:spcAft>
              <a:buNone/>
            </a:pPr>
            <a:r>
              <a:rPr lang="en"/>
              <a:t>For the third point this was addressed on slides #11, 12, &amp; 18.</a:t>
            </a:r>
            <a:endParaRPr/>
          </a:p>
          <a:p>
            <a:pPr indent="0" lvl="0" marL="0" rtl="0" algn="l">
              <a:spcBef>
                <a:spcPts val="0"/>
              </a:spcBef>
              <a:spcAft>
                <a:spcPts val="0"/>
              </a:spcAft>
              <a:buNone/>
            </a:pPr>
            <a:r>
              <a:rPr lang="en"/>
              <a:t>For this last point, it was addressed on slides #11 &amp; 18.</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30cfabb3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30cfabb3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$139,130 was obtained by the summation of the feature that listed what churn customers were charged every month.</a:t>
            </a:r>
            <a:endParaRPr/>
          </a:p>
          <a:p>
            <a:pPr indent="0" lvl="0" marL="0" rtl="0" algn="l">
              <a:spcBef>
                <a:spcPts val="0"/>
              </a:spcBef>
              <a:spcAft>
                <a:spcPts val="0"/>
              </a:spcAft>
              <a:buNone/>
            </a:pPr>
            <a:r>
              <a:rPr lang="en"/>
              <a:t>The 30.5% loss per month was obtained by dividing the $139,130 per month from the churn customers by the total per month charges of all customers which was $456,115. This was then multiplied by 100 to give a </a:t>
            </a:r>
            <a:r>
              <a:rPr lang="en"/>
              <a:t>percent.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30cfabb3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30cfabb3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was calculated by taking the $139,130 number discussed in the slide before and then multiplying it by  0.79. 0.79 was used because this was the ‘Yes” Class Recall score from the best models. $139,130 * 0.79 = $109,912.70. This would be roughly the total amount that could be </a:t>
            </a:r>
            <a:r>
              <a:rPr lang="en"/>
              <a:t>retained</a:t>
            </a:r>
            <a:r>
              <a:rPr lang="en"/>
              <a:t> if every customer the model predicted to leave ended up staying with Telco. This is not a realistic scenario. So to be more realistic, this number was multiplied by half $109,912.70 * 0.5 = $54,956.</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30cfabb3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30cfabb3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insights can be obtained by looking at both the </a:t>
            </a:r>
            <a:r>
              <a:rPr lang="en"/>
              <a:t>information</a:t>
            </a:r>
            <a:r>
              <a:rPr lang="en"/>
              <a:t> gleaned from the EDA and by looking at an analysis of how the model’s viewed and </a:t>
            </a:r>
            <a:r>
              <a:rPr lang="en"/>
              <a:t>prioritized</a:t>
            </a:r>
            <a:r>
              <a:rPr lang="en"/>
              <a:t> different features.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30cfabb3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30cfabb3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30cfabb3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30cfabb3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30cfabb3e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30cfabb3e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data cleaning was needed. The ‘TotalCharges’ feature was the incorrect data type because the customers who were brand new to Telco had a word entered instead of the number 0. There was also a feature column that had the unique customer ID number, but this was a randomized alpha-numeric combination and did not have any data significance and was therefore dropped.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30cfabb3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30cfabb3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histogram chart clearly shows that there is a significant number of the churrn customers who leave within the first year of their service with Telco. This is a mjor issue tat need to be looked into. It is interesting to note that there seems to be two major groups of the customers who have stayed with Telco, almost and inverse normal distribution. By looking over at the box plot which shares the same Y-axis, the mean for stay customers is just over 3 years, but 25% of the customers are either first year customers or customers that have been with Telco for over 5 years (60 months).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kaggle.com/blastchar/telco-customer-churn" TargetMode="External"/><Relationship Id="rId4" Type="http://schemas.openxmlformats.org/officeDocument/2006/relationships/hyperlink" Target="https://www.ibm.com/support/knowledgecenter/SSEP7J_11.1.0/com.ibm.swg.ba.cognos.ig_smples.doc/c_telco_dm_sam.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Telco Churn Problem</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Springboard Capstone 2 Project - Eric Olson</a:t>
            </a:r>
            <a:endParaRPr sz="1800"/>
          </a:p>
          <a:p>
            <a:pPr indent="0" lvl="0" marL="0" rtl="0" algn="l">
              <a:spcBef>
                <a:spcPts val="0"/>
              </a:spcBef>
              <a:spcAft>
                <a:spcPts val="0"/>
              </a:spcAft>
              <a:buNone/>
            </a:pPr>
            <a:r>
              <a:t/>
            </a:r>
            <a:endParaRPr/>
          </a:p>
          <a:p>
            <a:pPr indent="0" lvl="0" marL="0" rtl="0" algn="l">
              <a:spcBef>
                <a:spcPts val="0"/>
              </a:spcBef>
              <a:spcAft>
                <a:spcPts val="0"/>
              </a:spcAft>
              <a:buNone/>
            </a:pPr>
            <a:r>
              <a:rPr lang="en"/>
              <a:t>The intended </a:t>
            </a:r>
            <a:r>
              <a:rPr lang="en"/>
              <a:t>audience</a:t>
            </a:r>
            <a:r>
              <a:rPr lang="en"/>
              <a:t> for this slide deck are high level managers or executives at Telco. For a more </a:t>
            </a:r>
            <a:r>
              <a:rPr lang="en"/>
              <a:t>technical</a:t>
            </a:r>
            <a:r>
              <a:rPr lang="en"/>
              <a:t> analysis of this project please see the Capstone2_FinalReport document.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t>Take Away:</a:t>
            </a:r>
            <a:r>
              <a:rPr lang="en"/>
              <a:t> </a:t>
            </a:r>
            <a:endParaRPr/>
          </a:p>
          <a:p>
            <a:pPr indent="0" lvl="0" marL="0" rtl="0" algn="l">
              <a:spcBef>
                <a:spcPts val="0"/>
              </a:spcBef>
              <a:spcAft>
                <a:spcPts val="0"/>
              </a:spcAft>
              <a:buNone/>
            </a:pPr>
            <a:r>
              <a:rPr lang="en"/>
              <a:t>Telco should look into why so many of their customers are leaving with in the first year.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Insights:</a:t>
            </a:r>
            <a:endParaRPr/>
          </a:p>
        </p:txBody>
      </p:sp>
      <p:sp>
        <p:nvSpPr>
          <p:cNvPr id="145" name="Google Shape;145;p23"/>
          <p:cNvSpPr txBox="1"/>
          <p:nvPr>
            <p:ph idx="1" type="body"/>
          </p:nvPr>
        </p:nvSpPr>
        <p:spPr>
          <a:xfrm>
            <a:off x="729450" y="1853850"/>
            <a:ext cx="30069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Monthly Charges (y-axis) vs</a:t>
            </a:r>
            <a:endParaRPr/>
          </a:p>
          <a:p>
            <a:pPr indent="0" lvl="0" marL="0" rtl="0" algn="l">
              <a:lnSpc>
                <a:spcPct val="100000"/>
              </a:lnSpc>
              <a:spcBef>
                <a:spcPts val="0"/>
              </a:spcBef>
              <a:spcAft>
                <a:spcPts val="0"/>
              </a:spcAft>
              <a:buNone/>
            </a:pPr>
            <a:r>
              <a:rPr lang="en"/>
              <a:t>Tenure (x-axis)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Top two graphs = Stay Customers</a:t>
            </a:r>
            <a:endParaRPr/>
          </a:p>
          <a:p>
            <a:pPr indent="0" lvl="0" marL="0" rtl="0" algn="l">
              <a:lnSpc>
                <a:spcPct val="100000"/>
              </a:lnSpc>
              <a:spcBef>
                <a:spcPts val="0"/>
              </a:spcBef>
              <a:spcAft>
                <a:spcPts val="0"/>
              </a:spcAft>
              <a:buNone/>
            </a:pPr>
            <a:r>
              <a:rPr lang="en"/>
              <a:t>Bottom two = Churn Customers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sz="1400" u="sng"/>
              <a:t>Notice: The stay are clustered in the bottom left and top right of their cluster graph.</a:t>
            </a:r>
            <a:endParaRPr b="1" sz="1400" u="sng"/>
          </a:p>
          <a:p>
            <a:pPr indent="0" lvl="0" marL="0" rtl="0" algn="l">
              <a:lnSpc>
                <a:spcPct val="100000"/>
              </a:lnSpc>
              <a:spcBef>
                <a:spcPts val="0"/>
              </a:spcBef>
              <a:spcAft>
                <a:spcPts val="0"/>
              </a:spcAft>
              <a:buNone/>
            </a:pPr>
            <a:r>
              <a:t/>
            </a:r>
            <a:endParaRPr b="1" sz="1400" u="sng"/>
          </a:p>
          <a:p>
            <a:pPr indent="0" lvl="0" marL="0" rtl="0" algn="l">
              <a:lnSpc>
                <a:spcPct val="100000"/>
              </a:lnSpc>
              <a:spcBef>
                <a:spcPts val="0"/>
              </a:spcBef>
              <a:spcAft>
                <a:spcPts val="0"/>
              </a:spcAft>
              <a:buNone/>
            </a:pPr>
            <a:r>
              <a:rPr b="1" lang="en" sz="1400" u="sng"/>
              <a:t>The churn are clustered around the $70 -$80 price point on the left hand side of their cluster graph</a:t>
            </a:r>
            <a:endParaRPr b="1" sz="1400" u="sng"/>
          </a:p>
        </p:txBody>
      </p:sp>
      <p:pic>
        <p:nvPicPr>
          <p:cNvPr id="146" name="Google Shape;146;p23"/>
          <p:cNvPicPr preferRelativeResize="0"/>
          <p:nvPr/>
        </p:nvPicPr>
        <p:blipFill>
          <a:blip r:embed="rId3">
            <a:alphaModFix/>
          </a:blip>
          <a:stretch>
            <a:fillRect/>
          </a:stretch>
        </p:blipFill>
        <p:spPr>
          <a:xfrm>
            <a:off x="3736350" y="821313"/>
            <a:ext cx="5407751" cy="4326175"/>
          </a:xfrm>
          <a:prstGeom prst="rect">
            <a:avLst/>
          </a:prstGeom>
          <a:noFill/>
          <a:ln>
            <a:noFill/>
          </a:ln>
        </p:spPr>
      </p:pic>
      <p:sp>
        <p:nvSpPr>
          <p:cNvPr id="147" name="Google Shape;147;p23"/>
          <p:cNvSpPr txBox="1"/>
          <p:nvPr/>
        </p:nvSpPr>
        <p:spPr>
          <a:xfrm>
            <a:off x="4498250" y="564200"/>
            <a:ext cx="17085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Lato"/>
                <a:ea typeface="Lato"/>
                <a:cs typeface="Lato"/>
                <a:sym typeface="Lato"/>
              </a:rPr>
              <a:t>Red= More customers</a:t>
            </a:r>
            <a:endParaRPr b="1" sz="900">
              <a:latin typeface="Lato"/>
              <a:ea typeface="Lato"/>
              <a:cs typeface="Lato"/>
              <a:sym typeface="Lato"/>
            </a:endParaRPr>
          </a:p>
          <a:p>
            <a:pPr indent="0" lvl="0" marL="0" rtl="0" algn="l">
              <a:spcBef>
                <a:spcPts val="0"/>
              </a:spcBef>
              <a:spcAft>
                <a:spcPts val="0"/>
              </a:spcAft>
              <a:buNone/>
            </a:pPr>
            <a:r>
              <a:rPr b="1" lang="en" sz="900">
                <a:latin typeface="Lato"/>
                <a:ea typeface="Lato"/>
                <a:cs typeface="Lato"/>
                <a:sym typeface="Lato"/>
              </a:rPr>
              <a:t>Blue= None or few customers</a:t>
            </a:r>
            <a:endParaRPr b="1" sz="900">
              <a:latin typeface="Lato"/>
              <a:ea typeface="Lato"/>
              <a:cs typeface="Lato"/>
              <a:sym typeface="Lato"/>
            </a:endParaRPr>
          </a:p>
        </p:txBody>
      </p:sp>
      <p:sp>
        <p:nvSpPr>
          <p:cNvPr id="148" name="Google Shape;148;p23"/>
          <p:cNvSpPr txBox="1"/>
          <p:nvPr/>
        </p:nvSpPr>
        <p:spPr>
          <a:xfrm>
            <a:off x="6904950" y="732725"/>
            <a:ext cx="2289600" cy="6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Lato"/>
                <a:ea typeface="Lato"/>
                <a:cs typeface="Lato"/>
                <a:sym typeface="Lato"/>
              </a:rPr>
              <a:t>Each dot= at least 1 customer</a:t>
            </a:r>
            <a:endParaRPr b="1" sz="10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Insights:</a:t>
            </a:r>
            <a:endParaRPr/>
          </a:p>
        </p:txBody>
      </p:sp>
      <p:sp>
        <p:nvSpPr>
          <p:cNvPr id="154" name="Google Shape;154;p24"/>
          <p:cNvSpPr txBox="1"/>
          <p:nvPr>
            <p:ph idx="1" type="body"/>
          </p:nvPr>
        </p:nvSpPr>
        <p:spPr>
          <a:xfrm>
            <a:off x="729450" y="1853850"/>
            <a:ext cx="33573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u="sng"/>
              <a:t>Top:</a:t>
            </a:r>
            <a:r>
              <a:rPr lang="en"/>
              <a:t> Customers who bought Online security from Telco (representative of the 6 internet services based heat maps)</a:t>
            </a:r>
            <a:endParaRPr/>
          </a:p>
          <a:p>
            <a:pPr indent="0" lvl="0" marL="0" rtl="0" algn="l">
              <a:lnSpc>
                <a:spcPct val="100000"/>
              </a:lnSpc>
              <a:spcBef>
                <a:spcPts val="0"/>
              </a:spcBef>
              <a:spcAft>
                <a:spcPts val="0"/>
              </a:spcAft>
              <a:buNone/>
            </a:pPr>
            <a:r>
              <a:rPr lang="en" u="sng"/>
              <a:t>Bottom:</a:t>
            </a:r>
            <a:r>
              <a:rPr lang="en"/>
              <a:t> Type of internet service customers purchased</a:t>
            </a:r>
            <a:endParaRPr/>
          </a:p>
          <a:p>
            <a:pPr indent="0" lvl="0" marL="0" rtl="0" algn="l">
              <a:lnSpc>
                <a:spcPct val="100000"/>
              </a:lnSpc>
              <a:spcBef>
                <a:spcPts val="0"/>
              </a:spcBef>
              <a:spcAft>
                <a:spcPts val="0"/>
              </a:spcAft>
              <a:buNone/>
            </a:pPr>
            <a:r>
              <a:rPr lang="en" u="sng"/>
              <a:t>Both:</a:t>
            </a:r>
            <a:r>
              <a:rPr lang="en"/>
              <a:t>  Left column = stay</a:t>
            </a:r>
            <a:endParaRPr/>
          </a:p>
          <a:p>
            <a:pPr indent="457200" lvl="0" marL="0" rtl="0" algn="l">
              <a:lnSpc>
                <a:spcPct val="100000"/>
              </a:lnSpc>
              <a:spcBef>
                <a:spcPts val="0"/>
              </a:spcBef>
              <a:spcAft>
                <a:spcPts val="0"/>
              </a:spcAft>
              <a:buNone/>
            </a:pPr>
            <a:r>
              <a:rPr lang="en"/>
              <a:t>Right column = churn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sz="1500" u="sng"/>
              <a:t>Notice: The high number of churn customers who had internet service but did not have online security.</a:t>
            </a:r>
            <a:endParaRPr b="1" sz="1500" u="sng"/>
          </a:p>
          <a:p>
            <a:pPr indent="0" lvl="0" marL="0" rtl="0" algn="l">
              <a:lnSpc>
                <a:spcPct val="100000"/>
              </a:lnSpc>
              <a:spcBef>
                <a:spcPts val="0"/>
              </a:spcBef>
              <a:spcAft>
                <a:spcPts val="0"/>
              </a:spcAft>
              <a:buNone/>
            </a:pPr>
            <a:r>
              <a:t/>
            </a:r>
            <a:endParaRPr b="1" sz="1500" u="sng"/>
          </a:p>
          <a:p>
            <a:pPr indent="0" lvl="0" marL="0" rtl="0" algn="l">
              <a:lnSpc>
                <a:spcPct val="100000"/>
              </a:lnSpc>
              <a:spcBef>
                <a:spcPts val="0"/>
              </a:spcBef>
              <a:spcAft>
                <a:spcPts val="0"/>
              </a:spcAft>
              <a:buNone/>
            </a:pPr>
            <a:r>
              <a:rPr b="1" lang="en" sz="1500" u="sng"/>
              <a:t>The high number of churn who purchased fiber optic</a:t>
            </a:r>
            <a:endParaRPr b="1" sz="1500" u="sng"/>
          </a:p>
        </p:txBody>
      </p:sp>
      <p:pic>
        <p:nvPicPr>
          <p:cNvPr id="155" name="Google Shape;155;p24"/>
          <p:cNvPicPr preferRelativeResize="0"/>
          <p:nvPr/>
        </p:nvPicPr>
        <p:blipFill>
          <a:blip r:embed="rId3">
            <a:alphaModFix/>
          </a:blip>
          <a:stretch>
            <a:fillRect/>
          </a:stretch>
        </p:blipFill>
        <p:spPr>
          <a:xfrm>
            <a:off x="4921533" y="2899825"/>
            <a:ext cx="3203218" cy="2261100"/>
          </a:xfrm>
          <a:prstGeom prst="rect">
            <a:avLst/>
          </a:prstGeom>
          <a:noFill/>
          <a:ln>
            <a:noFill/>
          </a:ln>
        </p:spPr>
      </p:pic>
      <p:pic>
        <p:nvPicPr>
          <p:cNvPr id="156" name="Google Shape;156;p24"/>
          <p:cNvPicPr preferRelativeResize="0"/>
          <p:nvPr/>
        </p:nvPicPr>
        <p:blipFill rotWithShape="1">
          <a:blip r:embed="rId4">
            <a:alphaModFix/>
          </a:blip>
          <a:srcRect b="0" l="0" r="0" t="0"/>
          <a:stretch/>
        </p:blipFill>
        <p:spPr>
          <a:xfrm>
            <a:off x="4086625" y="461425"/>
            <a:ext cx="4038124" cy="2382500"/>
          </a:xfrm>
          <a:prstGeom prst="rect">
            <a:avLst/>
          </a:prstGeom>
          <a:noFill/>
          <a:ln>
            <a:noFill/>
          </a:ln>
        </p:spPr>
      </p:pic>
      <p:sp>
        <p:nvSpPr>
          <p:cNvPr id="157" name="Google Shape;157;p24"/>
          <p:cNvSpPr/>
          <p:nvPr/>
        </p:nvSpPr>
        <p:spPr>
          <a:xfrm>
            <a:off x="6518075" y="737425"/>
            <a:ext cx="917700" cy="356400"/>
          </a:xfrm>
          <a:prstGeom prst="roundRect">
            <a:avLst>
              <a:gd fmla="val 16667" name="adj"/>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p:nvPr/>
        </p:nvSpPr>
        <p:spPr>
          <a:xfrm>
            <a:off x="6518075" y="3758550"/>
            <a:ext cx="917700" cy="356400"/>
          </a:xfrm>
          <a:prstGeom prst="roundRect">
            <a:avLst>
              <a:gd fmla="val 16667" name="adj"/>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689200" y="491850"/>
            <a:ext cx="7827900" cy="359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u="sng"/>
              <a:t>Take Away:</a:t>
            </a:r>
            <a:endParaRPr sz="3400" u="sng"/>
          </a:p>
          <a:p>
            <a:pPr indent="0" lvl="0" marL="0" rtl="0" algn="l">
              <a:spcBef>
                <a:spcPts val="0"/>
              </a:spcBef>
              <a:spcAft>
                <a:spcPts val="0"/>
              </a:spcAft>
              <a:buNone/>
            </a:pPr>
            <a:r>
              <a:rPr lang="en" sz="3400"/>
              <a:t>Telco should look into how to either keep the $70-$80 price point customers (those who are just purchasing fiber optic) or up-sell them on internet </a:t>
            </a:r>
            <a:r>
              <a:rPr lang="en" sz="3400"/>
              <a:t>services</a:t>
            </a:r>
            <a:r>
              <a:rPr lang="en" sz="3400"/>
              <a:t> to the $90-110/month price point.</a:t>
            </a:r>
            <a:endParaRPr sz="3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Summary:</a:t>
            </a:r>
            <a:endParaRPr/>
          </a:p>
        </p:txBody>
      </p:sp>
      <p:sp>
        <p:nvSpPr>
          <p:cNvPr id="174" name="Google Shape;174;p27"/>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Primary metric for measuring models:</a:t>
            </a:r>
            <a:r>
              <a:rPr lang="en" sz="1500" u="sng"/>
              <a:t> Yes Recall Score</a:t>
            </a:r>
            <a:r>
              <a:rPr lang="en" sz="1500"/>
              <a:t> ( the score of the model at being able to correctly identify customers who would end up leaving Telco)</a:t>
            </a:r>
            <a:endParaRPr sz="1500"/>
          </a:p>
          <a:p>
            <a:pPr indent="0" lvl="0" marL="0" rtl="0" algn="l">
              <a:spcBef>
                <a:spcPts val="1600"/>
              </a:spcBef>
              <a:spcAft>
                <a:spcPts val="0"/>
              </a:spcAft>
              <a:buNone/>
            </a:pPr>
            <a:r>
              <a:rPr lang="en" sz="1500"/>
              <a:t>15 models were tested</a:t>
            </a:r>
            <a:endParaRPr sz="1500"/>
          </a:p>
          <a:p>
            <a:pPr indent="0" lvl="0" marL="0" rtl="0" algn="l">
              <a:spcBef>
                <a:spcPts val="1600"/>
              </a:spcBef>
              <a:spcAft>
                <a:spcPts val="0"/>
              </a:spcAft>
              <a:buNone/>
            </a:pPr>
            <a:r>
              <a:rPr lang="en" sz="1500"/>
              <a:t>Used Logistic Regression and Random Forest Classifier models</a:t>
            </a:r>
            <a:endParaRPr sz="1500"/>
          </a:p>
          <a:p>
            <a:pPr indent="0" lvl="0" marL="0" rtl="0" algn="l">
              <a:spcBef>
                <a:spcPts val="1600"/>
              </a:spcBef>
              <a:spcAft>
                <a:spcPts val="0"/>
              </a:spcAft>
              <a:buNone/>
            </a:pPr>
            <a:r>
              <a:rPr lang="en" sz="1500"/>
              <a:t>Used an over sampling method (SMOTE) and an undersampling method (Nearmiss) to address data imbalance</a:t>
            </a:r>
            <a:endParaRPr sz="1500"/>
          </a:p>
          <a:p>
            <a:pPr indent="0" lvl="0" marL="0" rtl="0" algn="l">
              <a:spcBef>
                <a:spcPts val="1600"/>
              </a:spcBef>
              <a:spcAft>
                <a:spcPts val="0"/>
              </a:spcAft>
              <a:buNone/>
            </a:pPr>
            <a:r>
              <a:rPr lang="en" sz="1500"/>
              <a:t>Trained some models on feature selected data and on data from just first year customers.</a:t>
            </a:r>
            <a:endParaRPr sz="1500"/>
          </a:p>
          <a:p>
            <a:pPr indent="0" lvl="0" marL="0" rtl="0" algn="l">
              <a:spcBef>
                <a:spcPts val="1600"/>
              </a:spcBef>
              <a:spcAft>
                <a:spcPts val="1600"/>
              </a:spcAft>
              <a:buNone/>
            </a:pPr>
            <a:r>
              <a:rPr lang="en" sz="1500"/>
              <a:t> </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2 Models:</a:t>
            </a:r>
            <a:endParaRPr/>
          </a:p>
        </p:txBody>
      </p:sp>
      <p:sp>
        <p:nvSpPr>
          <p:cNvPr id="180" name="Google Shape;180;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1" name="Google Shape;181;p28"/>
          <p:cNvPicPr preferRelativeResize="0"/>
          <p:nvPr/>
        </p:nvPicPr>
        <p:blipFill>
          <a:blip r:embed="rId3">
            <a:alphaModFix/>
          </a:blip>
          <a:stretch>
            <a:fillRect/>
          </a:stretch>
        </p:blipFill>
        <p:spPr>
          <a:xfrm>
            <a:off x="293338" y="2078875"/>
            <a:ext cx="8560928" cy="2261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With the given data,</a:t>
            </a:r>
            <a:endParaRPr/>
          </a:p>
          <a:p>
            <a:pPr indent="0" lvl="0" marL="0" rtl="0" algn="ctr">
              <a:spcBef>
                <a:spcPts val="0"/>
              </a:spcBef>
              <a:spcAft>
                <a:spcPts val="0"/>
              </a:spcAft>
              <a:buNone/>
            </a:pPr>
            <a:r>
              <a:rPr lang="en" sz="5500"/>
              <a:t>79% </a:t>
            </a:r>
            <a:endParaRPr sz="5500"/>
          </a:p>
          <a:p>
            <a:pPr indent="0" lvl="0" marL="0" rtl="0" algn="ctr">
              <a:spcBef>
                <a:spcPts val="0"/>
              </a:spcBef>
              <a:spcAft>
                <a:spcPts val="0"/>
              </a:spcAft>
              <a:buNone/>
            </a:pPr>
            <a:r>
              <a:rPr lang="en"/>
              <a:t>of Telco’s churn customers during a given month can be identified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 Model Analysis:</a:t>
            </a:r>
            <a:endParaRPr/>
          </a:p>
        </p:txBody>
      </p:sp>
      <p:sp>
        <p:nvSpPr>
          <p:cNvPr id="192" name="Google Shape;192;p30"/>
          <p:cNvSpPr txBox="1"/>
          <p:nvPr>
            <p:ph idx="1" type="body"/>
          </p:nvPr>
        </p:nvSpPr>
        <p:spPr>
          <a:xfrm>
            <a:off x="729450" y="2078875"/>
            <a:ext cx="38424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t>Weighted to Churn:</a:t>
            </a:r>
            <a:endParaRPr b="1" sz="2000" u="sng"/>
          </a:p>
          <a:p>
            <a:pPr indent="0" lvl="0" marL="0" rtl="0" algn="l">
              <a:spcBef>
                <a:spcPts val="1600"/>
              </a:spcBef>
              <a:spcAft>
                <a:spcPts val="0"/>
              </a:spcAft>
              <a:buNone/>
            </a:pPr>
            <a:r>
              <a:rPr lang="en" sz="2000"/>
              <a:t>Fiber Optic</a:t>
            </a:r>
            <a:endParaRPr sz="2000"/>
          </a:p>
          <a:p>
            <a:pPr indent="0" lvl="0" marL="0" rtl="0" algn="l">
              <a:spcBef>
                <a:spcPts val="1600"/>
              </a:spcBef>
              <a:spcAft>
                <a:spcPts val="0"/>
              </a:spcAft>
              <a:buNone/>
            </a:pPr>
            <a:r>
              <a:rPr lang="en" sz="2000"/>
              <a:t>No Phone Service</a:t>
            </a:r>
            <a:endParaRPr sz="2000"/>
          </a:p>
          <a:p>
            <a:pPr indent="0" lvl="0" marL="0" rtl="0" algn="l">
              <a:spcBef>
                <a:spcPts val="1600"/>
              </a:spcBef>
              <a:spcAft>
                <a:spcPts val="1600"/>
              </a:spcAft>
              <a:buNone/>
            </a:pPr>
            <a:r>
              <a:rPr lang="en" sz="2000"/>
              <a:t>Paperless Billing</a:t>
            </a:r>
            <a:endParaRPr sz="2000"/>
          </a:p>
        </p:txBody>
      </p:sp>
      <p:sp>
        <p:nvSpPr>
          <p:cNvPr id="193" name="Google Shape;193;p30"/>
          <p:cNvSpPr txBox="1"/>
          <p:nvPr>
            <p:ph idx="1" type="body"/>
          </p:nvPr>
        </p:nvSpPr>
        <p:spPr>
          <a:xfrm>
            <a:off x="4696775" y="2078875"/>
            <a:ext cx="38424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t>Weighted to Stay:</a:t>
            </a:r>
            <a:endParaRPr b="1" sz="2000" u="sng"/>
          </a:p>
          <a:p>
            <a:pPr indent="0" lvl="0" marL="0" rtl="0" algn="l">
              <a:spcBef>
                <a:spcPts val="1600"/>
              </a:spcBef>
              <a:spcAft>
                <a:spcPts val="0"/>
              </a:spcAft>
              <a:buNone/>
            </a:pPr>
            <a:r>
              <a:rPr lang="en" sz="2000"/>
              <a:t>Two Year Contract</a:t>
            </a:r>
            <a:endParaRPr sz="2000"/>
          </a:p>
          <a:p>
            <a:pPr indent="0" lvl="0" marL="0" rtl="0" algn="l">
              <a:spcBef>
                <a:spcPts val="1600"/>
              </a:spcBef>
              <a:spcAft>
                <a:spcPts val="0"/>
              </a:spcAft>
              <a:buNone/>
            </a:pPr>
            <a:r>
              <a:rPr lang="en" sz="2000"/>
              <a:t>One Year Contract</a:t>
            </a:r>
            <a:endParaRPr sz="2000"/>
          </a:p>
          <a:p>
            <a:pPr indent="0" lvl="0" marL="0" rtl="0" algn="l">
              <a:spcBef>
                <a:spcPts val="1600"/>
              </a:spcBef>
              <a:spcAft>
                <a:spcPts val="0"/>
              </a:spcAft>
              <a:buNone/>
            </a:pPr>
            <a:r>
              <a:rPr lang="en" sz="2000"/>
              <a:t>Tech Support</a:t>
            </a:r>
            <a:endParaRPr sz="2000"/>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Conclusions: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Can ML models predict which of Telco’s customers will churn?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of the Model:</a:t>
            </a:r>
            <a:endParaRPr/>
          </a:p>
        </p:txBody>
      </p:sp>
      <p:sp>
        <p:nvSpPr>
          <p:cNvPr id="204" name="Google Shape;204;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If just 50% of the customers identified by the best model ended up staying with Telco, they could retain up to almost </a:t>
            </a:r>
            <a:endParaRPr sz="2000"/>
          </a:p>
          <a:p>
            <a:pPr indent="0" lvl="0" marL="0" rtl="0" algn="l">
              <a:spcBef>
                <a:spcPts val="1600"/>
              </a:spcBef>
              <a:spcAft>
                <a:spcPts val="0"/>
              </a:spcAft>
              <a:buNone/>
            </a:pPr>
            <a:r>
              <a:rPr b="1" lang="en" sz="2200"/>
              <a:t>$55,000/month!</a:t>
            </a:r>
            <a:endParaRPr b="1" sz="2200"/>
          </a:p>
          <a:p>
            <a:pPr indent="0" lvl="0" marL="0" rtl="0" algn="l">
              <a:spcBef>
                <a:spcPts val="1600"/>
              </a:spcBef>
              <a:spcAft>
                <a:spcPts val="1600"/>
              </a:spcAft>
              <a:buNone/>
            </a:pPr>
            <a:r>
              <a:rPr lang="en" sz="2000"/>
              <a:t>The diagnostics on the model could help further identify possible reasons for customer churn.</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Business Research Needed:</a:t>
            </a:r>
            <a:endParaRPr/>
          </a:p>
        </p:txBody>
      </p:sp>
      <p:sp>
        <p:nvSpPr>
          <p:cNvPr id="210" name="Google Shape;210;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Look into the reason </a:t>
            </a:r>
            <a:r>
              <a:rPr b="1" lang="en" sz="1500" u="sng"/>
              <a:t>customers are leaving within the first 12 months</a:t>
            </a:r>
            <a:r>
              <a:rPr lang="en" sz="1500"/>
              <a:t> of being with Telco</a:t>
            </a:r>
            <a:endParaRPr sz="1500"/>
          </a:p>
          <a:p>
            <a:pPr indent="0" lvl="0" marL="0" rtl="0" algn="l">
              <a:spcBef>
                <a:spcPts val="1600"/>
              </a:spcBef>
              <a:spcAft>
                <a:spcPts val="0"/>
              </a:spcAft>
              <a:buNone/>
            </a:pPr>
            <a:r>
              <a:rPr lang="en" sz="1500"/>
              <a:t>Look into why so many </a:t>
            </a:r>
            <a:r>
              <a:rPr b="1" lang="en" sz="1500" u="sng"/>
              <a:t>Fiber Optic customers are leaving</a:t>
            </a:r>
            <a:endParaRPr b="1" sz="1500" u="sng"/>
          </a:p>
          <a:p>
            <a:pPr indent="0" lvl="0" marL="0" rtl="0" algn="l">
              <a:spcBef>
                <a:spcPts val="1600"/>
              </a:spcBef>
              <a:spcAft>
                <a:spcPts val="0"/>
              </a:spcAft>
              <a:buNone/>
            </a:pPr>
            <a:r>
              <a:rPr lang="en" sz="1500"/>
              <a:t>Look into why the </a:t>
            </a:r>
            <a:r>
              <a:rPr b="1" lang="en" sz="1500" u="sng"/>
              <a:t>customers who purchase internet but do not buy any of the extra services</a:t>
            </a:r>
            <a:r>
              <a:rPr lang="en" sz="1500"/>
              <a:t> are leaving as compared to the customers who are purchasing the extra internet services (also the price point for the extra services might be below other providers in the area, hence high customer loyalty).</a:t>
            </a:r>
            <a:endParaRPr sz="1500"/>
          </a:p>
          <a:p>
            <a:pPr indent="0" lvl="0" marL="0" rtl="0" algn="l">
              <a:spcBef>
                <a:spcPts val="1600"/>
              </a:spcBef>
              <a:spcAft>
                <a:spcPts val="1600"/>
              </a:spcAft>
              <a:buNone/>
            </a:pPr>
            <a:r>
              <a:rPr lang="en" sz="1500"/>
              <a:t> Look into the </a:t>
            </a:r>
            <a:r>
              <a:rPr b="1" lang="en" sz="1500" u="sng"/>
              <a:t>month-to-month payment option</a:t>
            </a:r>
            <a:r>
              <a:rPr lang="en" sz="1500"/>
              <a:t> as 43% of those customers ended up leaving.</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Does This Matter to Telco?</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Churn cost Telco:</a:t>
            </a:r>
            <a:endParaRPr sz="2400"/>
          </a:p>
          <a:p>
            <a:pPr indent="0" lvl="0" marL="0" rtl="0" algn="l">
              <a:spcBef>
                <a:spcPts val="1600"/>
              </a:spcBef>
              <a:spcAft>
                <a:spcPts val="0"/>
              </a:spcAft>
              <a:buNone/>
            </a:pPr>
            <a:r>
              <a:rPr lang="en" sz="2800"/>
              <a:t>$139,130/Month</a:t>
            </a:r>
            <a:endParaRPr sz="2800"/>
          </a:p>
          <a:p>
            <a:pPr indent="0" lvl="0" marL="0" rtl="0" algn="l">
              <a:spcBef>
                <a:spcPts val="1600"/>
              </a:spcBef>
              <a:spcAft>
                <a:spcPts val="1600"/>
              </a:spcAft>
              <a:buNone/>
            </a:pPr>
            <a:r>
              <a:rPr lang="en" sz="2800"/>
              <a:t>A 30.5% loss per month</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Does This Matter to Telco?</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rgbClr val="000000"/>
              </a:solidFill>
              <a:latin typeface="Arial"/>
              <a:ea typeface="Arial"/>
              <a:cs typeface="Arial"/>
              <a:sym typeface="Arial"/>
            </a:endParaRPr>
          </a:p>
          <a:p>
            <a:pPr indent="0" lvl="0" marL="0" rtl="0" algn="l">
              <a:spcBef>
                <a:spcPts val="0"/>
              </a:spcBef>
              <a:spcAft>
                <a:spcPts val="0"/>
              </a:spcAft>
              <a:buNone/>
            </a:pPr>
            <a:r>
              <a:rPr lang="en" sz="2800">
                <a:solidFill>
                  <a:srgbClr val="000000"/>
                </a:solidFill>
                <a:latin typeface="Arial"/>
                <a:ea typeface="Arial"/>
                <a:cs typeface="Arial"/>
                <a:sym typeface="Arial"/>
              </a:rPr>
              <a:t>$54,956/month</a:t>
            </a:r>
            <a:endParaRPr sz="2800">
              <a:solidFill>
                <a:srgbClr val="000000"/>
              </a:solidFill>
              <a:latin typeface="Arial"/>
              <a:ea typeface="Arial"/>
              <a:cs typeface="Arial"/>
              <a:sym typeface="Arial"/>
            </a:endParaRPr>
          </a:p>
          <a:p>
            <a:pPr indent="0" lvl="0" marL="0" rtl="0" algn="l">
              <a:spcBef>
                <a:spcPts val="0"/>
              </a:spcBef>
              <a:spcAft>
                <a:spcPts val="0"/>
              </a:spcAft>
              <a:buNone/>
            </a:pPr>
            <a:r>
              <a:t/>
            </a:r>
            <a:endParaRPr sz="21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The amount of revenue Telco could keep if half of the correctly identified churn customers ended up staying with them.</a:t>
            </a:r>
            <a:endParaRPr sz="16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Does This Matter to Telco?</a:t>
            </a:r>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The information gained can also be used to h</a:t>
            </a:r>
            <a:r>
              <a:rPr lang="en" sz="2600"/>
              <a:t>elp Telco identify areas in their business model that can be improved</a:t>
            </a:r>
            <a:endParaRPr sz="2600"/>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Telco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Source:</a:t>
            </a:r>
            <a:endParaRPr/>
          </a:p>
        </p:txBody>
      </p:sp>
      <p:sp>
        <p:nvSpPr>
          <p:cNvPr id="121" name="Google Shape;121;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uFill>
                  <a:noFill/>
                </a:uFill>
                <a:hlinkClick r:id="rId3"/>
              </a:rPr>
              <a:t>https://www.kaggle.com/blastchar/telco-customer-churn</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Originally from IBM </a:t>
            </a:r>
            <a:r>
              <a:rPr lang="en" sz="2000"/>
              <a:t>Cognos</a:t>
            </a:r>
            <a:r>
              <a:rPr lang="en" sz="2000"/>
              <a:t> </a:t>
            </a:r>
            <a:r>
              <a:rPr lang="en" sz="2000"/>
              <a:t>Analytics</a:t>
            </a:r>
            <a:r>
              <a:rPr lang="en" sz="2000"/>
              <a:t> Sample:</a:t>
            </a:r>
            <a:endParaRPr sz="2000"/>
          </a:p>
          <a:p>
            <a:pPr indent="0" lvl="0" marL="0" rtl="0" algn="l">
              <a:spcBef>
                <a:spcPts val="0"/>
              </a:spcBef>
              <a:spcAft>
                <a:spcPts val="0"/>
              </a:spcAft>
              <a:buNone/>
            </a:pPr>
            <a:r>
              <a:rPr lang="en" sz="2000">
                <a:uFill>
                  <a:noFill/>
                </a:uFill>
                <a:hlinkClick r:id="rId4"/>
              </a:rPr>
              <a:t>https://www.ibm.com/support/knowledgecenter/SSEP7J_11.1.0/com.ibm.swg.ba.cognos.ig_smples.doc/c_telco_dm_sam.html</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Source:</a:t>
            </a:r>
            <a:endParaRPr/>
          </a:p>
        </p:txBody>
      </p:sp>
      <p:sp>
        <p:nvSpPr>
          <p:cNvPr id="127" name="Google Shape;127;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-Customer data from Telco from the last month (pre-Covid)</a:t>
            </a:r>
            <a:endParaRPr sz="1500"/>
          </a:p>
          <a:p>
            <a:pPr indent="0" lvl="0" marL="0" rtl="0" algn="l">
              <a:spcBef>
                <a:spcPts val="1600"/>
              </a:spcBef>
              <a:spcAft>
                <a:spcPts val="0"/>
              </a:spcAft>
              <a:buNone/>
            </a:pPr>
            <a:r>
              <a:rPr lang="en" sz="1500"/>
              <a:t>-4 demographic features</a:t>
            </a:r>
            <a:endParaRPr sz="1500"/>
          </a:p>
          <a:p>
            <a:pPr indent="0" lvl="0" marL="0" rtl="0" algn="l">
              <a:spcBef>
                <a:spcPts val="1600"/>
              </a:spcBef>
              <a:spcAft>
                <a:spcPts val="0"/>
              </a:spcAft>
              <a:buNone/>
            </a:pPr>
            <a:r>
              <a:rPr lang="en" sz="1500"/>
              <a:t>-12 service features</a:t>
            </a:r>
            <a:endParaRPr sz="1500"/>
          </a:p>
          <a:p>
            <a:pPr indent="0" lvl="0" marL="0" rtl="0" algn="l">
              <a:spcBef>
                <a:spcPts val="1600"/>
              </a:spcBef>
              <a:spcAft>
                <a:spcPts val="0"/>
              </a:spcAft>
              <a:buNone/>
            </a:pPr>
            <a:r>
              <a:rPr lang="en" sz="1500"/>
              <a:t>-5 payment features</a:t>
            </a:r>
            <a:endParaRPr sz="1500"/>
          </a:p>
          <a:p>
            <a:pPr indent="0" lvl="0" marL="0" rtl="0" algn="l">
              <a:spcBef>
                <a:spcPts val="1600"/>
              </a:spcBef>
              <a:spcAft>
                <a:spcPts val="0"/>
              </a:spcAft>
              <a:buNone/>
            </a:pPr>
            <a:r>
              <a:rPr lang="en" sz="1500"/>
              <a:t>-Tenure of the customer</a:t>
            </a:r>
            <a:endParaRPr sz="1500"/>
          </a:p>
          <a:p>
            <a:pPr indent="0" lvl="0" marL="0" rtl="0" algn="l">
              <a:spcBef>
                <a:spcPts val="1600"/>
              </a:spcBef>
              <a:spcAft>
                <a:spcPts val="1600"/>
              </a:spcAft>
              <a:buNone/>
            </a:pPr>
            <a:r>
              <a:rPr lang="en" sz="1500"/>
              <a:t>-Whether they left Telco (Churn) or stayed with Telco</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Insights</a:t>
            </a:r>
            <a:r>
              <a:rPr lang="en"/>
              <a:t>:</a:t>
            </a:r>
            <a:endParaRPr/>
          </a:p>
        </p:txBody>
      </p:sp>
      <p:sp>
        <p:nvSpPr>
          <p:cNvPr id="133" name="Google Shape;133;p21"/>
          <p:cNvSpPr txBox="1"/>
          <p:nvPr>
            <p:ph idx="1" type="body"/>
          </p:nvPr>
        </p:nvSpPr>
        <p:spPr>
          <a:xfrm>
            <a:off x="729450" y="1853850"/>
            <a:ext cx="3449400" cy="2261100"/>
          </a:xfrm>
          <a:prstGeom prst="rect">
            <a:avLst/>
          </a:prstGeom>
        </p:spPr>
        <p:txBody>
          <a:bodyPr anchorCtr="0" anchor="t" bIns="91425" lIns="91425" spcFirstLastPara="1" rIns="91425" wrap="square" tIns="91425">
            <a:noAutofit/>
          </a:bodyPr>
          <a:lstStyle/>
          <a:p>
            <a:pPr indent="0" lvl="0" marL="0" rtl="0" algn="l">
              <a:lnSpc>
                <a:spcPct val="137500"/>
              </a:lnSpc>
              <a:spcBef>
                <a:spcPts val="0"/>
              </a:spcBef>
              <a:spcAft>
                <a:spcPts val="0"/>
              </a:spcAft>
              <a:buNone/>
            </a:pPr>
            <a:r>
              <a:rPr lang="en" sz="1500"/>
              <a:t>These charts are looking at the tenure of a customer and if they left Telco or stayed with Telco.</a:t>
            </a:r>
            <a:endParaRPr sz="1500"/>
          </a:p>
          <a:p>
            <a:pPr indent="0" lvl="0" marL="0" rtl="0" algn="l">
              <a:lnSpc>
                <a:spcPct val="115000"/>
              </a:lnSpc>
              <a:spcBef>
                <a:spcPts val="400"/>
              </a:spcBef>
              <a:spcAft>
                <a:spcPts val="0"/>
              </a:spcAft>
              <a:buNone/>
            </a:pPr>
            <a:r>
              <a:rPr b="1" lang="en" sz="1700" u="sng"/>
              <a:t>Notice: Over half of the Churn customers left in the first year!</a:t>
            </a:r>
            <a:endParaRPr b="1" sz="1700" u="sng"/>
          </a:p>
          <a:p>
            <a:pPr indent="0" lvl="0" marL="0" rtl="0" algn="l">
              <a:lnSpc>
                <a:spcPct val="100000"/>
              </a:lnSpc>
              <a:spcBef>
                <a:spcPts val="400"/>
              </a:spcBef>
              <a:spcAft>
                <a:spcPts val="0"/>
              </a:spcAft>
              <a:buNone/>
            </a:pPr>
            <a:r>
              <a:rPr b="1" lang="en" sz="1700"/>
              <a:t>Blue = Stay</a:t>
            </a:r>
            <a:endParaRPr b="1" sz="1700"/>
          </a:p>
          <a:p>
            <a:pPr indent="0" lvl="0" marL="0" rtl="0" algn="l">
              <a:lnSpc>
                <a:spcPct val="100000"/>
              </a:lnSpc>
              <a:spcBef>
                <a:spcPts val="400"/>
              </a:spcBef>
              <a:spcAft>
                <a:spcPts val="0"/>
              </a:spcAft>
              <a:buNone/>
            </a:pPr>
            <a:r>
              <a:rPr b="1" lang="en" sz="1700"/>
              <a:t>Orange = Left</a:t>
            </a:r>
            <a:endParaRPr b="1" sz="1700"/>
          </a:p>
          <a:p>
            <a:pPr indent="0" lvl="0" marL="0" rtl="0" algn="l">
              <a:lnSpc>
                <a:spcPct val="100000"/>
              </a:lnSpc>
              <a:spcBef>
                <a:spcPts val="400"/>
              </a:spcBef>
              <a:spcAft>
                <a:spcPts val="0"/>
              </a:spcAft>
              <a:buNone/>
            </a:pPr>
            <a:r>
              <a:rPr b="1" lang="en" sz="1700"/>
              <a:t>Y axis = Months with Telco</a:t>
            </a:r>
            <a:endParaRPr b="1" sz="1700"/>
          </a:p>
          <a:p>
            <a:pPr indent="0" lvl="0" marL="0" rtl="0" algn="l">
              <a:lnSpc>
                <a:spcPct val="100000"/>
              </a:lnSpc>
              <a:spcBef>
                <a:spcPts val="400"/>
              </a:spcBef>
              <a:spcAft>
                <a:spcPts val="0"/>
              </a:spcAft>
              <a:buNone/>
            </a:pPr>
            <a:r>
              <a:t/>
            </a:r>
            <a:endParaRPr b="1" sz="1700"/>
          </a:p>
          <a:p>
            <a:pPr indent="0" lvl="0" marL="0" rtl="0" algn="l">
              <a:lnSpc>
                <a:spcPct val="137500"/>
              </a:lnSpc>
              <a:spcBef>
                <a:spcPts val="400"/>
              </a:spcBef>
              <a:spcAft>
                <a:spcPts val="400"/>
              </a:spcAft>
              <a:buNone/>
            </a:pPr>
            <a:r>
              <a:rPr b="1" lang="en" sz="1700"/>
              <a:t> </a:t>
            </a:r>
            <a:endParaRPr b="1" sz="1700"/>
          </a:p>
        </p:txBody>
      </p:sp>
      <p:pic>
        <p:nvPicPr>
          <p:cNvPr id="134" name="Google Shape;134;p21"/>
          <p:cNvPicPr preferRelativeResize="0"/>
          <p:nvPr/>
        </p:nvPicPr>
        <p:blipFill>
          <a:blip r:embed="rId3">
            <a:alphaModFix/>
          </a:blip>
          <a:stretch>
            <a:fillRect/>
          </a:stretch>
        </p:blipFill>
        <p:spPr>
          <a:xfrm>
            <a:off x="4178700" y="847975"/>
            <a:ext cx="5223400" cy="3917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