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72" r:id="rId2"/>
    <p:sldId id="261" r:id="rId3"/>
    <p:sldId id="373" r:id="rId4"/>
    <p:sldId id="374" r:id="rId5"/>
    <p:sldId id="377" r:id="rId6"/>
    <p:sldId id="378" r:id="rId7"/>
    <p:sldId id="379" r:id="rId8"/>
    <p:sldId id="408" r:id="rId9"/>
    <p:sldId id="358" r:id="rId10"/>
    <p:sldId id="409" r:id="rId11"/>
    <p:sldId id="411" r:id="rId12"/>
    <p:sldId id="410" r:id="rId13"/>
    <p:sldId id="425" r:id="rId14"/>
    <p:sldId id="388" r:id="rId15"/>
    <p:sldId id="386" r:id="rId16"/>
    <p:sldId id="390" r:id="rId17"/>
    <p:sldId id="391" r:id="rId18"/>
    <p:sldId id="400" r:id="rId19"/>
    <p:sldId id="412" r:id="rId20"/>
    <p:sldId id="413" r:id="rId21"/>
    <p:sldId id="422" r:id="rId22"/>
    <p:sldId id="424" r:id="rId23"/>
    <p:sldId id="414" r:id="rId24"/>
    <p:sldId id="415" r:id="rId25"/>
    <p:sldId id="416" r:id="rId26"/>
    <p:sldId id="417" r:id="rId27"/>
    <p:sldId id="418" r:id="rId28"/>
    <p:sldId id="419" r:id="rId29"/>
    <p:sldId id="31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 다연" initials="엄다" lastIdx="1" clrIdx="0">
    <p:extLst>
      <p:ext uri="{19B8F6BF-5375-455C-9EA6-DF929625EA0E}">
        <p15:presenceInfo xmlns:p15="http://schemas.microsoft.com/office/powerpoint/2012/main" userId="2224f1714f0cc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333"/>
    <a:srgbClr val="1F7A13"/>
    <a:srgbClr val="A05DBB"/>
    <a:srgbClr val="FFCC00"/>
    <a:srgbClr val="203764"/>
    <a:srgbClr val="799834"/>
    <a:srgbClr val="D67C02"/>
    <a:srgbClr val="F4B183"/>
    <a:srgbClr val="B9B9B9"/>
    <a:srgbClr val="9DB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2478" autoAdjust="0"/>
  </p:normalViewPr>
  <p:slideViewPr>
    <p:cSldViewPr snapToGrid="0">
      <p:cViewPr varScale="1">
        <p:scale>
          <a:sx n="57" d="100"/>
          <a:sy n="57" d="100"/>
        </p:scale>
        <p:origin x="461" y="5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C2E0-FB55-4EE0-8AB8-4B6E3DE4BCC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26FA-6832-48BC-8280-2F66F3D42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7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4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47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6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5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9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3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3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9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3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5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9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1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C9C5B86-682D-41D2-83EB-CE88B009F7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9413" y="524610"/>
            <a:ext cx="9675587" cy="571161"/>
          </a:xfrm>
        </p:spPr>
        <p:txBody>
          <a:bodyPr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9CB9F-C989-4902-A18C-6E87EF851A9B}"/>
              </a:ext>
            </a:extLst>
          </p:cNvPr>
          <p:cNvSpPr/>
          <p:nvPr userDrawn="1"/>
        </p:nvSpPr>
        <p:spPr>
          <a:xfrm>
            <a:off x="0" y="0"/>
            <a:ext cx="12192000" cy="1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나뭇잎">
            <a:extLst>
              <a:ext uri="{FF2B5EF4-FFF2-40B4-BE49-F238E27FC236}">
                <a16:creationId xmlns:a16="http://schemas.microsoft.com/office/drawing/2014/main" id="{AF9305BB-6E80-42B6-A950-A93EC326A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94" y="305504"/>
            <a:ext cx="838906" cy="8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D97D-708A-4BD0-99DA-65CEB9EB581E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68826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68826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83A123">
                  <a:alpha val="3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4CA79C-4B00-46BD-93D5-077380D5852C}"/>
              </a:ext>
            </a:extLst>
          </p:cNvPr>
          <p:cNvSpPr/>
          <p:nvPr/>
        </p:nvSpPr>
        <p:spPr>
          <a:xfrm>
            <a:off x="1525364" y="1636494"/>
            <a:ext cx="89656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ECO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flex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못난이 농작물</a:t>
            </a:r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앱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1480007" y="4561702"/>
            <a:ext cx="518589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273F-7E00-4A78-B9F1-84DFEDDF7DE6}"/>
              </a:ext>
            </a:extLst>
          </p:cNvPr>
          <p:cNvSpPr txBox="1"/>
          <p:nvPr/>
        </p:nvSpPr>
        <p:spPr>
          <a:xfrm>
            <a:off x="2020242" y="3403323"/>
            <a:ext cx="474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ECO-FLEX : crop trading application</a:t>
            </a:r>
            <a:endParaRPr lang="ko-KR" altLang="en-US" sz="20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3FF2B-DF4E-44B3-82A9-B74CEA665C3E}"/>
              </a:ext>
            </a:extLst>
          </p:cNvPr>
          <p:cNvGrpSpPr/>
          <p:nvPr/>
        </p:nvGrpSpPr>
        <p:grpSpPr>
          <a:xfrm>
            <a:off x="1525364" y="3373951"/>
            <a:ext cx="6115958" cy="458853"/>
            <a:chOff x="678542" y="2981009"/>
            <a:chExt cx="5569858" cy="546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4414EC-7633-4A91-818D-A4C7213A241C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4DC23F7-721E-4EB9-8946-26A02BEAF1AD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E70A68-F654-4B9C-889C-7175DB5C654C}"/>
              </a:ext>
            </a:extLst>
          </p:cNvPr>
          <p:cNvSpPr txBox="1"/>
          <p:nvPr/>
        </p:nvSpPr>
        <p:spPr>
          <a:xfrm>
            <a:off x="1480007" y="3889477"/>
            <a:ext cx="43123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환경을 생각하고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자연과 공존하는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삶을 위한 한걸음</a:t>
            </a:r>
            <a:endParaRPr lang="ko-KR" altLang="en-US" sz="3200" b="1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600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2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44765"/>
              </p:ext>
            </p:extLst>
          </p:nvPr>
        </p:nvGraphicFramePr>
        <p:xfrm>
          <a:off x="1014916" y="1510991"/>
          <a:ext cx="10162167" cy="229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875">
                  <a:extLst>
                    <a:ext uri="{9D8B030D-6E8A-4147-A177-3AD203B41FA5}">
                      <a16:colId xmlns:a16="http://schemas.microsoft.com/office/drawing/2014/main" val="258903047"/>
                    </a:ext>
                  </a:extLst>
                </a:gridCol>
                <a:gridCol w="2764764">
                  <a:extLst>
                    <a:ext uri="{9D8B030D-6E8A-4147-A177-3AD203B41FA5}">
                      <a16:colId xmlns:a16="http://schemas.microsoft.com/office/drawing/2014/main" val="1101851058"/>
                    </a:ext>
                  </a:extLst>
                </a:gridCol>
                <a:gridCol w="2764764">
                  <a:extLst>
                    <a:ext uri="{9D8B030D-6E8A-4147-A177-3AD203B41FA5}">
                      <a16:colId xmlns:a16="http://schemas.microsoft.com/office/drawing/2014/main" val="4088225205"/>
                    </a:ext>
                  </a:extLst>
                </a:gridCol>
                <a:gridCol w="2764764">
                  <a:extLst>
                    <a:ext uri="{9D8B030D-6E8A-4147-A177-3AD203B41FA5}">
                      <a16:colId xmlns:a16="http://schemas.microsoft.com/office/drawing/2014/main" val="4229508345"/>
                    </a:ext>
                  </a:extLst>
                </a:gridCol>
              </a:tblGrid>
              <a:tr h="458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26025"/>
                  </a:ext>
                </a:extLst>
              </a:tr>
              <a:tr h="45871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 정보 관리</a:t>
                      </a: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8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 정보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 방법 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61891"/>
                  </a:ext>
                </a:extLst>
              </a:tr>
              <a:tr h="4587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카드 정보 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7030A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연계 파일</a:t>
                      </a:r>
                      <a:r>
                        <a:rPr lang="en-US" altLang="ko-KR" sz="1550" dirty="0">
                          <a:solidFill>
                            <a:srgbClr val="7030A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(EIF)</a:t>
                      </a:r>
                      <a:endParaRPr lang="ko-KR" altLang="en-US" sz="1550" dirty="0">
                        <a:solidFill>
                          <a:srgbClr val="7030A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002977"/>
                  </a:ext>
                </a:extLst>
              </a:tr>
              <a:tr h="4587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8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배송 정보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배송지</a:t>
                      </a: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88203"/>
                  </a:ext>
                </a:extLst>
              </a:tr>
              <a:tr h="4587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배송 현황</a:t>
                      </a:r>
                      <a:r>
                        <a:rPr lang="en-US" altLang="ko-KR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</a:t>
                      </a: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7030A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연계 파일</a:t>
                      </a:r>
                      <a:r>
                        <a:rPr lang="en-US" altLang="ko-KR" sz="1550" dirty="0">
                          <a:solidFill>
                            <a:srgbClr val="7030A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(EIF)</a:t>
                      </a:r>
                      <a:endParaRPr lang="ko-KR" altLang="en-US" sz="1550" dirty="0">
                        <a:solidFill>
                          <a:srgbClr val="7030A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800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6313" y="865697"/>
            <a:ext cx="4826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Function Points(3/3)</a:t>
            </a:r>
            <a:endParaRPr lang="ko-KR" altLang="en-US" sz="2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D1C762-F975-4CDE-BBF5-342FFAB28879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F37A743-853C-4ABF-8AF0-629E3DC0501E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02F201-C496-4D44-ACDD-0805599069C8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E176988-54C8-4F77-A253-5852CC7E1888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64ACEC-D427-4D36-8447-10B7E2824761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979680-21C9-44E4-97C1-3BA3F267D942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F8A2E-56C5-45D4-941D-12758D3AA1CF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881E23D-3289-47DE-A212-FBFB0D412ABD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BCDA28-1B45-4788-9A25-E69AEF5EAFF5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54AA74-509E-4E37-83AD-3390AEE6C953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734F53-C582-48B6-89C6-891BDFB89F61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A68324F-D16E-4147-897B-5F70E76DB8F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50269C-6B2F-4F03-A903-0F4A5E9A9C34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715F58-B8AB-450A-965F-93E558131BC3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9" y="926934"/>
            <a:ext cx="4131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components</a:t>
            </a:r>
            <a:endParaRPr lang="ko-KR" altLang="en-US" sz="2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9085"/>
              </p:ext>
            </p:extLst>
          </p:nvPr>
        </p:nvGraphicFramePr>
        <p:xfrm>
          <a:off x="1581900" y="1494995"/>
          <a:ext cx="8655048" cy="4628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508">
                  <a:extLst>
                    <a:ext uri="{9D8B030D-6E8A-4147-A177-3AD203B41FA5}">
                      <a16:colId xmlns:a16="http://schemas.microsoft.com/office/drawing/2014/main" val="901244970"/>
                    </a:ext>
                  </a:extLst>
                </a:gridCol>
                <a:gridCol w="1640417">
                  <a:extLst>
                    <a:ext uri="{9D8B030D-6E8A-4147-A177-3AD203B41FA5}">
                      <a16:colId xmlns:a16="http://schemas.microsoft.com/office/drawing/2014/main" val="1664139207"/>
                    </a:ext>
                  </a:extLst>
                </a:gridCol>
                <a:gridCol w="1374365">
                  <a:extLst>
                    <a:ext uri="{9D8B030D-6E8A-4147-A177-3AD203B41FA5}">
                      <a16:colId xmlns:a16="http://schemas.microsoft.com/office/drawing/2014/main" val="3810904813"/>
                    </a:ext>
                  </a:extLst>
                </a:gridCol>
                <a:gridCol w="1312742">
                  <a:extLst>
                    <a:ext uri="{9D8B030D-6E8A-4147-A177-3AD203B41FA5}">
                      <a16:colId xmlns:a16="http://schemas.microsoft.com/office/drawing/2014/main" val="3778055727"/>
                    </a:ext>
                  </a:extLst>
                </a:gridCol>
                <a:gridCol w="1442508">
                  <a:extLst>
                    <a:ext uri="{9D8B030D-6E8A-4147-A177-3AD203B41FA5}">
                      <a16:colId xmlns:a16="http://schemas.microsoft.com/office/drawing/2014/main" val="3613989325"/>
                    </a:ext>
                  </a:extLst>
                </a:gridCol>
                <a:gridCol w="1442508">
                  <a:extLst>
                    <a:ext uri="{9D8B030D-6E8A-4147-A177-3AD203B41FA5}">
                      <a16:colId xmlns:a16="http://schemas.microsoft.com/office/drawing/2014/main" val="42727406"/>
                    </a:ext>
                  </a:extLst>
                </a:gridCol>
              </a:tblGrid>
              <a:tr h="3591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complexity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27588"/>
                  </a:ext>
                </a:extLst>
              </a:tr>
              <a:tr h="5607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Description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Total</a:t>
                      </a:r>
                      <a:r>
                        <a:rPr lang="en-US" altLang="ko-KR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Number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Medium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27925"/>
                  </a:ext>
                </a:extLst>
              </a:tr>
              <a:tr h="5607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Inputs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 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613428"/>
                  </a:ext>
                </a:extLst>
              </a:tr>
              <a:tr h="5607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Outputs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608955"/>
                  </a:ext>
                </a:extLst>
              </a:tr>
              <a:tr h="5607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Queries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 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4289"/>
                  </a:ext>
                </a:extLst>
              </a:tr>
              <a:tr h="584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Files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10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15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606188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Program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Interfaces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 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u="sng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x 10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68176"/>
                  </a:ext>
                </a:extLst>
              </a:tr>
              <a:tr h="560777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Total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Unadjusted Function Points(TUFP):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accent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115</a:t>
                      </a:r>
                      <a:endParaRPr lang="ko-KR" altLang="en-US" b="1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92009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85C4F3-1EB9-46B5-9F4D-A1FD11B6CCBD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33A0DE58-2A33-4539-B61D-DA79497A894C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37A41-7A06-451E-83D2-3CF17A7BDA76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6AA778-1D23-4816-A0E5-D3816FFCA275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B834-CCA2-476A-B72B-B08BE3EE76E9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8E4F-AFD5-4694-A841-6E1787309E77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C2DDDE-6DBE-4D5F-ACEF-61A9F63423C5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8F3280-8D29-4E34-B5AB-B478A001FA08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206589-EB1B-4439-813C-352B77CF6BA0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A799EA-3397-47B2-B2EE-0EE0FA6A1AC6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8D12A8-0677-4392-A057-B1959A4AF071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CF236D9-7293-40E7-BDC0-3499A832282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30258C3-8294-4DAF-8DEB-75F5496162C1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2F93D4-5341-4C2C-AB23-4DA7B33FBA85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0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769" y="3053494"/>
            <a:ext cx="6207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서버가 요청 받은 정보를 송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수신 및 처리하는 속도가 중요하기 때문에 </a:t>
            </a:r>
            <a:r>
              <a:rPr lang="en-US" altLang="ko-KR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부과하였다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704" y="4107753"/>
            <a:ext cx="6207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효율적으로 이용할 수 있는 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GUI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제공하여야 하기 때문에 </a:t>
            </a:r>
            <a:r>
              <a:rPr lang="en-US" altLang="ko-KR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부과하였다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425" y="5166371"/>
            <a:ext cx="60940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실시간으로 데이터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게시물 정보 등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입력하거나 검색해야 하므로 </a:t>
            </a:r>
            <a:r>
              <a:rPr lang="en-US" altLang="ko-KR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부여하였다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0667"/>
              </p:ext>
            </p:extLst>
          </p:nvPr>
        </p:nvGraphicFramePr>
        <p:xfrm>
          <a:off x="610522" y="959977"/>
          <a:ext cx="3920067" cy="545123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34974">
                  <a:extLst>
                    <a:ext uri="{9D8B030D-6E8A-4147-A177-3AD203B41FA5}">
                      <a16:colId xmlns:a16="http://schemas.microsoft.com/office/drawing/2014/main" val="1100023550"/>
                    </a:ext>
                  </a:extLst>
                </a:gridCol>
                <a:gridCol w="485093">
                  <a:extLst>
                    <a:ext uri="{9D8B030D-6E8A-4147-A177-3AD203B41FA5}">
                      <a16:colId xmlns:a16="http://schemas.microsoft.com/office/drawing/2014/main" val="3399395807"/>
                    </a:ext>
                  </a:extLst>
                </a:gridCol>
              </a:tblGrid>
              <a:tr h="3407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Processing Complexity(PC)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5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158214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Data</a:t>
                      </a:r>
                      <a:r>
                        <a:rPr lang="en-US" altLang="ko-KR" sz="1550" baseline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communication</a:t>
                      </a:r>
                      <a:endParaRPr lang="ko-KR" altLang="en-US" sz="155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55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55595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Heavy use</a:t>
                      </a:r>
                      <a:r>
                        <a:rPr lang="en-US" altLang="ko-KR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configuration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41114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Transaction rate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65714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End-user Efficiency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77177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Complex processing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579152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Installation</a:t>
                      </a:r>
                      <a:r>
                        <a:rPr lang="en-US" altLang="ko-KR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ease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47096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Multiple sites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4028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Performance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83251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Distributed</a:t>
                      </a:r>
                      <a:r>
                        <a:rPr lang="en-US" altLang="ko-KR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functions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942191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Online data entry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87742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Online</a:t>
                      </a:r>
                      <a:r>
                        <a:rPr lang="en-US" altLang="ko-KR" sz="155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update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12376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Reusability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88658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Operational ease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93308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Extensibility</a:t>
                      </a:r>
                      <a:endParaRPr lang="ko-KR" altLang="en-US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69269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Total</a:t>
                      </a:r>
                      <a:r>
                        <a:rPr lang="en-US" altLang="ko-KR" sz="1550" baseline="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Processing Complexity(PC)</a:t>
                      </a:r>
                      <a:endParaRPr lang="ko-KR" altLang="en-US" sz="1550" b="1" dirty="0">
                        <a:solidFill>
                          <a:srgbClr val="C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b="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550" b="1" dirty="0">
                        <a:solidFill>
                          <a:srgbClr val="C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8864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cxnSpLocks/>
            <a:endCxn id="40" idx="1"/>
          </p:cNvCxnSpPr>
          <p:nvPr/>
        </p:nvCxnSpPr>
        <p:spPr>
          <a:xfrm>
            <a:off x="4523579" y="1484555"/>
            <a:ext cx="586156" cy="897790"/>
          </a:xfrm>
          <a:prstGeom prst="straightConnector1">
            <a:avLst/>
          </a:prstGeom>
          <a:ln w="38100">
            <a:solidFill>
              <a:srgbClr val="606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5109735" y="2008311"/>
            <a:ext cx="6942667" cy="748068"/>
          </a:xfrm>
          <a:prstGeom prst="roundRect">
            <a:avLst>
              <a:gd name="adj" fmla="val 19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07704" y="2076926"/>
            <a:ext cx="746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다수의 단말 장치에서 회원 정보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 정보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 정보와 같은 데이터의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상호 통신이 활발하게 이루어져야 하므로 </a:t>
            </a:r>
            <a:r>
              <a:rPr lang="en-US" altLang="ko-KR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7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부과하였다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4532356" y="2171700"/>
            <a:ext cx="567217" cy="1127440"/>
          </a:xfrm>
          <a:prstGeom prst="straightConnector1">
            <a:avLst/>
          </a:prstGeom>
          <a:ln w="38100">
            <a:solidFill>
              <a:srgbClr val="606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5099573" y="2994569"/>
            <a:ext cx="6942667" cy="748068"/>
          </a:xfrm>
          <a:prstGeom prst="roundRect">
            <a:avLst>
              <a:gd name="adj" fmla="val 240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5099573" y="4039262"/>
            <a:ext cx="6942667" cy="748068"/>
          </a:xfrm>
          <a:prstGeom prst="roundRect">
            <a:avLst>
              <a:gd name="adj" fmla="val 225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cxnSpLocks/>
          </p:cNvCxnSpPr>
          <p:nvPr/>
        </p:nvCxnSpPr>
        <p:spPr>
          <a:xfrm>
            <a:off x="4507772" y="2492055"/>
            <a:ext cx="591801" cy="1835093"/>
          </a:xfrm>
          <a:prstGeom prst="straightConnector1">
            <a:avLst/>
          </a:prstGeom>
          <a:ln w="38100">
            <a:solidFill>
              <a:srgbClr val="606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5099573" y="5087030"/>
            <a:ext cx="6942667" cy="748068"/>
          </a:xfrm>
          <a:prstGeom prst="roundRect">
            <a:avLst>
              <a:gd name="adj" fmla="val 2715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4533741" y="4553502"/>
            <a:ext cx="575994" cy="843267"/>
          </a:xfrm>
          <a:prstGeom prst="straightConnector1">
            <a:avLst/>
          </a:prstGeom>
          <a:ln w="38100">
            <a:solidFill>
              <a:srgbClr val="606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59FCD18-3765-4195-AE9E-56FCCA723B78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69F40E9-A6DB-4483-B88B-B013F9F01342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1ED0C2-F7CC-41D3-A211-44C0EAA1429C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EE587-43C4-4A17-8F8C-E90B3301BE07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10B964-9C87-4AC7-8700-1161F4579C1B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E05D58-8536-4BDA-ABE9-108B8152DD2A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25CADC-AF35-4298-8108-CEE16A83429B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EBC1F1F-0839-4CE7-8C51-6AA9CE28C2EF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E13027-6C98-40CB-9315-D69E27B2FFB8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E89BCC-90C0-4621-A7AD-5F13881BCD6F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7C451-F274-426F-A129-9DCEE6C3644B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FB3515A-629A-4507-B5D9-4229FFC4A5A4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42D3A1C-834A-4250-87A9-FB82B57F9493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D45144-0558-4469-B22B-66B963C1DC20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9" y="926934"/>
            <a:ext cx="4131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Estimate System Size</a:t>
            </a:r>
            <a:endParaRPr lang="ko-KR" altLang="en-US" sz="2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649029" y="2171700"/>
            <a:ext cx="3862122" cy="625881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2+1+2+1 = </a:t>
            </a:r>
            <a:r>
              <a:rPr lang="en-US" altLang="ko-KR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649029" y="3789920"/>
            <a:ext cx="3862122" cy="625881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0.65 + (0.01 x </a:t>
            </a:r>
            <a:r>
              <a:rPr lang="en-US" altLang="ko-KR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0.71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5591" y="3295597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Assumed Project Adjusted Processing Complexity(APC)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649029" y="5422708"/>
            <a:ext cx="3862122" cy="625881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0.71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x 115 =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81.65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75591" y="4928385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Total Adjusted Function Points</a:t>
            </a:r>
            <a:r>
              <a:rPr lang="en-US" altLang="ko-KR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(TAFP)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7317911" y="2182176"/>
            <a:ext cx="3862122" cy="625881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82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x 60 = </a:t>
            </a:r>
            <a:r>
              <a:rPr lang="en-US" altLang="ko-KR" sz="2000" dirty="0">
                <a:solidFill>
                  <a:srgbClr val="6B4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4920</a:t>
            </a:r>
            <a:endParaRPr lang="ko-KR" altLang="en-US" sz="2000" dirty="0">
              <a:solidFill>
                <a:srgbClr val="6B4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444473" y="1687853"/>
            <a:ext cx="3864142" cy="596347"/>
          </a:xfrm>
          <a:prstGeom prst="roundRect">
            <a:avLst>
              <a:gd name="adj" fmla="val 50000"/>
            </a:avLst>
          </a:prstGeom>
          <a:solidFill>
            <a:srgbClr val="FDA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Estimated Lines Of Codes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7317911" y="3789920"/>
            <a:ext cx="3862122" cy="888794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1.4 x </a:t>
            </a:r>
            <a:r>
              <a:rPr lang="en-US" altLang="ko-KR" sz="2000" dirty="0">
                <a:solidFill>
                  <a:srgbClr val="6B4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4.92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6.888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person-months)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444473" y="3295597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COCOMO Effort Estimate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7317911" y="5428223"/>
            <a:ext cx="3862122" cy="625881"/>
          </a:xfrm>
          <a:prstGeom prst="roundRect">
            <a:avLst>
              <a:gd name="adj" fmla="val 37846"/>
            </a:avLst>
          </a:prstGeom>
          <a:solidFill>
            <a:srgbClr val="E7E7E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3.0 x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=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</a:t>
            </a:r>
            <a:r>
              <a:rPr lang="ko-KR" altLang="en-US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months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473" y="4933900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Estimated schedule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75591" y="1702750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Total Processing Complexity(PC)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322" y="5482013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1/3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모서리가 둥근 직사각형 39">
            <a:extLst>
              <a:ext uri="{FF2B5EF4-FFF2-40B4-BE49-F238E27FC236}">
                <a16:creationId xmlns:a16="http://schemas.microsoft.com/office/drawing/2014/main" id="{D534A453-56CA-4A2C-B316-DE0DEA0B1E82}"/>
              </a:ext>
            </a:extLst>
          </p:cNvPr>
          <p:cNvSpPr/>
          <p:nvPr/>
        </p:nvSpPr>
        <p:spPr>
          <a:xfrm>
            <a:off x="6444473" y="1687850"/>
            <a:ext cx="3864142" cy="596347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Estimated Lines Of Codes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2CCE842-42AE-4884-A68E-B1D2619EF88D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CC3B884-9E72-4A88-9FEA-05325E7A036D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9D8723-454E-42A0-9F22-4D025C14E82C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5BC8F5C-D2C2-4062-8C6D-E25F4C542FD0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ACAAED-D633-4A5F-A685-066789A1F59A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9B609D-9751-4BD7-8242-734A563C36D7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EAA9D1-D362-4B94-BAB2-99AC29A163F1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6C11577-5663-4D94-BFDC-D0B26F0D0926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3D6631-6C4A-42A7-910A-FCED0B878ACA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96D0B8-8B9E-44FF-8C51-1BB811C5DD53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CCDADC1-C6AA-4973-9526-38682F9BDC86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7A20CD-0607-432D-9951-8E90189E6D52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402376-73D9-440E-93E3-D363A1B548CC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7CE8D4-1426-4AA5-A28B-59048A70C51E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F4A5B1-5855-49D3-8CE4-36E85187E765}"/>
              </a:ext>
            </a:extLst>
          </p:cNvPr>
          <p:cNvGrpSpPr/>
          <p:nvPr/>
        </p:nvGrpSpPr>
        <p:grpSpPr>
          <a:xfrm>
            <a:off x="8907330" y="2635621"/>
            <a:ext cx="485192" cy="322731"/>
            <a:chOff x="8907330" y="2635621"/>
            <a:chExt cx="485192" cy="32273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5E532D-06DB-455E-98AF-09537D19C9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7330" y="2635623"/>
              <a:ext cx="3550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B902944-4CF9-45EA-8CB3-D9AA493B7D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78555" y="2644385"/>
              <a:ext cx="322731" cy="305203"/>
            </a:xfrm>
            <a:prstGeom prst="bentConnector3">
              <a:avLst>
                <a:gd name="adj1" fmla="val 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54F974-D144-4D27-BFFC-B1F77EDC57B9}"/>
              </a:ext>
            </a:extLst>
          </p:cNvPr>
          <p:cNvSpPr txBox="1"/>
          <p:nvPr/>
        </p:nvSpPr>
        <p:spPr>
          <a:xfrm>
            <a:off x="9366962" y="280208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2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253937" y="297319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Work Plan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50887-AB19-4CF3-B7D8-893D732A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91387"/>
              </p:ext>
            </p:extLst>
          </p:nvPr>
        </p:nvGraphicFramePr>
        <p:xfrm>
          <a:off x="942847" y="997627"/>
          <a:ext cx="10238425" cy="570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332">
                  <a:extLst>
                    <a:ext uri="{9D8B030D-6E8A-4147-A177-3AD203B41FA5}">
                      <a16:colId xmlns:a16="http://schemas.microsoft.com/office/drawing/2014/main" val="4156799577"/>
                    </a:ext>
                  </a:extLst>
                </a:gridCol>
                <a:gridCol w="2747853">
                  <a:extLst>
                    <a:ext uri="{9D8B030D-6E8A-4147-A177-3AD203B41FA5}">
                      <a16:colId xmlns:a16="http://schemas.microsoft.com/office/drawing/2014/main" val="1334746226"/>
                    </a:ext>
                  </a:extLst>
                </a:gridCol>
                <a:gridCol w="737497">
                  <a:extLst>
                    <a:ext uri="{9D8B030D-6E8A-4147-A177-3AD203B41FA5}">
                      <a16:colId xmlns:a16="http://schemas.microsoft.com/office/drawing/2014/main" val="2385719370"/>
                    </a:ext>
                  </a:extLst>
                </a:gridCol>
                <a:gridCol w="1014559">
                  <a:extLst>
                    <a:ext uri="{9D8B030D-6E8A-4147-A177-3AD203B41FA5}">
                      <a16:colId xmlns:a16="http://schemas.microsoft.com/office/drawing/2014/main" val="2879736052"/>
                    </a:ext>
                  </a:extLst>
                </a:gridCol>
                <a:gridCol w="1070049">
                  <a:extLst>
                    <a:ext uri="{9D8B030D-6E8A-4147-A177-3AD203B41FA5}">
                      <a16:colId xmlns:a16="http://schemas.microsoft.com/office/drawing/2014/main" val="650136941"/>
                    </a:ext>
                  </a:extLst>
                </a:gridCol>
                <a:gridCol w="1835624">
                  <a:extLst>
                    <a:ext uri="{9D8B030D-6E8A-4147-A177-3AD203B41FA5}">
                      <a16:colId xmlns:a16="http://schemas.microsoft.com/office/drawing/2014/main" val="1997237069"/>
                    </a:ext>
                  </a:extLst>
                </a:gridCol>
                <a:gridCol w="1735511">
                  <a:extLst>
                    <a:ext uri="{9D8B030D-6E8A-4147-A177-3AD203B41FA5}">
                      <a16:colId xmlns:a16="http://schemas.microsoft.com/office/drawing/2014/main" val="2189755634"/>
                    </a:ext>
                  </a:extLst>
                </a:gridCol>
              </a:tblGrid>
              <a:tr h="639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Task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Number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Task Name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Duration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(in days)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Start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Finish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Dependency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Status</a:t>
                      </a:r>
                    </a:p>
                  </a:txBody>
                  <a:tcPr marL="46856" marR="46856" marT="12954" marB="1295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06919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프로젝트 선정 및 자료 조사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09.10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09.15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3574"/>
                  </a:ext>
                </a:extLst>
              </a:tr>
              <a:tr h="2420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Planning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09.16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655145"/>
                  </a:ext>
                </a:extLst>
              </a:tr>
              <a:tr h="333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2.1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System request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09.16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20616"/>
                  </a:ext>
                </a:extLst>
              </a:tr>
              <a:tr h="27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2.2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Feasibility study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09.16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71860"/>
                  </a:ext>
                </a:extLst>
              </a:tr>
              <a:tr h="3058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2.3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Work plan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09.23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09.26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2.1, 2.2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13154"/>
                  </a:ext>
                </a:extLst>
              </a:tr>
              <a:tr h="3740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Use case diagram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09.27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Complete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497"/>
                  </a:ext>
                </a:extLst>
              </a:tr>
              <a:tr h="2982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Design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10.08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 progress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56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Implementation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48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12.10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380403"/>
                  </a:ext>
                </a:extLst>
              </a:tr>
              <a:tr h="3534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5.1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클라우드 서버  구축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10.29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796660"/>
                  </a:ext>
                </a:extLst>
              </a:tr>
              <a:tr h="3706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5.2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데이터베이스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및 상품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구축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21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10.09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10.29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745031"/>
                  </a:ext>
                </a:extLst>
              </a:tr>
              <a:tr h="3439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5.3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Eco Flex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소비자용 어플 기능 구현 및 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10.30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11.12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6.1, 6.2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2177"/>
                  </a:ext>
                </a:extLst>
              </a:tr>
              <a:tr h="3023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5.4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Eco Flex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판매자용 어플 기능 구현 및 개발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11.13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11.22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6.3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133101"/>
                  </a:ext>
                </a:extLst>
              </a:tr>
              <a:tr h="424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5.5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개인정보 보안 및 결제 기능 구현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11.23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11.29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6.3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24485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5.6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배달 환경 및 공장 시스템 구축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28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10.30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11.30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6.4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6463"/>
                  </a:ext>
                </a:extLst>
              </a:tr>
              <a:tr h="424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</a:p>
                  </a:txBody>
                  <a:tcPr marL="46856" marR="46856" marT="12954" marB="12954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Testing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feedback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42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10.30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12.10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Open</a:t>
                      </a:r>
                    </a:p>
                  </a:txBody>
                  <a:tcPr marL="46856" marR="46856" marT="12954" marB="1295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96608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AA0842-9B7C-46C7-967F-97AD07A6F725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D4599C2-0968-4CA9-92D1-C2423F685F5D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F64B5F-85B4-4CFF-A5AC-81FCBDF10358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335489E-02B9-4C6A-BD0A-27DDFB4271DB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469065-E264-4C71-88C9-E55CF05D53DC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7CA848-B0DB-4838-883B-5A3144B18E4A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7C1F9D-329C-461F-A7B5-E26DB70E808E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34B5B5B-2C15-4295-B52A-0D62FA31840F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4CBC7D-8ECD-43D6-B096-098B8C2FA32F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B43490-72EF-4486-AA05-492945B93859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7D215B-8EDA-4767-874A-A39DB004204B}"/>
              </a:ext>
            </a:extLst>
          </p:cNvPr>
          <p:cNvGrpSpPr/>
          <p:nvPr/>
        </p:nvGrpSpPr>
        <p:grpSpPr>
          <a:xfrm>
            <a:off x="11397429" y="275059"/>
            <a:ext cx="361180" cy="326720"/>
            <a:chOff x="9371723" y="337575"/>
            <a:chExt cx="361180" cy="32672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2FE43EA-7381-48B1-8078-8318B4055E16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77CFEB-3E7D-4656-9251-652DB7CA6B0F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7D607-74AC-43A3-993C-B483394A2B20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12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253937" y="297319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Work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57FE-949F-4706-8C1D-6E96975CCDF1}"/>
              </a:ext>
            </a:extLst>
          </p:cNvPr>
          <p:cNvSpPr txBox="1"/>
          <p:nvPr/>
        </p:nvSpPr>
        <p:spPr>
          <a:xfrm>
            <a:off x="607724" y="892392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Gantt Chart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0CE4D4-CD4C-44F8-BD94-FDBD626F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60" y="1534913"/>
            <a:ext cx="11757682" cy="498938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5385850-590E-46F1-A3C9-6D9A5E5410BA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224042E-A8F1-492B-AA75-1325A4159F1D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95A8DB-4F77-45CE-B8CA-0E3F49591DC4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F03C0FF-6F96-4A80-90E8-FF8956B73506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14367B-F4AF-44AE-A50D-374C2E0EEBA2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979291-4D1A-418D-A368-BD84B98BC04D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B1E766-B14D-4CB4-BF3F-34009B5C77DB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90C9845-D554-40EC-9F96-CE6E710E109A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695B89-A172-416F-8D76-476E4A190CBE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8126BD-4F30-4DB5-A7D3-97DA11A86703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29EE30-7A8C-49B6-9FCD-0BEAD2C319FC}"/>
              </a:ext>
            </a:extLst>
          </p:cNvPr>
          <p:cNvGrpSpPr/>
          <p:nvPr/>
        </p:nvGrpSpPr>
        <p:grpSpPr>
          <a:xfrm>
            <a:off x="11397429" y="275059"/>
            <a:ext cx="361180" cy="326720"/>
            <a:chOff x="9371723" y="337575"/>
            <a:chExt cx="361180" cy="32672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CC05953-D8BD-4F77-8362-76AD6AD5A85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949481-F33B-4525-833F-5FAF2DD5A72C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251759-555B-4AC1-BEC3-B392BAF6B150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81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253937" y="297319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Work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18FF-052A-4E34-90D9-E2A1A5C20B18}"/>
              </a:ext>
            </a:extLst>
          </p:cNvPr>
          <p:cNvSpPr txBox="1"/>
          <p:nvPr/>
        </p:nvSpPr>
        <p:spPr>
          <a:xfrm>
            <a:off x="504027" y="892392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PERT Chart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2DC32B-F226-42C7-86F4-D4BD1F067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24178"/>
              </p:ext>
            </p:extLst>
          </p:nvPr>
        </p:nvGraphicFramePr>
        <p:xfrm>
          <a:off x="506171" y="1782806"/>
          <a:ext cx="1705148" cy="1073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프로젝트 선정 및 자료조사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 days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9/10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Tue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9/15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D76EF8C9-EC11-4736-B9B3-1CC668362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84758"/>
              </p:ext>
            </p:extLst>
          </p:nvPr>
        </p:nvGraphicFramePr>
        <p:xfrm>
          <a:off x="2667868" y="1285834"/>
          <a:ext cx="1705148" cy="1073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System Request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 weeks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Wed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9/16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Tue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9/22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5" name="표 5">
            <a:extLst>
              <a:ext uri="{FF2B5EF4-FFF2-40B4-BE49-F238E27FC236}">
                <a16:creationId xmlns:a16="http://schemas.microsoft.com/office/drawing/2014/main" id="{C5E5B54A-7BC9-4CB2-94D1-473E4D3C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6921"/>
              </p:ext>
            </p:extLst>
          </p:nvPr>
        </p:nvGraphicFramePr>
        <p:xfrm>
          <a:off x="2667868" y="2565831"/>
          <a:ext cx="1705148" cy="1073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Feasibility study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 weeks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Wed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9/16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Tue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9/22</a:t>
                      </a:r>
                      <a:endParaRPr lang="ko-KR" altLang="en-US" sz="10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6" name="표 5">
            <a:extLst>
              <a:ext uri="{FF2B5EF4-FFF2-40B4-BE49-F238E27FC236}">
                <a16:creationId xmlns:a16="http://schemas.microsoft.com/office/drawing/2014/main" id="{DAD72F36-21F6-4C2F-A03C-4BF926013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91462"/>
              </p:ext>
            </p:extLst>
          </p:nvPr>
        </p:nvGraphicFramePr>
        <p:xfrm>
          <a:off x="4813877" y="1792231"/>
          <a:ext cx="1705148" cy="108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Work Plan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 days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Wed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9/23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Sat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9/26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0B525B66-BED7-4D76-B81A-C690B35CF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93815"/>
              </p:ext>
            </p:extLst>
          </p:nvPr>
        </p:nvGraphicFramePr>
        <p:xfrm>
          <a:off x="6888689" y="1791067"/>
          <a:ext cx="1705148" cy="108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Use Case Diagram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 days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9/27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10/1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8" name="표 5">
            <a:extLst>
              <a:ext uri="{FF2B5EF4-FFF2-40B4-BE49-F238E27FC236}">
                <a16:creationId xmlns:a16="http://schemas.microsoft.com/office/drawing/2014/main" id="{F6DE21D5-F8C1-437D-9F70-BDEEAA05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45199"/>
              </p:ext>
            </p:extLst>
          </p:nvPr>
        </p:nvGraphicFramePr>
        <p:xfrm>
          <a:off x="8978415" y="1792231"/>
          <a:ext cx="1705148" cy="108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Design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 days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10/2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10/8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49" name="표 5">
            <a:extLst>
              <a:ext uri="{FF2B5EF4-FFF2-40B4-BE49-F238E27FC236}">
                <a16:creationId xmlns:a16="http://schemas.microsoft.com/office/drawing/2014/main" id="{F25D31D2-3AF1-4F95-83FE-637DC0E5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91181"/>
              </p:ext>
            </p:extLst>
          </p:nvPr>
        </p:nvGraphicFramePr>
        <p:xfrm>
          <a:off x="10025186" y="3598393"/>
          <a:ext cx="1705148" cy="108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클라우드 서버 구축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10/29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0" name="표 5">
            <a:extLst>
              <a:ext uri="{FF2B5EF4-FFF2-40B4-BE49-F238E27FC236}">
                <a16:creationId xmlns:a16="http://schemas.microsoft.com/office/drawing/2014/main" id="{9DD062D5-2DEA-4A84-B6F5-65A2B6FD2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57206"/>
              </p:ext>
            </p:extLst>
          </p:nvPr>
        </p:nvGraphicFramePr>
        <p:xfrm>
          <a:off x="10025186" y="4934546"/>
          <a:ext cx="1705148" cy="114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데이터베이스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및 상품 목록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구축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10/29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id="{41D3A906-BD4F-4C82-A149-32B179CD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83513"/>
              </p:ext>
            </p:extLst>
          </p:nvPr>
        </p:nvGraphicFramePr>
        <p:xfrm>
          <a:off x="6888689" y="4201709"/>
          <a:ext cx="1705148" cy="114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Eco Flex 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소비자용 어플 기능 구현 및 개발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10/30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11/12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C64EECDB-0ABC-406B-83B1-BA32F1A1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1152"/>
              </p:ext>
            </p:extLst>
          </p:nvPr>
        </p:nvGraphicFramePr>
        <p:xfrm>
          <a:off x="4813877" y="4201709"/>
          <a:ext cx="1705148" cy="114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Eco Flex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판매자용 어플 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 및 개발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 days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11/13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11/22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3" name="표 5">
            <a:extLst>
              <a:ext uri="{FF2B5EF4-FFF2-40B4-BE49-F238E27FC236}">
                <a16:creationId xmlns:a16="http://schemas.microsoft.com/office/drawing/2014/main" id="{2F15D807-9E77-40C7-AE6C-F95EC2A5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77204"/>
              </p:ext>
            </p:extLst>
          </p:nvPr>
        </p:nvGraphicFramePr>
        <p:xfrm>
          <a:off x="2667868" y="4201709"/>
          <a:ext cx="1705148" cy="114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개인정보 보안 및 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 기능 구축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Mon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11/23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11/29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4" name="표 5">
            <a:extLst>
              <a:ext uri="{FF2B5EF4-FFF2-40B4-BE49-F238E27FC236}">
                <a16:creationId xmlns:a16="http://schemas.microsoft.com/office/drawing/2014/main" id="{13D03921-FD14-4C60-B79C-D247B1F2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33053"/>
              </p:ext>
            </p:extLst>
          </p:nvPr>
        </p:nvGraphicFramePr>
        <p:xfrm>
          <a:off x="6896484" y="5522870"/>
          <a:ext cx="1705148" cy="114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배달 환경 및 공장 시스템 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10/30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Mon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11/30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graphicFrame>
        <p:nvGraphicFramePr>
          <p:cNvPr id="55" name="표 5">
            <a:extLst>
              <a:ext uri="{FF2B5EF4-FFF2-40B4-BE49-F238E27FC236}">
                <a16:creationId xmlns:a16="http://schemas.microsoft.com/office/drawing/2014/main" id="{72C3FBDD-0EF0-48B7-AFE9-9D19ACF67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85117"/>
              </p:ext>
            </p:extLst>
          </p:nvPr>
        </p:nvGraphicFramePr>
        <p:xfrm>
          <a:off x="506171" y="5565133"/>
          <a:ext cx="1705148" cy="108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574">
                  <a:extLst>
                    <a:ext uri="{9D8B030D-6E8A-4147-A177-3AD203B41FA5}">
                      <a16:colId xmlns:a16="http://schemas.microsoft.com/office/drawing/2014/main" val="4073352796"/>
                    </a:ext>
                  </a:extLst>
                </a:gridCol>
                <a:gridCol w="852574">
                  <a:extLst>
                    <a:ext uri="{9D8B030D-6E8A-4147-A177-3AD203B41FA5}">
                      <a16:colId xmlns:a16="http://schemas.microsoft.com/office/drawing/2014/main" val="662275803"/>
                    </a:ext>
                  </a:extLst>
                </a:gridCol>
              </a:tblGrid>
              <a:tr h="37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Testing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feedback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9437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 weeks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96"/>
                  </a:ext>
                </a:extLst>
              </a:tr>
              <a:tr h="28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10/30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Thu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12/10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83776"/>
                  </a:ext>
                </a:extLst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CB2538-43DA-4DB1-8743-64214F501CB6}"/>
              </a:ext>
            </a:extLst>
          </p:cNvPr>
          <p:cNvCxnSpPr>
            <a:cxnSpLocks/>
          </p:cNvCxnSpPr>
          <p:nvPr/>
        </p:nvCxnSpPr>
        <p:spPr>
          <a:xfrm>
            <a:off x="6513824" y="2440088"/>
            <a:ext cx="346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EBBB2CD-FA39-4F6B-85E3-C2B12452ECDA}"/>
              </a:ext>
            </a:extLst>
          </p:cNvPr>
          <p:cNvCxnSpPr>
            <a:cxnSpLocks/>
          </p:cNvCxnSpPr>
          <p:nvPr/>
        </p:nvCxnSpPr>
        <p:spPr>
          <a:xfrm>
            <a:off x="8582387" y="2440088"/>
            <a:ext cx="346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4CB26E3-6C7B-4613-81C4-607C840FE77A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10355716" y="2767933"/>
            <a:ext cx="1702464" cy="1046771"/>
          </a:xfrm>
          <a:prstGeom prst="bentConnector4">
            <a:avLst>
              <a:gd name="adj1" fmla="val 242"/>
              <a:gd name="adj2" fmla="val 12183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BF2E5C2-2A81-4888-8D23-A0DF4518796E}"/>
              </a:ext>
            </a:extLst>
          </p:cNvPr>
          <p:cNvCxnSpPr>
            <a:cxnSpLocks/>
          </p:cNvCxnSpPr>
          <p:nvPr/>
        </p:nvCxnSpPr>
        <p:spPr>
          <a:xfrm rot="5400000">
            <a:off x="11165169" y="4708989"/>
            <a:ext cx="1363398" cy="2229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6829143-3759-4784-BA4F-33FB037EB953}"/>
              </a:ext>
            </a:extLst>
          </p:cNvPr>
          <p:cNvCxnSpPr/>
          <p:nvPr/>
        </p:nvCxnSpPr>
        <p:spPr>
          <a:xfrm flipH="1">
            <a:off x="6513824" y="4934546"/>
            <a:ext cx="374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90BA545-AF5F-4A59-8C58-B60C4CF95B25}"/>
              </a:ext>
            </a:extLst>
          </p:cNvPr>
          <p:cNvCxnSpPr/>
          <p:nvPr/>
        </p:nvCxnSpPr>
        <p:spPr>
          <a:xfrm flipH="1">
            <a:off x="4439012" y="4934546"/>
            <a:ext cx="374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2FAC62E-8DB1-43BF-8CC7-C80600478086}"/>
              </a:ext>
            </a:extLst>
          </p:cNvPr>
          <p:cNvCxnSpPr/>
          <p:nvPr/>
        </p:nvCxnSpPr>
        <p:spPr>
          <a:xfrm>
            <a:off x="506171" y="1822372"/>
            <a:ext cx="1705148" cy="103351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F154221-005B-45AA-BD7E-59113E4783EB}"/>
              </a:ext>
            </a:extLst>
          </p:cNvPr>
          <p:cNvCxnSpPr>
            <a:cxnSpLocks/>
          </p:cNvCxnSpPr>
          <p:nvPr/>
        </p:nvCxnSpPr>
        <p:spPr>
          <a:xfrm>
            <a:off x="2675676" y="1306141"/>
            <a:ext cx="1679912" cy="10527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79C1189-46CE-4CD7-BA05-4A2F86865393}"/>
              </a:ext>
            </a:extLst>
          </p:cNvPr>
          <p:cNvCxnSpPr>
            <a:cxnSpLocks/>
          </p:cNvCxnSpPr>
          <p:nvPr/>
        </p:nvCxnSpPr>
        <p:spPr>
          <a:xfrm>
            <a:off x="2675676" y="2589137"/>
            <a:ext cx="1679912" cy="10527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2A5DB9F-A9E6-4365-BC16-ABCA9AAE5C20}"/>
              </a:ext>
            </a:extLst>
          </p:cNvPr>
          <p:cNvCxnSpPr>
            <a:cxnSpLocks/>
          </p:cNvCxnSpPr>
          <p:nvPr/>
        </p:nvCxnSpPr>
        <p:spPr>
          <a:xfrm>
            <a:off x="4813876" y="1805875"/>
            <a:ext cx="1679912" cy="10527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4845B09-E7FE-41A8-90FD-07A06B190DBE}"/>
              </a:ext>
            </a:extLst>
          </p:cNvPr>
          <p:cNvCxnSpPr>
            <a:cxnSpLocks/>
          </p:cNvCxnSpPr>
          <p:nvPr/>
        </p:nvCxnSpPr>
        <p:spPr>
          <a:xfrm>
            <a:off x="6897395" y="1805875"/>
            <a:ext cx="1679912" cy="10527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E645A10-C236-4A22-B161-895FA085029C}"/>
              </a:ext>
            </a:extLst>
          </p:cNvPr>
          <p:cNvCxnSpPr>
            <a:cxnSpLocks/>
          </p:cNvCxnSpPr>
          <p:nvPr/>
        </p:nvCxnSpPr>
        <p:spPr>
          <a:xfrm>
            <a:off x="8991033" y="1805875"/>
            <a:ext cx="1679912" cy="10527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BF752C5-DD5D-46BA-81C7-735B578BA97B}"/>
              </a:ext>
            </a:extLst>
          </p:cNvPr>
          <p:cNvCxnSpPr/>
          <p:nvPr/>
        </p:nvCxnSpPr>
        <p:spPr>
          <a:xfrm flipH="1">
            <a:off x="2653728" y="1297038"/>
            <a:ext cx="1705148" cy="1050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9DFB9C5-29F2-4FF7-932F-805D5A80B615}"/>
              </a:ext>
            </a:extLst>
          </p:cNvPr>
          <p:cNvCxnSpPr/>
          <p:nvPr/>
        </p:nvCxnSpPr>
        <p:spPr>
          <a:xfrm flipH="1">
            <a:off x="2653728" y="2600398"/>
            <a:ext cx="1705148" cy="1050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2E23A9D-8C92-455C-AAB0-82755A001A93}"/>
              </a:ext>
            </a:extLst>
          </p:cNvPr>
          <p:cNvCxnSpPr/>
          <p:nvPr/>
        </p:nvCxnSpPr>
        <p:spPr>
          <a:xfrm flipH="1">
            <a:off x="4816186" y="1803767"/>
            <a:ext cx="1705148" cy="1050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27492F4-4D29-43E7-AD64-B597A0219B60}"/>
              </a:ext>
            </a:extLst>
          </p:cNvPr>
          <p:cNvCxnSpPr/>
          <p:nvPr/>
        </p:nvCxnSpPr>
        <p:spPr>
          <a:xfrm flipH="1">
            <a:off x="6896484" y="1813194"/>
            <a:ext cx="1705148" cy="1050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172F7A5-297B-42A7-AE82-3D3E6FF46EA9}"/>
              </a:ext>
            </a:extLst>
          </p:cNvPr>
          <p:cNvCxnSpPr/>
          <p:nvPr/>
        </p:nvCxnSpPr>
        <p:spPr>
          <a:xfrm flipH="1">
            <a:off x="509044" y="1802055"/>
            <a:ext cx="1705148" cy="1050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D527000-60E1-4D04-8FCF-9A0AC7D0FA55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A3777C11-F8D2-4AB0-8FF1-07DA4CE05E37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D2F35E-509F-4660-9703-74606FF57939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A199A5-7041-46B5-A4FD-5577BEF08CA1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6F5389-539D-41D9-8705-770488EB03CC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4E0242-A118-4EFC-B331-41746CF5CDD9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4C4B58-1457-42CF-84B1-E87F1120982D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00DEC30-6434-4A04-9ADD-E05655C3BA06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D69FF3-ECBA-4339-A571-046013FC3783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CC934A-F940-43E4-B7A8-342E599B675A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E74C97D-CEB7-46AC-AC86-1782B998531B}"/>
              </a:ext>
            </a:extLst>
          </p:cNvPr>
          <p:cNvGrpSpPr/>
          <p:nvPr/>
        </p:nvGrpSpPr>
        <p:grpSpPr>
          <a:xfrm>
            <a:off x="11397429" y="275059"/>
            <a:ext cx="361180" cy="326720"/>
            <a:chOff x="9371723" y="337575"/>
            <a:chExt cx="361180" cy="32672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02DC7-2883-4592-9602-8CDD0ED214AC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36BBAED-9B66-473A-92FC-913C796B1E8B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3DEC46D-791D-43AC-AA73-95184A53560C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F2702E-67C1-456A-87F4-3073519254DC}"/>
              </a:ext>
            </a:extLst>
          </p:cNvPr>
          <p:cNvSpPr/>
          <p:nvPr/>
        </p:nvSpPr>
        <p:spPr>
          <a:xfrm>
            <a:off x="2671133" y="1284854"/>
            <a:ext cx="1708840" cy="106757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1BED85-916A-47A8-A048-2736E276A025}"/>
              </a:ext>
            </a:extLst>
          </p:cNvPr>
          <p:cNvSpPr/>
          <p:nvPr/>
        </p:nvSpPr>
        <p:spPr>
          <a:xfrm>
            <a:off x="2650357" y="2575854"/>
            <a:ext cx="1708840" cy="106757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BDFAEB-CB61-46AB-BFB7-3E5F95EE0595}"/>
              </a:ext>
            </a:extLst>
          </p:cNvPr>
          <p:cNvSpPr/>
          <p:nvPr/>
        </p:nvSpPr>
        <p:spPr>
          <a:xfrm>
            <a:off x="4802459" y="1801549"/>
            <a:ext cx="1708840" cy="106757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C5FCF3-EDA1-4EC5-9467-7DBB8F2CB561}"/>
              </a:ext>
            </a:extLst>
          </p:cNvPr>
          <p:cNvSpPr/>
          <p:nvPr/>
        </p:nvSpPr>
        <p:spPr>
          <a:xfrm>
            <a:off x="6886802" y="1791067"/>
            <a:ext cx="1708840" cy="1096650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C47C22-5262-425B-B4DD-8D65158B9A01}"/>
              </a:ext>
            </a:extLst>
          </p:cNvPr>
          <p:cNvSpPr/>
          <p:nvPr/>
        </p:nvSpPr>
        <p:spPr>
          <a:xfrm>
            <a:off x="8975355" y="1801436"/>
            <a:ext cx="1708840" cy="106757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1E5E0E-FD80-44E3-BCDB-0F412CA49811}"/>
              </a:ext>
            </a:extLst>
          </p:cNvPr>
          <p:cNvSpPr/>
          <p:nvPr/>
        </p:nvSpPr>
        <p:spPr>
          <a:xfrm>
            <a:off x="10034398" y="3591269"/>
            <a:ext cx="1708840" cy="1105616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03F73AD-471C-4ECF-BDEF-0AA71CB5E2F0}"/>
              </a:ext>
            </a:extLst>
          </p:cNvPr>
          <p:cNvSpPr/>
          <p:nvPr/>
        </p:nvSpPr>
        <p:spPr>
          <a:xfrm>
            <a:off x="10034398" y="4942089"/>
            <a:ext cx="1708840" cy="1135267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13C3A7-D113-4640-816E-2CE21CA3CD9A}"/>
              </a:ext>
            </a:extLst>
          </p:cNvPr>
          <p:cNvSpPr/>
          <p:nvPr/>
        </p:nvSpPr>
        <p:spPr>
          <a:xfrm>
            <a:off x="6897437" y="4207994"/>
            <a:ext cx="1708840" cy="1153443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D76A6C-7694-4F71-9FE7-8207F80C93EF}"/>
              </a:ext>
            </a:extLst>
          </p:cNvPr>
          <p:cNvSpPr/>
          <p:nvPr/>
        </p:nvSpPr>
        <p:spPr>
          <a:xfrm>
            <a:off x="4798963" y="4209710"/>
            <a:ext cx="1708840" cy="1142803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19282B9-0FEB-469F-8555-1DF49B5D170E}"/>
              </a:ext>
            </a:extLst>
          </p:cNvPr>
          <p:cNvSpPr/>
          <p:nvPr/>
        </p:nvSpPr>
        <p:spPr>
          <a:xfrm>
            <a:off x="504027" y="5570266"/>
            <a:ext cx="1708840" cy="1083184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1402C6-5772-4247-9DFD-EB41A2A53C6A}"/>
              </a:ext>
            </a:extLst>
          </p:cNvPr>
          <p:cNvSpPr/>
          <p:nvPr/>
        </p:nvSpPr>
        <p:spPr>
          <a:xfrm>
            <a:off x="2675676" y="4209711"/>
            <a:ext cx="1708840" cy="1142803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ECAFDA-416E-4746-8D69-79AF8244EB0E}"/>
              </a:ext>
            </a:extLst>
          </p:cNvPr>
          <p:cNvSpPr/>
          <p:nvPr/>
        </p:nvSpPr>
        <p:spPr>
          <a:xfrm>
            <a:off x="3100562" y="6206837"/>
            <a:ext cx="640855" cy="360549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9236B-2EFB-4389-8105-39370B8E0926}"/>
              </a:ext>
            </a:extLst>
          </p:cNvPr>
          <p:cNvSpPr txBox="1"/>
          <p:nvPr/>
        </p:nvSpPr>
        <p:spPr>
          <a:xfrm>
            <a:off x="3744018" y="6228832"/>
            <a:ext cx="170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Critical Path</a:t>
            </a:r>
            <a:endParaRPr lang="ko-KR" altLang="en-US" sz="1600" dirty="0">
              <a:solidFill>
                <a:srgbClr val="0070C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사각형: 둥근 모서리 126">
            <a:extLst>
              <a:ext uri="{FF2B5EF4-FFF2-40B4-BE49-F238E27FC236}">
                <a16:creationId xmlns:a16="http://schemas.microsoft.com/office/drawing/2014/main" id="{1EC7542B-47FF-4C4C-95CA-E9C818585CA7}"/>
              </a:ext>
            </a:extLst>
          </p:cNvPr>
          <p:cNvSpPr/>
          <p:nvPr/>
        </p:nvSpPr>
        <p:spPr>
          <a:xfrm>
            <a:off x="2946436" y="6103177"/>
            <a:ext cx="2470456" cy="577315"/>
          </a:xfrm>
          <a:prstGeom prst="roundRect">
            <a:avLst>
              <a:gd name="adj" fmla="val 227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3E6CB3-49FD-48A9-95AF-8E0C0E64CD00}"/>
              </a:ext>
            </a:extLst>
          </p:cNvPr>
          <p:cNvCxnSpPr>
            <a:cxnSpLocks/>
          </p:cNvCxnSpPr>
          <p:nvPr/>
        </p:nvCxnSpPr>
        <p:spPr>
          <a:xfrm flipV="1">
            <a:off x="2211319" y="1943116"/>
            <a:ext cx="456549" cy="496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424CE94-A7E3-4DEE-9FA8-7267D49DD3E4}"/>
              </a:ext>
            </a:extLst>
          </p:cNvPr>
          <p:cNvCxnSpPr>
            <a:cxnSpLocks/>
          </p:cNvCxnSpPr>
          <p:nvPr/>
        </p:nvCxnSpPr>
        <p:spPr>
          <a:xfrm flipV="1">
            <a:off x="4357328" y="2759875"/>
            <a:ext cx="429887" cy="468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45F4EB-D9CF-40B2-B03E-7E3F2476AA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11319" y="2428899"/>
            <a:ext cx="456549" cy="673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CC1437F-0F54-4CDE-B81E-79EF186CB55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373016" y="1964820"/>
            <a:ext cx="440861" cy="37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7DEE32-BCF2-46D3-89C9-34BFE626C063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593837" y="4201709"/>
            <a:ext cx="1431349" cy="571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17E8D9F-B71C-4926-B00B-531938E1E063}"/>
              </a:ext>
            </a:extLst>
          </p:cNvPr>
          <p:cNvCxnSpPr>
            <a:cxnSpLocks/>
          </p:cNvCxnSpPr>
          <p:nvPr/>
        </p:nvCxnSpPr>
        <p:spPr>
          <a:xfrm flipH="1" flipV="1">
            <a:off x="8593837" y="4934546"/>
            <a:ext cx="1431349" cy="603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F02843-D8B0-43F4-B851-1BC135A0F5AD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608751" y="2880548"/>
            <a:ext cx="1222238" cy="3365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9B4002-A0E7-4CD8-AB3A-661C306738E9}"/>
              </a:ext>
            </a:extLst>
          </p:cNvPr>
          <p:cNvSpPr/>
          <p:nvPr/>
        </p:nvSpPr>
        <p:spPr>
          <a:xfrm>
            <a:off x="489264" y="1782481"/>
            <a:ext cx="1708840" cy="106757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35D95-7F76-4C52-99F8-FD07ED2ACED0}"/>
              </a:ext>
            </a:extLst>
          </p:cNvPr>
          <p:cNvSpPr/>
          <p:nvPr/>
        </p:nvSpPr>
        <p:spPr>
          <a:xfrm>
            <a:off x="2443764" y="1451983"/>
            <a:ext cx="7103566" cy="478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9B790FB-3635-49B1-95DB-81AF812FB527}"/>
              </a:ext>
            </a:extLst>
          </p:cNvPr>
          <p:cNvSpPr txBox="1"/>
          <p:nvPr/>
        </p:nvSpPr>
        <p:spPr>
          <a:xfrm rot="1894826">
            <a:off x="6150807" y="2897003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1E439E-342C-4BC6-BCC2-F52C295B0F4A}"/>
              </a:ext>
            </a:extLst>
          </p:cNvPr>
          <p:cNvSpPr txBox="1"/>
          <p:nvPr/>
        </p:nvSpPr>
        <p:spPr>
          <a:xfrm rot="19985098">
            <a:off x="5873116" y="4075656"/>
            <a:ext cx="18633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498704F-0B9E-4C27-B29B-D29EFCFFFE84}"/>
              </a:ext>
            </a:extLst>
          </p:cNvPr>
          <p:cNvCxnSpPr>
            <a:cxnSpLocks/>
            <a:stCxn id="12" idx="3"/>
            <a:endCxn id="47" idx="2"/>
          </p:cNvCxnSpPr>
          <p:nvPr/>
        </p:nvCxnSpPr>
        <p:spPr>
          <a:xfrm>
            <a:off x="2081708" y="2579119"/>
            <a:ext cx="2443828" cy="154641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540419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089B3-6D34-4A15-80E1-937EA0796148}"/>
              </a:ext>
            </a:extLst>
          </p:cNvPr>
          <p:cNvSpPr txBox="1"/>
          <p:nvPr/>
        </p:nvSpPr>
        <p:spPr>
          <a:xfrm>
            <a:off x="879025" y="3105609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102BE-5BCF-4AA9-AA6B-2BEEF10BCEA0}"/>
              </a:ext>
            </a:extLst>
          </p:cNvPr>
          <p:cNvSpPr txBox="1"/>
          <p:nvPr/>
        </p:nvSpPr>
        <p:spPr>
          <a:xfrm>
            <a:off x="684142" y="5768502"/>
            <a:ext cx="171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Seller(farmer)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AD572-663C-496E-AD73-1153426FCFD0}"/>
              </a:ext>
            </a:extLst>
          </p:cNvPr>
          <p:cNvSpPr txBox="1"/>
          <p:nvPr/>
        </p:nvSpPr>
        <p:spPr>
          <a:xfrm>
            <a:off x="9920764" y="2582386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Billing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B37DF-2C43-4916-A308-0B7C0D3CF087}"/>
              </a:ext>
            </a:extLst>
          </p:cNvPr>
          <p:cNvSpPr txBox="1"/>
          <p:nvPr/>
        </p:nvSpPr>
        <p:spPr>
          <a:xfrm>
            <a:off x="10173722" y="4280363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Manager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84FB1-B104-4EC7-A9BB-852A66F47143}"/>
              </a:ext>
            </a:extLst>
          </p:cNvPr>
          <p:cNvSpPr txBox="1"/>
          <p:nvPr/>
        </p:nvSpPr>
        <p:spPr>
          <a:xfrm>
            <a:off x="9878825" y="5915683"/>
            <a:ext cx="22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Shipping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71937B0-27F5-4E38-8508-F1E51D1A66EB}"/>
              </a:ext>
            </a:extLst>
          </p:cNvPr>
          <p:cNvSpPr/>
          <p:nvPr/>
        </p:nvSpPr>
        <p:spPr>
          <a:xfrm>
            <a:off x="4525536" y="3829904"/>
            <a:ext cx="1666933" cy="5912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구매내역 및 배송조회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466E673-2181-4095-AA07-77C8DD921A40}"/>
              </a:ext>
            </a:extLst>
          </p:cNvPr>
          <p:cNvSpPr/>
          <p:nvPr/>
        </p:nvSpPr>
        <p:spPr>
          <a:xfrm>
            <a:off x="4102831" y="4657107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상품등록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A8C0864-D6BC-47F3-9B66-E8B0D8547199}"/>
              </a:ext>
            </a:extLst>
          </p:cNvPr>
          <p:cNvSpPr/>
          <p:nvPr/>
        </p:nvSpPr>
        <p:spPr>
          <a:xfrm>
            <a:off x="4401811" y="5484310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게시물 관리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00A9CA0-19BE-46AD-B611-AC1753580BD3}"/>
              </a:ext>
            </a:extLst>
          </p:cNvPr>
          <p:cNvSpPr/>
          <p:nvPr/>
        </p:nvSpPr>
        <p:spPr>
          <a:xfrm>
            <a:off x="7168406" y="3628778"/>
            <a:ext cx="1084040" cy="5076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C17465-9284-4899-ACB1-5BCA3BF6E37A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081708" y="1935217"/>
            <a:ext cx="2884848" cy="64390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79C3FC-FE27-4FD2-81A7-6A3F99CF2661}"/>
              </a:ext>
            </a:extLst>
          </p:cNvPr>
          <p:cNvCxnSpPr>
            <a:cxnSpLocks/>
            <a:stCxn id="12" idx="3"/>
            <a:endCxn id="41" idx="2"/>
          </p:cNvCxnSpPr>
          <p:nvPr/>
        </p:nvCxnSpPr>
        <p:spPr>
          <a:xfrm>
            <a:off x="2081708" y="2579119"/>
            <a:ext cx="2291902" cy="8786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ADE1257-47A6-4D81-A9B0-E3EAEB210426}"/>
              </a:ext>
            </a:extLst>
          </p:cNvPr>
          <p:cNvCxnSpPr>
            <a:cxnSpLocks/>
            <a:stCxn id="12" idx="3"/>
            <a:endCxn id="46" idx="2"/>
          </p:cNvCxnSpPr>
          <p:nvPr/>
        </p:nvCxnSpPr>
        <p:spPr>
          <a:xfrm>
            <a:off x="2081708" y="2579119"/>
            <a:ext cx="2291902" cy="8035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67A6734-576F-4757-9522-E9BCF5B55842}"/>
              </a:ext>
            </a:extLst>
          </p:cNvPr>
          <p:cNvCxnSpPr>
            <a:cxnSpLocks/>
            <a:stCxn id="20" idx="3"/>
            <a:endCxn id="48" idx="4"/>
          </p:cNvCxnSpPr>
          <p:nvPr/>
        </p:nvCxnSpPr>
        <p:spPr>
          <a:xfrm flipV="1">
            <a:off x="2061335" y="4357289"/>
            <a:ext cx="1235461" cy="80908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8489D3B-C230-4592-9EC4-3E40F5F98344}"/>
              </a:ext>
            </a:extLst>
          </p:cNvPr>
          <p:cNvCxnSpPr>
            <a:cxnSpLocks/>
            <a:stCxn id="20" idx="3"/>
            <a:endCxn id="49" idx="2"/>
          </p:cNvCxnSpPr>
          <p:nvPr/>
        </p:nvCxnSpPr>
        <p:spPr>
          <a:xfrm flipV="1">
            <a:off x="2061335" y="4938488"/>
            <a:ext cx="2041496" cy="22788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FE07001-9C36-4A79-975D-EFB9A886FB22}"/>
              </a:ext>
            </a:extLst>
          </p:cNvPr>
          <p:cNvCxnSpPr>
            <a:cxnSpLocks/>
            <a:stCxn id="20" idx="3"/>
            <a:endCxn id="56" idx="2"/>
          </p:cNvCxnSpPr>
          <p:nvPr/>
        </p:nvCxnSpPr>
        <p:spPr>
          <a:xfrm>
            <a:off x="2061335" y="5166371"/>
            <a:ext cx="2340476" cy="59932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0873780-F635-429A-97A5-4B7AAD881F6B}"/>
              </a:ext>
            </a:extLst>
          </p:cNvPr>
          <p:cNvCxnSpPr>
            <a:cxnSpLocks/>
            <a:stCxn id="12" idx="3"/>
            <a:endCxn id="48" idx="0"/>
          </p:cNvCxnSpPr>
          <p:nvPr/>
        </p:nvCxnSpPr>
        <p:spPr>
          <a:xfrm>
            <a:off x="2081708" y="2579119"/>
            <a:ext cx="1215088" cy="121540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66BFC08-59DA-4571-86B3-E8EB6AF0B9F5}"/>
              </a:ext>
            </a:extLst>
          </p:cNvPr>
          <p:cNvCxnSpPr>
            <a:cxnSpLocks/>
            <a:stCxn id="20" idx="3"/>
            <a:endCxn id="47" idx="2"/>
          </p:cNvCxnSpPr>
          <p:nvPr/>
        </p:nvCxnSpPr>
        <p:spPr>
          <a:xfrm flipV="1">
            <a:off x="2061335" y="4125535"/>
            <a:ext cx="2464201" cy="104083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10D44F2-7C52-4D9D-870F-F0B462E84759}"/>
              </a:ext>
            </a:extLst>
          </p:cNvPr>
          <p:cNvCxnSpPr>
            <a:cxnSpLocks/>
            <a:stCxn id="61" idx="6"/>
            <a:endCxn id="23" idx="1"/>
          </p:cNvCxnSpPr>
          <p:nvPr/>
        </p:nvCxnSpPr>
        <p:spPr>
          <a:xfrm flipV="1">
            <a:off x="9076006" y="5395788"/>
            <a:ext cx="1041898" cy="9002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1B09CB-67D6-44B1-A4FD-508C4FD7A096}"/>
              </a:ext>
            </a:extLst>
          </p:cNvPr>
          <p:cNvCxnSpPr>
            <a:cxnSpLocks/>
            <a:stCxn id="60" idx="6"/>
            <a:endCxn id="22" idx="1"/>
          </p:cNvCxnSpPr>
          <p:nvPr/>
        </p:nvCxnSpPr>
        <p:spPr>
          <a:xfrm flipV="1">
            <a:off x="9047771" y="3737045"/>
            <a:ext cx="1059457" cy="93153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EBE7AD6-5EE1-4D61-99EB-86E873258D3A}"/>
              </a:ext>
            </a:extLst>
          </p:cNvPr>
          <p:cNvCxnSpPr>
            <a:cxnSpLocks/>
            <a:stCxn id="61" idx="6"/>
            <a:endCxn id="22" idx="1"/>
          </p:cNvCxnSpPr>
          <p:nvPr/>
        </p:nvCxnSpPr>
        <p:spPr>
          <a:xfrm flipV="1">
            <a:off x="9076006" y="3737045"/>
            <a:ext cx="1031222" cy="174877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DE9A56F-F718-408E-8DFA-8634BAAEAF2C}"/>
              </a:ext>
            </a:extLst>
          </p:cNvPr>
          <p:cNvCxnSpPr>
            <a:cxnSpLocks/>
            <a:stCxn id="41" idx="6"/>
            <a:endCxn id="21" idx="1"/>
          </p:cNvCxnSpPr>
          <p:nvPr/>
        </p:nvCxnSpPr>
        <p:spPr>
          <a:xfrm flipV="1">
            <a:off x="5862915" y="2044079"/>
            <a:ext cx="4205490" cy="62290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87E5E17-8BDD-4E37-85B1-A84898C286B9}"/>
              </a:ext>
            </a:extLst>
          </p:cNvPr>
          <p:cNvCxnSpPr>
            <a:cxnSpLocks/>
            <a:stCxn id="57" idx="6"/>
            <a:endCxn id="22" idx="1"/>
          </p:cNvCxnSpPr>
          <p:nvPr/>
        </p:nvCxnSpPr>
        <p:spPr>
          <a:xfrm>
            <a:off x="9024389" y="2908986"/>
            <a:ext cx="1082839" cy="8280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EEB23D54-DC9D-4EF2-8D5F-F8F635572E48}"/>
              </a:ext>
            </a:extLst>
          </p:cNvPr>
          <p:cNvCxnSpPr>
            <a:cxnSpLocks/>
            <a:stCxn id="49" idx="6"/>
            <a:endCxn id="62" idx="3"/>
          </p:cNvCxnSpPr>
          <p:nvPr/>
        </p:nvCxnSpPr>
        <p:spPr>
          <a:xfrm flipV="1">
            <a:off x="5592136" y="4062101"/>
            <a:ext cx="1735024" cy="87638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01E78D1-8A42-487F-8626-EB00CD0805CA}"/>
              </a:ext>
            </a:extLst>
          </p:cNvPr>
          <p:cNvCxnSpPr>
            <a:cxnSpLocks/>
            <a:stCxn id="56" idx="6"/>
            <a:endCxn id="62" idx="4"/>
          </p:cNvCxnSpPr>
          <p:nvPr/>
        </p:nvCxnSpPr>
        <p:spPr>
          <a:xfrm flipV="1">
            <a:off x="5891116" y="4136447"/>
            <a:ext cx="1819310" cy="162924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0230F3A-35BB-4ECA-85D3-42466D023A30}"/>
              </a:ext>
            </a:extLst>
          </p:cNvPr>
          <p:cNvCxnSpPr>
            <a:cxnSpLocks/>
            <a:stCxn id="46" idx="5"/>
            <a:endCxn id="62" idx="1"/>
          </p:cNvCxnSpPr>
          <p:nvPr/>
        </p:nvCxnSpPr>
        <p:spPr>
          <a:xfrm>
            <a:off x="5644811" y="3581645"/>
            <a:ext cx="1682349" cy="12147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707A8B3-D6B1-49E8-AE78-AC2BBF41DBA5}"/>
              </a:ext>
            </a:extLst>
          </p:cNvPr>
          <p:cNvCxnSpPr>
            <a:cxnSpLocks/>
            <a:stCxn id="9" idx="5"/>
            <a:endCxn id="62" idx="7"/>
          </p:cNvCxnSpPr>
          <p:nvPr/>
        </p:nvCxnSpPr>
        <p:spPr>
          <a:xfrm>
            <a:off x="6237757" y="2145287"/>
            <a:ext cx="1855935" cy="155783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54A2AA3-3960-447A-AE33-AF53D99EE9F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862915" y="2666981"/>
            <a:ext cx="1678158" cy="98266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D258931-557D-431B-95A1-53502B7BC1AE}"/>
              </a:ext>
            </a:extLst>
          </p:cNvPr>
          <p:cNvCxnSpPr>
            <a:cxnSpLocks/>
            <a:stCxn id="47" idx="6"/>
            <a:endCxn id="62" idx="2"/>
          </p:cNvCxnSpPr>
          <p:nvPr/>
        </p:nvCxnSpPr>
        <p:spPr>
          <a:xfrm flipV="1">
            <a:off x="6192469" y="3882613"/>
            <a:ext cx="975937" cy="242922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D441B86-F786-4BA9-8A2F-9A71E62D7EE4}"/>
              </a:ext>
            </a:extLst>
          </p:cNvPr>
          <p:cNvSpPr txBox="1"/>
          <p:nvPr/>
        </p:nvSpPr>
        <p:spPr>
          <a:xfrm rot="2406250">
            <a:off x="6727823" y="2754884"/>
            <a:ext cx="111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35B0B4B-5E6F-4D7F-98B1-85C5E5499776}"/>
              </a:ext>
            </a:extLst>
          </p:cNvPr>
          <p:cNvSpPr txBox="1"/>
          <p:nvPr/>
        </p:nvSpPr>
        <p:spPr>
          <a:xfrm rot="228738">
            <a:off x="6019210" y="3396044"/>
            <a:ext cx="118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22DD64-3C32-4285-ACE2-45C99C880CE4}"/>
              </a:ext>
            </a:extLst>
          </p:cNvPr>
          <p:cNvSpPr txBox="1"/>
          <p:nvPr/>
        </p:nvSpPr>
        <p:spPr>
          <a:xfrm rot="19247394">
            <a:off x="6099515" y="4478184"/>
            <a:ext cx="186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DEFA72C-972C-4833-AB03-679D40035CC0}"/>
              </a:ext>
            </a:extLst>
          </p:cNvPr>
          <p:cNvSpPr txBox="1"/>
          <p:nvPr/>
        </p:nvSpPr>
        <p:spPr>
          <a:xfrm rot="20774667">
            <a:off x="6098349" y="3687787"/>
            <a:ext cx="186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3D6934-A249-41A4-9794-562D513620A6}"/>
              </a:ext>
            </a:extLst>
          </p:cNvPr>
          <p:cNvSpPr/>
          <p:nvPr/>
        </p:nvSpPr>
        <p:spPr>
          <a:xfrm>
            <a:off x="2552143" y="3794528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회원등록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C08CE4E-0296-4436-BD8D-947C750ED7CA}"/>
              </a:ext>
            </a:extLst>
          </p:cNvPr>
          <p:cNvSpPr/>
          <p:nvPr/>
        </p:nvSpPr>
        <p:spPr>
          <a:xfrm>
            <a:off x="4373610" y="3101298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리뷰등록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1F3783-3044-4095-8D08-A3482A0FBB7F}"/>
              </a:ext>
            </a:extLst>
          </p:cNvPr>
          <p:cNvSpPr/>
          <p:nvPr/>
        </p:nvSpPr>
        <p:spPr>
          <a:xfrm>
            <a:off x="7535084" y="2579120"/>
            <a:ext cx="1489305" cy="6597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A2BE2B-DAF6-4EA0-A714-5968D9ECFCAC}"/>
              </a:ext>
            </a:extLst>
          </p:cNvPr>
          <p:cNvSpPr/>
          <p:nvPr/>
        </p:nvSpPr>
        <p:spPr>
          <a:xfrm>
            <a:off x="7586701" y="5204436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배송정보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6FD74FF-9F76-4743-A901-8E1A00446E25}"/>
              </a:ext>
            </a:extLst>
          </p:cNvPr>
          <p:cNvSpPr/>
          <p:nvPr/>
        </p:nvSpPr>
        <p:spPr>
          <a:xfrm>
            <a:off x="7558466" y="4387198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주문관리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AE31A4-24DE-4A71-A360-628FDDA8F2A7}"/>
              </a:ext>
            </a:extLst>
          </p:cNvPr>
          <p:cNvSpPr/>
          <p:nvPr/>
        </p:nvSpPr>
        <p:spPr>
          <a:xfrm>
            <a:off x="4966556" y="1638133"/>
            <a:ext cx="1489305" cy="5941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상품목록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745E0D-F104-49C0-AB1C-DDD616541C30}"/>
              </a:ext>
            </a:extLst>
          </p:cNvPr>
          <p:cNvSpPr/>
          <p:nvPr/>
        </p:nvSpPr>
        <p:spPr>
          <a:xfrm>
            <a:off x="4373610" y="2385600"/>
            <a:ext cx="1489305" cy="5627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상품구매</a:t>
            </a:r>
          </a:p>
        </p:txBody>
      </p:sp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107A3FAB-7996-4BA6-948F-0D35D847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594" y="1957062"/>
            <a:ext cx="1244114" cy="1244114"/>
          </a:xfrm>
          <a:prstGeom prst="rect">
            <a:avLst/>
          </a:prstGeom>
        </p:spPr>
      </p:pic>
      <p:pic>
        <p:nvPicPr>
          <p:cNvPr id="20" name="그래픽 19" descr="남자">
            <a:extLst>
              <a:ext uri="{FF2B5EF4-FFF2-40B4-BE49-F238E27FC236}">
                <a16:creationId xmlns:a16="http://schemas.microsoft.com/office/drawing/2014/main" id="{DD52A2E3-895F-42B1-A425-E42E4530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221" y="4544314"/>
            <a:ext cx="1244114" cy="1244114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id="{C0D15AD1-D27C-4475-8565-0C86E183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405" y="1422022"/>
            <a:ext cx="1244114" cy="1244114"/>
          </a:xfrm>
          <a:prstGeom prst="rect">
            <a:avLst/>
          </a:prstGeom>
        </p:spPr>
      </p:pic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id="{B0CFC03F-0E71-4E9E-A966-62623785A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228" y="3114988"/>
            <a:ext cx="1244114" cy="1244114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id="{532CED43-1194-4B0B-B4F7-24A041139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7904" y="4773731"/>
            <a:ext cx="1244114" cy="1244114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30318D-5127-4CFC-B922-473EAADD08C2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5F1576D-774F-47E7-975E-6AC94379F54C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B9FC39-4696-4FD8-BA8F-66AB2299C675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08ED7FA-4024-45F8-A7CD-AC3DEA99913A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A6844-3B2E-415F-91C0-32BF5A909F13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A8FC12-91D7-4BC6-BC36-AC98DDDE97E1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DAE306-1132-4CD3-9A34-1D6B1FE3C61E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1B32B27-7176-4381-A5C4-8E97522EBB40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5233667-669A-4C81-9160-A6F1752D5B12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C13737-A977-4AFD-B57F-6F397D839D74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FF8259-97E8-4963-B38E-89E3F90830AC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B284043-3EDB-4866-B706-AD62D037F76B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D17EB58-D2C2-4971-AF26-66CE0BED3A01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9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3594891"/>
            <a:ext cx="7042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구매를 원하는 상품의 카테고리를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해당 품목의 목록을 출력한다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7595" y="1571876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목록 확인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303721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6" y="3029525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회원 등록을 하여야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672324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523826"/>
            <a:ext cx="2259713" cy="500882"/>
          </a:xfrm>
          <a:prstGeom prst="roundRect">
            <a:avLst>
              <a:gd name="adj" fmla="val 227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582557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08308" y="488043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5856" y="488307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451458"/>
            <a:ext cx="9676283" cy="3316916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2290593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EB744-48E8-4DC2-95BA-CD7C269D0D4C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7676F40-628A-479C-8B0C-EEA85A76AC41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C913DA-F129-4E3E-BAD2-6D6C0B4C697A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DA15B9A-72E4-445F-8304-2DB60376B06D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5F6EF9-9305-4DC1-BA6E-C2FEF1A882B1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77DDF3-039E-4CD3-A82C-5A9BA7F1E96B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0CD65E-DD7D-4464-9F2B-CC4FF76E2920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A4844E-FA6E-457E-8875-1C119F57F4ED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0C2004-E144-491C-BB4E-39DD761F3D18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6247C6-B725-4833-B156-2CEA9BDA2D00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E8C1EED-897B-402E-82E7-274BEBA501BC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448256-0476-4655-981C-57AE5DDBD01A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4DDC81-312A-47D2-8682-860CB8437CA5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3316133"/>
            <a:ext cx="7042324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원하는 상품의 구매 버튼을 누른다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선호하는 결제 방법을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결제 방법에 따라 결제를 진행하여 상품을 구매한다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구매 정보를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595" y="1375112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71592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7" y="2706481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로그인 하여야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39356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327062"/>
            <a:ext cx="1806843" cy="500882"/>
          </a:xfrm>
          <a:prstGeom prst="roundRect">
            <a:avLst>
              <a:gd name="adj" fmla="val 3056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385793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530045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0732" y="529126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254693"/>
            <a:ext cx="9676283" cy="3777287"/>
          </a:xfrm>
          <a:prstGeom prst="roundRect">
            <a:avLst>
              <a:gd name="adj" fmla="val 1365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2093829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37D3330-F08E-4C4D-9332-3AF265027CEB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8B2CD4A-4FF4-42D0-88E4-53CBD956D1C1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FE0F5D-84A8-4723-92FF-DFC6533E7234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44E858-A12D-413B-A971-C2898B244397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E563F6-6171-4DC9-956D-D10CBA224A45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634C8A-FE24-4115-BDEC-1E960EDB0B65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1EB45-8B20-4E93-A1B7-CEAD31322C35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32C03E0-0F8D-47E8-BA79-2374D08677DE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56D0C-2B4A-4B12-A02D-F294FA29F2E2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41FF1A-21F9-4F71-BE1A-96173E47BC85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495A4-144E-4C6A-B71C-50325A7E8F8C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40DA99-BE6F-4824-A263-3411D9B92C46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F637A-5ADC-4CDE-82BD-A14C2609B86E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6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78510-4427-441A-84D4-FD510498F74C}"/>
              </a:ext>
            </a:extLst>
          </p:cNvPr>
          <p:cNvSpPr txBox="1"/>
          <p:nvPr/>
        </p:nvSpPr>
        <p:spPr>
          <a:xfrm>
            <a:off x="971611" y="1439851"/>
            <a:ext cx="381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971611" y="2355575"/>
            <a:ext cx="7706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 개발 내용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Estimation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 Plan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Diagram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3303151"/>
            <a:ext cx="704232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상품을 수령한 후 해당 상품의 리뷰를 등록한다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리뷰 정보를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595" y="1387079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 등록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7135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7" y="2611775"/>
            <a:ext cx="4063933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상품을 구매하여야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39121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339029"/>
            <a:ext cx="1806843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397760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66307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0732" y="4558189"/>
            <a:ext cx="5190845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리뷰를 수정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해당 리뷰를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수정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266660"/>
            <a:ext cx="9676283" cy="3593244"/>
          </a:xfrm>
          <a:prstGeom prst="roundRect">
            <a:avLst>
              <a:gd name="adj" fmla="val 120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2105796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E334009-76F4-423C-8C78-9C04E94369E5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A46BD8A8-3982-4379-BE09-E2471D940857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73238-4CA6-4A24-A846-E8F9940B0461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873EA4-92ED-45BB-BD90-0320395BBB85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59252F-208C-45AF-B04A-4FD72E950913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2C9781-4DD1-4312-8898-A484DEB2EF69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270051-50BA-46D7-854E-DCED9ED50919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6297E5-4085-4EB4-8D85-CEE11AB16E5E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03DA65-2E38-4D34-97CD-EC1ECFB451B3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D54A0C-4F5D-4B1D-AB59-61B044C1EEF2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55B4AD3-A160-4B4D-BE2A-79E848F533B7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AFF912-0474-4E3E-A680-808B9E4BA8F9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A3EDAF-F961-493F-BA7C-81C0C11E67E4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9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4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853915"/>
            <a:ext cx="814035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등록에 앞서 앱의 사용자는 구매자 모드와 판매자 모드 중 선택을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고객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 등의 개인정보를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앞으로 사용할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고객정보를 저장한다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4378" y="2132965"/>
            <a:ext cx="691215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264" y="101355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1806844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075137" y="4811826"/>
            <a:ext cx="73703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타 회원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중복 될 경우에는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사실을 공지하고 다른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선택할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모드일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자신의 거주지를 입력해야 하며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모드일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자신의 농장 주소를 입력해야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E7E230-7057-4B98-860A-2A90861C4E1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5B965A6-F267-455D-921C-D3D3F9ECBB2B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F1A3C9-7B61-4F28-A771-E8A1894A8519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E6BAB8C-C366-4E20-ABB2-4BC455EF75B7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1A5003-27C4-4786-A5AE-409F391A3CD2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460BA-2183-43F8-A6FF-61780EC021C8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643ACA-9CB5-4EDA-ABE5-67C20274CF73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EC102A-6924-4ABE-B8C5-1682E7B996BD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F0C440-A7EB-4AE1-A713-0F3963C2BEFC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4C4641-4CC9-4B41-9C50-AA64AA91AC8C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0448136-DC52-430B-8798-6B6DDE2E3BC5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12603A-FD22-467F-8E7D-1F5D5503C4D6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087DFE-216F-4074-A49B-F08E59AA2A83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2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20120" y="2822704"/>
            <a:ext cx="792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팔고자 하는 못난이 농산물을 사진을 찍는다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팔고자 하는 농산물의 가격을 기입한다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해당하는 카테고리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못난이 농산물 상품을 업로드한다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게시한 상품을 상품 목록에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1562" y="238266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3232" y="2373228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1562" y="306031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0046" y="1047354"/>
            <a:ext cx="1806843" cy="500882"/>
          </a:xfrm>
          <a:prstGeom prst="roundRect">
            <a:avLst>
              <a:gd name="adj" fmla="val 166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63623" y="110608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1562" y="531781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2912" y="1921445"/>
            <a:ext cx="9971669" cy="4347265"/>
          </a:xfrm>
          <a:prstGeom prst="roundRect">
            <a:avLst>
              <a:gd name="adj" fmla="val 1313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5531" y="1781847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9249" y="4967205"/>
            <a:ext cx="7360399" cy="115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182487" y="5154645"/>
            <a:ext cx="7042324" cy="141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등록 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허위 사진 또는 허위 정보를 입력한 경우 해당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에게는 페널티가 주어질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E397F55-9096-4006-ABDD-95562FF0E3AF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E90AB56-C6AD-4077-A3AF-E2FDF61086E0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D5E482-6EEC-4103-8A16-BF91CE47D76B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B9EA9-A8BC-4DDB-8AFB-31766A8C6D8A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597470-8133-4936-8E7E-859E6E8E9A59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EA83213-567F-49A5-9C0B-28DA2135BB04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95DD0F-06C4-4F56-88D3-CB94E1CA6E45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8BDB2EA-B039-41E4-B529-3A240879A7EB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8636FF-651C-4EE4-BF3F-0C4898C58761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3887EA-9751-414C-B338-D6243FF78E92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AB97F05-9CDE-4A2F-94EA-EF774CB119B4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FC66BC-A533-47E2-A710-387A511F2A64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D3AFF2-78C1-494C-AFCB-03632E286B77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12DC1-9113-4500-BA4C-A5A031233403}"/>
              </a:ext>
            </a:extLst>
          </p:cNvPr>
          <p:cNvSpPr txBox="1"/>
          <p:nvPr/>
        </p:nvSpPr>
        <p:spPr>
          <a:xfrm>
            <a:off x="2197264" y="10781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등록</a:t>
            </a:r>
          </a:p>
        </p:txBody>
      </p:sp>
    </p:spTree>
    <p:extLst>
      <p:ext uri="{BB962C8B-B14F-4D97-AF65-F5344CB8AC3E}">
        <p14:creationId xmlns:p14="http://schemas.microsoft.com/office/powerpoint/2010/main" val="22028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0754" y="2838523"/>
            <a:ext cx="7042324" cy="32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업로드 하였던 못난이 농산물 상품 정보의 수정 및 삭제가 가능하다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삭제 또는 수정한 내역을 반영한다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판매가 완료된 농산물에 한하여 구매자가 남긴 리뷰를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제공한다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리뷰를 확인하고 피드백 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595" y="105108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게시물 관리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89084" y="232337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0754" y="2221580"/>
            <a:ext cx="3624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89084" y="296912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03030"/>
            <a:ext cx="2065432" cy="500882"/>
          </a:xfrm>
          <a:prstGeom prst="roundRect">
            <a:avLst>
              <a:gd name="adj" fmla="val 166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061761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9084" y="567799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6196" y="5580766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30660"/>
            <a:ext cx="9676283" cy="4302441"/>
          </a:xfrm>
          <a:prstGeom prst="roundRect">
            <a:avLst>
              <a:gd name="adj" fmla="val 143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769797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31CA21-BCBC-4B78-85B3-CCF07D7B50E0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0F91DFD-96F8-4E58-8C72-8E452EBEEF7B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B5932D-52FE-47B9-9DF8-8A9783C31BE7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C53F938-1370-41D7-B55B-5A9016C2C23D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5D4932-5C6C-447E-B96E-3B061E458C96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41EEE2-C86B-4C55-A782-AE0E7799C5AC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CA954D-E2D0-41A5-A008-D0E7C2337C55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A717F88-932A-49FA-BCE3-EDC86BECB34F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E2C94B-DE76-4668-A887-44C05E82B452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08D29C-8D6C-44FE-99BE-C2627CA4DDA7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C6AD4A0-CB40-44B2-90CC-AFC0AB958122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A91925-E99F-43BE-8EB3-F17FD0F69A03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EE2599-7FF0-4AF4-8440-662909A8CE25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2912955"/>
            <a:ext cx="7042324" cy="18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패스워드가 일치하는지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2246" y="11325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7" y="2296948"/>
            <a:ext cx="3106941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60904"/>
            <a:ext cx="2065432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80799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7882" y="4292072"/>
            <a:ext cx="77732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고객정보가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이상 오류가 나면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패스워드를 다시 설정한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잊어버렸다면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찾을 수 있도록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C5D52BD-ED0B-4039-B22B-FE5A04D36D5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E0E5724-3D48-4675-9355-3E63FD871952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02F7DF-31D5-4133-BA00-65ECDEBE082F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2C6A8A-F506-45AC-9F28-89DA321C21FC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AA2BD3-40D2-4682-8FCE-3C6D01C4C0E3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7CD2C8-D5A8-4619-AEDA-660CEBCF53A8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E93820-CEF6-467A-9A92-705FB7C43FE6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62D2C3B-426A-4273-9863-F64F377CAC83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BCF671-26E1-4F16-BC48-662D95714A9B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A17B97-4C62-4401-8CF2-961277AD032A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2D125E-6EBE-4736-8764-30A3497944FA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716936-6E5B-48B1-B34F-3642163EF312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D7037A-D1C9-4823-95DE-15CA39F703A6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6" y="3129640"/>
            <a:ext cx="714195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성별에 관한 데이터를 관리한다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회원 등록이 이루어질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데이터를 업데이트한다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595" y="12247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관리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6" y="2603855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6" y="2502058"/>
            <a:ext cx="3106941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6" y="324960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176653"/>
            <a:ext cx="2236725" cy="500882"/>
          </a:xfrm>
          <a:prstGeom prst="roundRect">
            <a:avLst>
              <a:gd name="adj" fmla="val 1438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235384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6" y="510784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5856" y="4978747"/>
            <a:ext cx="7426808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정보 변경을 하였을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이를 새로 업데이트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104284"/>
            <a:ext cx="9984342" cy="4202430"/>
          </a:xfrm>
          <a:prstGeom prst="roundRect">
            <a:avLst>
              <a:gd name="adj" fmla="val 1516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943420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0FD46F-EF58-4A63-B72B-74F56AE6BD7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80D3519-985C-423C-9FBF-EFFA1712495B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A94A0B-EC07-4260-8357-9C5522D7690D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323E24E-03D8-47CC-B25F-E510BC3C9CE9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845B7E7-2140-45F0-8648-F6669DBDB763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A0A7F2-C763-4A34-A388-66DAB19CAFE8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58A38C-744F-4A2F-BE42-655ACB18184C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2C0F267-5F7F-4FE8-8CA4-9C1B6295F84B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D4AC61-D815-4683-8494-BC9156BE4CFA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FDAD37-F8A8-4380-92E8-066410727163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FE29FC0-8206-4791-B66D-23DA0BABE091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78066F-C4A8-46BA-B624-296862EDCFE6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CCBA7F-668C-4FF3-A1F1-D146C8798706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4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6" y="3325997"/>
            <a:ext cx="7042324" cy="18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주문이 들어온 상품 데이터들을 취합한다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상품 개수 및 구매자들을 확인하고 오류 사항이 없는지 점검한다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595" y="142155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구매하기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6" y="280021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6" y="2698415"/>
            <a:ext cx="4063933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상품을 구매하여야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6" y="344595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373506"/>
            <a:ext cx="2341879" cy="500882"/>
          </a:xfrm>
          <a:prstGeom prst="roundRect">
            <a:avLst>
              <a:gd name="adj" fmla="val 1207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432237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6" y="509925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5856" y="4970147"/>
            <a:ext cx="7370394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 사항에 변경이 생길 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301138"/>
            <a:ext cx="9767162" cy="3593244"/>
          </a:xfrm>
          <a:prstGeom prst="roundRect">
            <a:avLst>
              <a:gd name="adj" fmla="val 1423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2140273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8AD9EC-7FE9-4506-859F-C276D14697DF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92CE581-9DFC-4E0E-9306-58982232F49A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6D432C-683F-4B20-819A-314B616078FC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C4CC1E-B934-4D2E-91BF-88DFEBD50D97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13EB4B-1128-4E0B-89F3-B3AD3689E36C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1647F3-D6CF-446D-8353-D8C3FD32C4F1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78243C-36EF-46B5-ACC4-F55E33681197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049782E-87C9-43DA-938D-70D392327939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47DA19-E3C8-47DD-A835-7B566A07AD1C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462D521-C1C1-4F6F-BA93-6D874B531B8C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85F439F-4D98-4B01-B64B-7468733A4AD4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5E1E37-B886-46E5-BFF5-C8309AB8E65A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6BF8B1-0295-41A8-8970-6C6E4CB375E5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9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180578" y="3103714"/>
            <a:ext cx="770557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결제가 완료된 상품의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      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정보를 띄운다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규격에 맞춰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SERVER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배송정보를 요청한다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실시간 택배 배송정보를 제공한다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7595" y="1236280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 내역 및 배송조회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6" y="2582644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6" y="322839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188230"/>
            <a:ext cx="3185704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246961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6" y="529876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9642" y="5162546"/>
            <a:ext cx="7370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2115861"/>
            <a:ext cx="9767162" cy="3993005"/>
          </a:xfrm>
          <a:prstGeom prst="roundRect">
            <a:avLst>
              <a:gd name="adj" fmla="val 1572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954997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9642" y="2554821"/>
            <a:ext cx="41713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상품을 구매하여야 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07EE8A-CF76-4904-A023-327468E5B649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5EAFED7-AD27-400C-96D2-02F979FF9DE1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636060-4677-4909-AC8D-9205332FE8D8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940970F-8120-49CA-87DB-61E4BC425BA3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D76E7-FE08-40CC-A897-0C2457E3EB56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8A2974-88BE-4E1C-99AF-AB20C0B89A34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581037-4DCF-46DB-82DD-ADC7FF7C4CF7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1A1376-34BC-4BCF-A0C6-48884DA02167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4132F1-46D0-4528-A9E0-DE1C7EA72F1D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399876-A27B-49F8-9E50-AB0080C585BD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B94E10-0516-4910-81D3-614EB72D858A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FACC93-3560-45B8-A159-A52AE97901A3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D2024-127C-4159-9CDC-6357B914356A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00962" y="290484"/>
            <a:ext cx="572634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Use Case Description 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143963" y="2769306"/>
            <a:ext cx="8971071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상품을 수령하여 수합한다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준비된 상품을 포장한다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Shipping system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상품을 인수받아 배송지로 운반한다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87972" y="2350215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87972" y="287899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7972" y="459315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5498" y="4313859"/>
            <a:ext cx="8797046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상품이 분실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훼손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연착과 같은 택배 사고가 발생할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      알리고 피해 보상을 해주어야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상품에 대한 교환 및 반품을 원할 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교환 및 반품 사유가          적절할 경우 이를 시행한다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6" y="1865919"/>
            <a:ext cx="10121893" cy="4424327"/>
          </a:xfrm>
          <a:prstGeom prst="roundRect">
            <a:avLst>
              <a:gd name="adj" fmla="val 1413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758220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9642" y="2271247"/>
            <a:ext cx="41713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상품을 구매하여야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79373" y="10513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배송하기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991453"/>
            <a:ext cx="2341879" cy="500882"/>
          </a:xfrm>
          <a:prstGeom prst="roundRect">
            <a:avLst>
              <a:gd name="adj" fmla="val 2132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87764" y="1050184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28D1D6-315F-4AAF-B0B9-BBD2E628AA22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9392522" y="43841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1BE211A-A2E5-4D04-BC4F-1DDB42479A24}"/>
              </a:ext>
            </a:extLst>
          </p:cNvPr>
          <p:cNvSpPr/>
          <p:nvPr/>
        </p:nvSpPr>
        <p:spPr>
          <a:xfrm>
            <a:off x="9065802" y="27505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3C6AA6-01E1-489B-B057-32EF8CC8FDF6}"/>
              </a:ext>
            </a:extLst>
          </p:cNvPr>
          <p:cNvSpPr/>
          <p:nvPr/>
        </p:nvSpPr>
        <p:spPr>
          <a:xfrm>
            <a:off x="9040951" y="29222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CA81FC4-A935-4B51-A3A9-2EE0137F10A8}"/>
              </a:ext>
            </a:extLst>
          </p:cNvPr>
          <p:cNvSpPr/>
          <p:nvPr/>
        </p:nvSpPr>
        <p:spPr>
          <a:xfrm>
            <a:off x="9818423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18731E-EE97-45CA-B991-A6E687817E15}"/>
              </a:ext>
            </a:extLst>
          </p:cNvPr>
          <p:cNvSpPr/>
          <p:nvPr/>
        </p:nvSpPr>
        <p:spPr>
          <a:xfrm>
            <a:off x="9790665" y="27117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27599CF-07A0-46CC-8FAC-99ABD66AD94A}"/>
              </a:ext>
            </a:extLst>
          </p:cNvPr>
          <p:cNvSpPr/>
          <p:nvPr/>
        </p:nvSpPr>
        <p:spPr>
          <a:xfrm>
            <a:off x="8836451" y="63229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94E609-7954-44BE-A371-DF30D019C23B}"/>
              </a:ext>
            </a:extLst>
          </p:cNvPr>
          <p:cNvSpPr/>
          <p:nvPr/>
        </p:nvSpPr>
        <p:spPr>
          <a:xfrm>
            <a:off x="9580936" y="61453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E42CBF5-95CD-41AA-90C9-D4D455BCA61E}"/>
              </a:ext>
            </a:extLst>
          </p:cNvPr>
          <p:cNvSpPr/>
          <p:nvPr/>
        </p:nvSpPr>
        <p:spPr>
          <a:xfrm>
            <a:off x="10625100" y="26618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5EC5FC-F48B-4D79-8930-6B59A9CCC55F}"/>
              </a:ext>
            </a:extLst>
          </p:cNvPr>
          <p:cNvSpPr/>
          <p:nvPr/>
        </p:nvSpPr>
        <p:spPr>
          <a:xfrm>
            <a:off x="10600249" y="28334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F60DFD-F62F-4A2F-A976-AEDB3C266DB8}"/>
              </a:ext>
            </a:extLst>
          </p:cNvPr>
          <p:cNvSpPr/>
          <p:nvPr/>
        </p:nvSpPr>
        <p:spPr>
          <a:xfrm>
            <a:off x="10534226" y="62341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DC327B-67B1-412A-B5B7-05BD0A934513}"/>
              </a:ext>
            </a:extLst>
          </p:cNvPr>
          <p:cNvSpPr/>
          <p:nvPr/>
        </p:nvSpPr>
        <p:spPr>
          <a:xfrm>
            <a:off x="11414659" y="27505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30505C-A628-4711-8037-4522D65E0E34}"/>
              </a:ext>
            </a:extLst>
          </p:cNvPr>
          <p:cNvSpPr/>
          <p:nvPr/>
        </p:nvSpPr>
        <p:spPr>
          <a:xfrm>
            <a:off x="11397429" y="276836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942BE1-E8AC-4F3C-AC7E-A2568E6C0CE3}"/>
              </a:ext>
            </a:extLst>
          </p:cNvPr>
          <p:cNvSpPr/>
          <p:nvPr/>
        </p:nvSpPr>
        <p:spPr>
          <a:xfrm>
            <a:off x="11180033" y="64117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3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6B578-6368-4494-8112-5DFD8A1F0863}"/>
              </a:ext>
            </a:extLst>
          </p:cNvPr>
          <p:cNvSpPr txBox="1"/>
          <p:nvPr/>
        </p:nvSpPr>
        <p:spPr>
          <a:xfrm>
            <a:off x="4544934" y="1976150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ko-KR" altLang="en-US" sz="44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C6FE9-8D4F-4A3B-9124-E9AEB71134B5}"/>
              </a:ext>
            </a:extLst>
          </p:cNvPr>
          <p:cNvSpPr txBox="1"/>
          <p:nvPr/>
        </p:nvSpPr>
        <p:spPr>
          <a:xfrm>
            <a:off x="3143145" y="2914188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Automated plant management system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CFB058-8AA5-4093-8898-2BBF6B764C6B}"/>
              </a:ext>
            </a:extLst>
          </p:cNvPr>
          <p:cNvGrpSpPr/>
          <p:nvPr/>
        </p:nvGrpSpPr>
        <p:grpSpPr>
          <a:xfrm>
            <a:off x="3188502" y="2882900"/>
            <a:ext cx="6115958" cy="546100"/>
            <a:chOff x="678542" y="2981009"/>
            <a:chExt cx="5569858" cy="5461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DC72F34-3FC4-4CB7-A996-D8BD6B34810E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FCCBEDE-CA66-409B-B434-D3CABF87DE88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42027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53598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83A123">
                  <a:alpha val="3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0525" y="2294618"/>
            <a:ext cx="649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48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3357142" y="4964347"/>
            <a:ext cx="518589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1273D-F90A-453A-866F-7782A2F29AF7}"/>
              </a:ext>
            </a:extLst>
          </p:cNvPr>
          <p:cNvSpPr txBox="1"/>
          <p:nvPr/>
        </p:nvSpPr>
        <p:spPr>
          <a:xfrm>
            <a:off x="2883094" y="3191560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ECO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CC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FLEX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crop trading application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B9C8ED-0400-4237-B9DC-03D11AD6473B}"/>
              </a:ext>
            </a:extLst>
          </p:cNvPr>
          <p:cNvGrpSpPr/>
          <p:nvPr/>
        </p:nvGrpSpPr>
        <p:grpSpPr>
          <a:xfrm>
            <a:off x="2928451" y="3160272"/>
            <a:ext cx="6115958" cy="546100"/>
            <a:chOff x="678542" y="2981009"/>
            <a:chExt cx="5569858" cy="546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FE15862-AFA8-4D8B-9A50-D6638999A085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ACB3EE3-5C0F-4AC3-B34D-CA8E4027CA27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09FC3F-F87A-4B84-B151-5D971227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88" y="3919851"/>
            <a:ext cx="1427843" cy="839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449B4-F265-4A64-89E8-16A5ABFB55DC}"/>
              </a:ext>
            </a:extLst>
          </p:cNvPr>
          <p:cNvSpPr txBox="1"/>
          <p:nvPr/>
        </p:nvSpPr>
        <p:spPr>
          <a:xfrm>
            <a:off x="1244183" y="1820000"/>
            <a:ext cx="5466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“ </a:t>
            </a:r>
            <a:r>
              <a:rPr lang="ko-KR" altLang="en-US" sz="2800" b="1" i="1" dirty="0" err="1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푸드</a:t>
            </a:r>
            <a:r>
              <a:rPr lang="ko-KR" altLang="en-US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 </a:t>
            </a:r>
            <a:r>
              <a:rPr lang="ko-KR" altLang="en-US" sz="2800" b="1" i="1" dirty="0" err="1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리퍼브</a:t>
            </a:r>
            <a:r>
              <a:rPr lang="en-US" altLang="ko-KR" sz="2800" b="1" i="1" dirty="0">
                <a:solidFill>
                  <a:srgbClr val="83A12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바탕체_Pro Bold" panose="00000800000000000000" pitchFamily="50" charset="-127"/>
              </a:rPr>
              <a:t> (Food Refurb) 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F959B-3D89-46EF-9865-AB171E16B3D3}"/>
              </a:ext>
            </a:extLst>
          </p:cNvPr>
          <p:cNvSpPr txBox="1"/>
          <p:nvPr/>
        </p:nvSpPr>
        <p:spPr>
          <a:xfrm>
            <a:off x="1455499" y="2339564"/>
            <a:ext cx="9055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소비자 기준에 못 미치는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부족한 외관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혹은 유통기한이 지나 상품가치가 떨어지는 농산물을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cs typeface="KoPubWorld바탕체 Medium" panose="00000600000000000000" pitchFamily="2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바탕체 Medium" panose="00000600000000000000" pitchFamily="2" charset="-127"/>
              </a:rPr>
              <a:t>활용해 훌륭한 상품으로 재탄생 시키는 식품 트렌드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6D51D32-C8B5-4402-A65A-4DC717103236}"/>
              </a:ext>
            </a:extLst>
          </p:cNvPr>
          <p:cNvGrpSpPr/>
          <p:nvPr/>
        </p:nvGrpSpPr>
        <p:grpSpPr>
          <a:xfrm>
            <a:off x="2617628" y="3729732"/>
            <a:ext cx="4092672" cy="646331"/>
            <a:chOff x="2106417" y="2437209"/>
            <a:chExt cx="3400304" cy="61048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F7FACF0-4ABA-46DE-B02C-8B3AC86B75F9}"/>
                </a:ext>
              </a:extLst>
            </p:cNvPr>
            <p:cNvSpPr/>
            <p:nvPr/>
          </p:nvSpPr>
          <p:spPr>
            <a:xfrm>
              <a:off x="2324875" y="2437209"/>
              <a:ext cx="3181846" cy="610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AE2F2EE-0764-497E-83B8-C855B3E58A48}"/>
                </a:ext>
              </a:extLst>
            </p:cNvPr>
            <p:cNvSpPr/>
            <p:nvPr/>
          </p:nvSpPr>
          <p:spPr>
            <a:xfrm rot="16200000">
              <a:off x="2138026" y="2539258"/>
              <a:ext cx="184743" cy="24796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그래픽 94" descr="사용자">
            <a:extLst>
              <a:ext uri="{FF2B5EF4-FFF2-40B4-BE49-F238E27FC236}">
                <a16:creationId xmlns:a16="http://schemas.microsoft.com/office/drawing/2014/main" id="{1091F03B-7BAD-4541-BEE1-092B426C3E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901" y="344598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A5C627C-A16B-42E8-B2AB-558AC329251D}"/>
              </a:ext>
            </a:extLst>
          </p:cNvPr>
          <p:cNvSpPr txBox="1"/>
          <p:nvPr/>
        </p:nvSpPr>
        <p:spPr>
          <a:xfrm>
            <a:off x="1535927" y="4191397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9AA5C4E-2170-450F-9F59-94AB9E52C17B}"/>
              </a:ext>
            </a:extLst>
          </p:cNvPr>
          <p:cNvGrpSpPr/>
          <p:nvPr/>
        </p:nvGrpSpPr>
        <p:grpSpPr>
          <a:xfrm>
            <a:off x="2617628" y="4706535"/>
            <a:ext cx="4092672" cy="646331"/>
            <a:chOff x="2106417" y="2437209"/>
            <a:chExt cx="3400304" cy="61048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A28F45FF-22F5-4DD3-8D5B-38057DE66963}"/>
                </a:ext>
              </a:extLst>
            </p:cNvPr>
            <p:cNvSpPr/>
            <p:nvPr/>
          </p:nvSpPr>
          <p:spPr>
            <a:xfrm>
              <a:off x="2324875" y="2437209"/>
              <a:ext cx="3181846" cy="6104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92B1B8-1402-4FF2-8503-DDEB00806B7D}"/>
                </a:ext>
              </a:extLst>
            </p:cNvPr>
            <p:cNvSpPr/>
            <p:nvPr/>
          </p:nvSpPr>
          <p:spPr>
            <a:xfrm rot="16200000">
              <a:off x="2138026" y="2539258"/>
              <a:ext cx="184743" cy="24796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6CDD757-F94C-478B-A5BB-2D4F6E672DF7}"/>
              </a:ext>
            </a:extLst>
          </p:cNvPr>
          <p:cNvGrpSpPr/>
          <p:nvPr/>
        </p:nvGrpSpPr>
        <p:grpSpPr>
          <a:xfrm>
            <a:off x="1483901" y="4474086"/>
            <a:ext cx="966426" cy="1153612"/>
            <a:chOff x="927717" y="3876277"/>
            <a:chExt cx="966426" cy="1153612"/>
          </a:xfrm>
        </p:grpSpPr>
        <p:pic>
          <p:nvPicPr>
            <p:cNvPr id="93" name="그래픽 92" descr="사용자">
              <a:extLst>
                <a:ext uri="{FF2B5EF4-FFF2-40B4-BE49-F238E27FC236}">
                  <a16:creationId xmlns:a16="http://schemas.microsoft.com/office/drawing/2014/main" id="{745B1660-A271-4847-8A7F-6290D7E7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7717" y="3876277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F71E3BD-1EAC-48C8-8E2A-613388C7A247}"/>
                </a:ext>
              </a:extLst>
            </p:cNvPr>
            <p:cNvSpPr txBox="1"/>
            <p:nvPr/>
          </p:nvSpPr>
          <p:spPr>
            <a:xfrm>
              <a:off x="979743" y="4660557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kern="0" dirty="0">
                  <a:solidFill>
                    <a:srgbClr val="333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</a:t>
              </a:r>
              <a:r>
                <a:rPr lang="ko-KR" altLang="en-US" kern="0" dirty="0">
                  <a:solidFill>
                    <a:srgbClr val="333333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121" name="그래픽 120" descr="직선 화살표">
            <a:extLst>
              <a:ext uri="{FF2B5EF4-FFF2-40B4-BE49-F238E27FC236}">
                <a16:creationId xmlns:a16="http://schemas.microsoft.com/office/drawing/2014/main" id="{C0A0B79C-EC25-488E-940E-2D67A1D0256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822253" y="4001031"/>
            <a:ext cx="961804" cy="96180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ED4379F-B5B1-4876-B368-2113328B2700}"/>
              </a:ext>
            </a:extLst>
          </p:cNvPr>
          <p:cNvSpPr txBox="1"/>
          <p:nvPr/>
        </p:nvSpPr>
        <p:spPr>
          <a:xfrm>
            <a:off x="8429816" y="4686562"/>
            <a:ext cx="2006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8AD156-A357-4EF1-AD99-989EFE3D52F7}"/>
              </a:ext>
            </a:extLst>
          </p:cNvPr>
          <p:cNvSpPr txBox="1"/>
          <p:nvPr/>
        </p:nvSpPr>
        <p:spPr>
          <a:xfrm>
            <a:off x="8033328" y="5016456"/>
            <a:ext cx="3255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소비자와 판매자의 </a:t>
            </a:r>
            <a:r>
              <a:rPr lang="ko-KR" altLang="en-US" sz="1400" kern="0" dirty="0">
                <a:solidFill>
                  <a:srgbClr val="333333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중개자 역할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유통하는 어플리케이션 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7944855" y="3284309"/>
            <a:ext cx="3032607" cy="2732086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4811" y="3881756"/>
            <a:ext cx="3236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가성비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높은 제품을 구매할 수 있는 기회 획득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47434" y="47450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자칫 상품 가치가 떨어질 수 있는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음식의 가치를 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다시금  높임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3B215D-E4EE-42E8-A105-BCA39A3B2751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25D74C-7587-4358-BF9A-CD825B7D63A4}"/>
              </a:ext>
            </a:extLst>
          </p:cNvPr>
          <p:cNvSpPr txBox="1"/>
          <p:nvPr/>
        </p:nvSpPr>
        <p:spPr>
          <a:xfrm>
            <a:off x="3741869" y="321801"/>
            <a:ext cx="42029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Introduction : </a:t>
            </a:r>
            <a:r>
              <a:rPr lang="ko-KR" altLang="en-US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highlight>
                <a:srgbClr val="9DBF2A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FF4D8E-5C7E-42A4-A7BE-D2920A3517F8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2DAAE48-C112-42CC-92C2-5CB4178C2CDC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816BC1-1923-49F2-B6E6-FAF6B34208B9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67CFB0-E744-4B9A-B093-2713E4CB4BE9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F7F0C8-D5CA-4786-9D59-168B4A76B96B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E19993-27D5-466C-AF08-3F525A42CF2F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459AF4-9F3D-4D62-B52F-C1FBD0F75CAD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BF07370-2AF6-4644-8BFE-C4A77FD12DF0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86A6A-0129-4718-BC0E-CE91473223E3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80887EC-202F-4B6B-ACD1-8617C9A747D4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088AAE4-8217-49E0-9D90-5D1306C13DA9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DF07310-E68D-4288-B981-09116D4CAAD8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7B92D89-FFD2-48E4-AF66-41738595C2C1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BFC85E-8885-41AD-A5BB-B623B9413510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227BA-3058-470D-9B34-D9A948C3D5A9}"/>
              </a:ext>
            </a:extLst>
          </p:cNvPr>
          <p:cNvSpPr txBox="1"/>
          <p:nvPr/>
        </p:nvSpPr>
        <p:spPr>
          <a:xfrm>
            <a:off x="7980456" y="3722714"/>
            <a:ext cx="39344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구매하길 원하는 사용자는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‘ECO FLEX’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회원가입 후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상품을 주문한다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우리는 구매자와 판매자의 중간다리로서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주문 수량을 각 농장에 알리고 해당 상품을 수합한다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구매자의 주문 품목 별로 정리 및 포장한다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구매자에게 배송한다</a:t>
            </a:r>
            <a:r>
              <a:rPr lang="en-US" altLang="ko-KR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102E906-2AAB-402A-A4CF-5EFF44D00A45}"/>
              </a:ext>
            </a:extLst>
          </p:cNvPr>
          <p:cNvSpPr/>
          <p:nvPr/>
        </p:nvSpPr>
        <p:spPr>
          <a:xfrm>
            <a:off x="7980456" y="2336382"/>
            <a:ext cx="943296" cy="1120420"/>
          </a:xfrm>
          <a:prstGeom prst="homePlate">
            <a:avLst>
              <a:gd name="adj" fmla="val 322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E7E5C6D9-73EC-47B1-B9E3-5ED3B68376E2}"/>
              </a:ext>
            </a:extLst>
          </p:cNvPr>
          <p:cNvSpPr/>
          <p:nvPr/>
        </p:nvSpPr>
        <p:spPr>
          <a:xfrm>
            <a:off x="8716334" y="23363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84331-98D2-4736-8BC5-53B49F393831}"/>
              </a:ext>
            </a:extLst>
          </p:cNvPr>
          <p:cNvSpPr txBox="1"/>
          <p:nvPr/>
        </p:nvSpPr>
        <p:spPr>
          <a:xfrm>
            <a:off x="7988983" y="2750039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10214-96F5-4EE6-82C0-0E95850DA830}"/>
              </a:ext>
            </a:extLst>
          </p:cNvPr>
          <p:cNvSpPr txBox="1"/>
          <p:nvPr/>
        </p:nvSpPr>
        <p:spPr>
          <a:xfrm>
            <a:off x="8982504" y="2745267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351B65DA-9138-4F20-81E8-4EA2ED46A972}"/>
              </a:ext>
            </a:extLst>
          </p:cNvPr>
          <p:cNvSpPr/>
          <p:nvPr/>
        </p:nvSpPr>
        <p:spPr>
          <a:xfrm>
            <a:off x="9655340" y="23363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EDF9A-B13B-478C-93F9-DA0793B3DEF1}"/>
              </a:ext>
            </a:extLst>
          </p:cNvPr>
          <p:cNvSpPr txBox="1"/>
          <p:nvPr/>
        </p:nvSpPr>
        <p:spPr>
          <a:xfrm>
            <a:off x="9922870" y="2745267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수합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C758C37-5BA0-416D-8B62-7837675F1A75}"/>
              </a:ext>
            </a:extLst>
          </p:cNvPr>
          <p:cNvSpPr/>
          <p:nvPr/>
        </p:nvSpPr>
        <p:spPr>
          <a:xfrm>
            <a:off x="10580466" y="2324582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3F87BA-ED5D-48EE-BCC5-D9880B73A49F}"/>
              </a:ext>
            </a:extLst>
          </p:cNvPr>
          <p:cNvSpPr txBox="1"/>
          <p:nvPr/>
        </p:nvSpPr>
        <p:spPr>
          <a:xfrm>
            <a:off x="10832500" y="2736565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전달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4627" y="1549472"/>
            <a:ext cx="7591466" cy="4123840"/>
            <a:chOff x="474186" y="2575156"/>
            <a:chExt cx="7615314" cy="4136794"/>
          </a:xfrm>
        </p:grpSpPr>
        <p:grpSp>
          <p:nvGrpSpPr>
            <p:cNvPr id="10" name="그룹 9"/>
            <p:cNvGrpSpPr/>
            <p:nvPr/>
          </p:nvGrpSpPr>
          <p:grpSpPr>
            <a:xfrm>
              <a:off x="474186" y="2575156"/>
              <a:ext cx="7615314" cy="4136794"/>
              <a:chOff x="414510" y="1554694"/>
              <a:chExt cx="7615314" cy="413679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67BCEA4-FAAA-4332-80E2-577981854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510" y="1554694"/>
                <a:ext cx="7615314" cy="413679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493520" y="2456688"/>
                <a:ext cx="711200" cy="17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37305" y="2548541"/>
                <a:ext cx="1066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앱으로 주문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617367" y="2370582"/>
                <a:ext cx="1066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 수합</a:t>
                </a:r>
                <a:endParaRPr lang="ko-KR" altLang="en-US" sz="1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369504" y="3118477"/>
                <a:ext cx="6286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포장</a:t>
                </a:r>
                <a:endParaRPr lang="ko-KR" altLang="en-US" sz="12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4359" y="3922614"/>
                <a:ext cx="6286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배송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669112" y="3290419"/>
              <a:ext cx="1814418" cy="173449"/>
              <a:chOff x="3601129" y="2283239"/>
              <a:chExt cx="1814418" cy="17344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129" y="2293986"/>
                <a:ext cx="419357" cy="14441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524" y="2284476"/>
                <a:ext cx="487934" cy="17221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3555" y="2283239"/>
                <a:ext cx="451992" cy="15516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BF1F1-FB74-43BE-B004-4D2FCBD65E0A}"/>
              </a:ext>
            </a:extLst>
          </p:cNvPr>
          <p:cNvSpPr txBox="1"/>
          <p:nvPr/>
        </p:nvSpPr>
        <p:spPr>
          <a:xfrm>
            <a:off x="3741869" y="321800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Introduction : </a:t>
            </a:r>
            <a:r>
              <a:rPr lang="ko-KR" altLang="en-US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highlight>
                <a:srgbClr val="9DBF2A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F380D0-8656-4EF6-857C-CC31ED52474F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FC6D80-B0DF-43A6-8527-42D4CAD319FB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456A3C44-DDBA-4B28-9507-C3A90B09B27E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DAA780-19BE-44DE-95AF-C178E37092EB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B1783B5-BF2F-4C0C-986F-6EB665BA96B9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4CB9D7-C92D-4BD2-9761-ABEA5A15B4E2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B60E58-7A83-4C2F-8B2D-E3117B3BD952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F813AE-E33C-4A4E-A5BE-881C57EFB0C8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AC54F3E-BA8B-4530-BBF0-ADA6976272EB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AD6BA5-51A3-455D-B9AA-543152644A48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7EA7A5-3F9A-4401-A416-6C82124D581E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6D71694-30A0-4E1E-94D6-DA4609573C01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FDD8CAE-5D60-454E-93B5-321CD4A5B560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2E502D0-0AE0-4258-A436-DE4089329206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B499ED-6D2B-4BC1-AFFA-09D85444C65B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75" y="1817410"/>
            <a:ext cx="2411612" cy="4398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28" y="1878219"/>
            <a:ext cx="2331627" cy="4296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2" y="1874533"/>
            <a:ext cx="2384696" cy="4341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FCC855-CB38-4E54-97C6-94AA7B0DF9EB}"/>
              </a:ext>
            </a:extLst>
          </p:cNvPr>
          <p:cNvSpPr txBox="1"/>
          <p:nvPr/>
        </p:nvSpPr>
        <p:spPr>
          <a:xfrm>
            <a:off x="5457058" y="1497327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 첫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7120738" y="4546564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3679073" y="3982410"/>
            <a:ext cx="12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3472336" y="4393344"/>
            <a:ext cx="1864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6626056" y="4951128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B25735-7381-4FDA-A790-6E34A0CE5D0E}"/>
              </a:ext>
            </a:extLst>
          </p:cNvPr>
          <p:cNvSpPr/>
          <p:nvPr/>
        </p:nvSpPr>
        <p:spPr>
          <a:xfrm>
            <a:off x="5336647" y="1493774"/>
            <a:ext cx="1237200" cy="338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48ABF-C3EE-4196-AA44-F3E2957BB926}"/>
              </a:ext>
            </a:extLst>
          </p:cNvPr>
          <p:cNvSpPr/>
          <p:nvPr/>
        </p:nvSpPr>
        <p:spPr>
          <a:xfrm>
            <a:off x="3721005" y="3971140"/>
            <a:ext cx="1020632" cy="338548"/>
          </a:xfrm>
          <a:prstGeom prst="rect">
            <a:avLst/>
          </a:prstGeom>
          <a:noFill/>
          <a:ln w="38100">
            <a:solidFill>
              <a:srgbClr val="ED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B068F2-4ECC-40DB-B099-E12719940DA1}"/>
              </a:ext>
            </a:extLst>
          </p:cNvPr>
          <p:cNvSpPr/>
          <p:nvPr/>
        </p:nvSpPr>
        <p:spPr>
          <a:xfrm>
            <a:off x="7146531" y="4537686"/>
            <a:ext cx="1020632" cy="33854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45AB291-ADBD-419E-903A-B1985F615A6C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445C9B-1AB6-43E2-9A92-FD2B1F561636}"/>
              </a:ext>
            </a:extLst>
          </p:cNvPr>
          <p:cNvSpPr txBox="1"/>
          <p:nvPr/>
        </p:nvSpPr>
        <p:spPr>
          <a:xfrm>
            <a:off x="3741869" y="321800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Introduction : </a:t>
            </a:r>
            <a:r>
              <a:rPr lang="ko-KR" altLang="en-US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highlight>
                <a:srgbClr val="9DBF2A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C8D60E-E928-4E8F-83C0-4CFE0AB7C838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3F2D714-5B18-4400-95FF-575917181484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A63A3A-D286-4C0F-8EDC-4763E57CA644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54906D-D19D-478B-85E8-E838EADE3BA1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4533EE-1F5F-4138-B810-198705EBF97D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8F9DF-F5E7-416F-BFB1-D5B6ABD21D85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91BCA3-97C2-4C9A-83F5-408FC1AD9C9B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99B098B-CFA8-40B6-88AE-D3DBE0077A5D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BFF959-485E-464A-BED2-103C92D80F81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E57084-ED65-4BCD-B4C5-3621711B0AFA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6441F96-425D-41C4-BDBB-AB34372DDD56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BFB1187-8AD8-48D2-9F59-A30A221BDB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A2A7F23-CF44-4F71-BCE7-7D41487AF6E9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AFC84F-6E7B-44AA-9404-CCC3A590C5D2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55" y="1715928"/>
            <a:ext cx="1982312" cy="361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53" y="1782122"/>
            <a:ext cx="1956951" cy="36060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763" y="1742568"/>
            <a:ext cx="1953025" cy="35556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8503705" y="3902678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5245095" y="3512174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5047788" y="3791818"/>
            <a:ext cx="19023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8024392" y="4210455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BAC375-7A3B-450F-9DFC-07725773E212}"/>
              </a:ext>
            </a:extLst>
          </p:cNvPr>
          <p:cNvSpPr/>
          <p:nvPr/>
        </p:nvSpPr>
        <p:spPr>
          <a:xfrm>
            <a:off x="430784" y="2674619"/>
            <a:ext cx="2558657" cy="467884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채소 버튼을 클릭하면 카테고리별로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구입 가능한 못난이 채소 목록이 뜬다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3195D0-4841-43AE-8F21-EAEE8115E280}"/>
              </a:ext>
            </a:extLst>
          </p:cNvPr>
          <p:cNvSpPr/>
          <p:nvPr/>
        </p:nvSpPr>
        <p:spPr>
          <a:xfrm>
            <a:off x="431944" y="3680308"/>
            <a:ext cx="2584929" cy="485896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과일 버튼을 클릭하면 카테고리별로 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구입 가능한 못난이 과일 목록이 뜬다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179D023-805B-4B85-BD66-DB0BB653E997}"/>
              </a:ext>
            </a:extLst>
          </p:cNvPr>
          <p:cNvSpPr/>
          <p:nvPr/>
        </p:nvSpPr>
        <p:spPr>
          <a:xfrm>
            <a:off x="4071274" y="5464376"/>
            <a:ext cx="3793223" cy="620447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주변 농장 지도를 클릭하면 구매자 주변의농장들이 뜨고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농장에 직접 방문해 구매할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D7C1A18-4361-493B-B05A-F789A736BF43}"/>
              </a:ext>
            </a:extLst>
          </p:cNvPr>
          <p:cNvSpPr/>
          <p:nvPr/>
        </p:nvSpPr>
        <p:spPr>
          <a:xfrm>
            <a:off x="4361747" y="3819951"/>
            <a:ext cx="400360" cy="365788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2ACF84-B582-4713-9B03-CAFD835BC178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4449468" y="4279909"/>
            <a:ext cx="1278637" cy="1090295"/>
          </a:xfrm>
          <a:prstGeom prst="bentConnector3">
            <a:avLst>
              <a:gd name="adj1" fmla="val 2067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81F0B80-8E09-4142-B90E-06229921C2C4}"/>
              </a:ext>
            </a:extLst>
          </p:cNvPr>
          <p:cNvSpPr/>
          <p:nvPr/>
        </p:nvSpPr>
        <p:spPr>
          <a:xfrm>
            <a:off x="430783" y="5467808"/>
            <a:ext cx="3230815" cy="620447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 내역을 통해 자신의 주문 현황을 확인할 수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있으며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장바구니에 상품을 담아둘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3FF8EC6-7E62-4A7E-A83A-A4A219882272}"/>
              </a:ext>
            </a:extLst>
          </p:cNvPr>
          <p:cNvSpPr/>
          <p:nvPr/>
        </p:nvSpPr>
        <p:spPr>
          <a:xfrm>
            <a:off x="3437129" y="3563919"/>
            <a:ext cx="400360" cy="365788"/>
          </a:xfrm>
          <a:prstGeom prst="ellipse">
            <a:avLst/>
          </a:prstGeom>
          <a:noFill/>
          <a:ln w="19050">
            <a:solidFill>
              <a:srgbClr val="799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A3A3DAA-F8AD-4E77-B947-095ED01EB3FC}"/>
              </a:ext>
            </a:extLst>
          </p:cNvPr>
          <p:cNvSpPr/>
          <p:nvPr/>
        </p:nvSpPr>
        <p:spPr>
          <a:xfrm>
            <a:off x="3903221" y="3563919"/>
            <a:ext cx="400360" cy="365788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5C16D1-8646-4EBD-94B5-EDDB09E0F461}"/>
              </a:ext>
            </a:extLst>
          </p:cNvPr>
          <p:cNvCxnSpPr>
            <a:cxnSpLocks/>
          </p:cNvCxnSpPr>
          <p:nvPr/>
        </p:nvCxnSpPr>
        <p:spPr>
          <a:xfrm rot="10800000">
            <a:off x="3015353" y="3045517"/>
            <a:ext cx="646246" cy="520382"/>
          </a:xfrm>
          <a:prstGeom prst="bentConnector3">
            <a:avLst>
              <a:gd name="adj1" fmla="val 4722"/>
            </a:avLst>
          </a:prstGeom>
          <a:ln w="19050">
            <a:solidFill>
              <a:srgbClr val="799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CB539B2-F146-4204-82F3-908E9192999C}"/>
              </a:ext>
            </a:extLst>
          </p:cNvPr>
          <p:cNvCxnSpPr>
            <a:cxnSpLocks/>
          </p:cNvCxnSpPr>
          <p:nvPr/>
        </p:nvCxnSpPr>
        <p:spPr>
          <a:xfrm rot="5400000">
            <a:off x="2795657" y="2867603"/>
            <a:ext cx="236497" cy="2378992"/>
          </a:xfrm>
          <a:prstGeom prst="bentConnector3">
            <a:avLst>
              <a:gd name="adj1" fmla="val 196661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BC85FB2-2C84-4705-8231-E77815BAB3EA}"/>
              </a:ext>
            </a:extLst>
          </p:cNvPr>
          <p:cNvSpPr/>
          <p:nvPr/>
        </p:nvSpPr>
        <p:spPr>
          <a:xfrm>
            <a:off x="3995928" y="4572000"/>
            <a:ext cx="914399" cy="24713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FA0E5FE-89D0-4BF5-A5FD-6F6B60FAEAE5}"/>
              </a:ext>
            </a:extLst>
          </p:cNvPr>
          <p:cNvCxnSpPr>
            <a:stCxn id="85" idx="2"/>
            <a:endCxn id="65" idx="0"/>
          </p:cNvCxnSpPr>
          <p:nvPr/>
        </p:nvCxnSpPr>
        <p:spPr>
          <a:xfrm rot="5400000">
            <a:off x="2898952" y="3913631"/>
            <a:ext cx="648669" cy="2459685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D3B97-F8D5-4330-85B8-798AC4E15F26}"/>
              </a:ext>
            </a:extLst>
          </p:cNvPr>
          <p:cNvSpPr txBox="1"/>
          <p:nvPr/>
        </p:nvSpPr>
        <p:spPr>
          <a:xfrm>
            <a:off x="3741869" y="321800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Introduction : </a:t>
            </a:r>
            <a:r>
              <a:rPr lang="ko-KR" altLang="en-US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highlight>
                <a:srgbClr val="9DBF2A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1ABDF0F-1F91-4326-9F3D-5D5A3C076C66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1A6369-EDF2-481E-99B7-B48384756A37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617D1D31-27D3-43DD-92B8-EC6730330D80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A7AB33-7E68-470D-9E41-9510C2B16BD1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1560403-ED16-46EF-98DB-DC96BBF5BD8E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9C94AD-AE94-42EA-958A-7B5B65C9B94E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120094-1770-412D-A4EB-5C926325A542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DA216D-DD5D-467D-8398-A5F628E465BF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10A3762-F9F7-435A-A5E2-D6ACA5B6738C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275B25-67C9-4FD9-872E-D71912193E8B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DE295-B37D-4E7F-9A4D-6F7CB68275A3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A01622-4802-42C2-A1F8-316BE0F66A6E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104C0-BC39-4ACC-8537-73B651ED9ED6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A0FABF-56ED-4D98-B0CC-EC296150C766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71C0BF-F5EE-4CED-A6ED-11580207AC9C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8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32E2-B901-4526-8CEF-FA4E157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65" y="1734049"/>
            <a:ext cx="1982312" cy="361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99409-06EF-4CD8-9271-A86B3DE2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63" y="1800243"/>
            <a:ext cx="1956951" cy="36060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6F8-A472-480E-B810-78F56105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3" y="1760689"/>
            <a:ext cx="1953025" cy="35556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2B758CE-8DD6-41EC-923F-647034CD4AB6}"/>
              </a:ext>
            </a:extLst>
          </p:cNvPr>
          <p:cNvSpPr txBox="1"/>
          <p:nvPr/>
        </p:nvSpPr>
        <p:spPr>
          <a:xfrm>
            <a:off x="5905615" y="3920799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모드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BD5B82-7302-43A3-8E6E-16F7B9397B92}"/>
              </a:ext>
            </a:extLst>
          </p:cNvPr>
          <p:cNvSpPr txBox="1"/>
          <p:nvPr/>
        </p:nvSpPr>
        <p:spPr>
          <a:xfrm>
            <a:off x="2647005" y="3530295"/>
            <a:ext cx="123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 모드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DB8918-D726-43FD-AF78-40AD290AEA66}"/>
              </a:ext>
            </a:extLst>
          </p:cNvPr>
          <p:cNvCxnSpPr>
            <a:cxnSpLocks/>
          </p:cNvCxnSpPr>
          <p:nvPr/>
        </p:nvCxnSpPr>
        <p:spPr>
          <a:xfrm flipH="1">
            <a:off x="2449698" y="3809939"/>
            <a:ext cx="19023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4953D6-EDD4-47C6-A38F-3A16B18D2B62}"/>
              </a:ext>
            </a:extLst>
          </p:cNvPr>
          <p:cNvCxnSpPr>
            <a:cxnSpLocks/>
          </p:cNvCxnSpPr>
          <p:nvPr/>
        </p:nvCxnSpPr>
        <p:spPr>
          <a:xfrm>
            <a:off x="5426302" y="4228576"/>
            <a:ext cx="175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BAC375-7A3B-450F-9DFC-07725773E212}"/>
              </a:ext>
            </a:extLst>
          </p:cNvPr>
          <p:cNvSpPr/>
          <p:nvPr/>
        </p:nvSpPr>
        <p:spPr>
          <a:xfrm>
            <a:off x="9239940" y="3475341"/>
            <a:ext cx="2868933" cy="508871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 즉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농부는 자신이 팔고자 하는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앱에 쉽게 등록 가능하다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3195D0-4841-43AE-8F21-EAEE8115E280}"/>
              </a:ext>
            </a:extLst>
          </p:cNvPr>
          <p:cNvSpPr/>
          <p:nvPr/>
        </p:nvSpPr>
        <p:spPr>
          <a:xfrm>
            <a:off x="4470331" y="5557744"/>
            <a:ext cx="3519994" cy="707695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주문이 들어온 상품을 실시간으로 확인할 수 있으며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상품을 준비해두면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Eco-flex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측에서 회수해간다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 현황을 실시간으로 확인할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179D023-805B-4B85-BD66-DB0BB653E997}"/>
              </a:ext>
            </a:extLst>
          </p:cNvPr>
          <p:cNvSpPr/>
          <p:nvPr/>
        </p:nvSpPr>
        <p:spPr>
          <a:xfrm>
            <a:off x="8920685" y="5680934"/>
            <a:ext cx="3106771" cy="508871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자신이 판매한 못난이 농작물에 대한 소비자의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리뷰를 확인할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1FC2CC-2365-4CAF-B7DC-C827F3751AB2}"/>
              </a:ext>
            </a:extLst>
          </p:cNvPr>
          <p:cNvSpPr/>
          <p:nvPr/>
        </p:nvSpPr>
        <p:spPr>
          <a:xfrm>
            <a:off x="7518890" y="4203860"/>
            <a:ext cx="650090" cy="5935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0431E54-56BA-4A02-9487-D3B501EBD606}"/>
              </a:ext>
            </a:extLst>
          </p:cNvPr>
          <p:cNvSpPr/>
          <p:nvPr/>
        </p:nvSpPr>
        <p:spPr>
          <a:xfrm>
            <a:off x="8193864" y="4203860"/>
            <a:ext cx="650090" cy="593550"/>
          </a:xfrm>
          <a:prstGeom prst="ellipse">
            <a:avLst/>
          </a:prstGeom>
          <a:noFill/>
          <a:ln w="19050">
            <a:solidFill>
              <a:srgbClr val="A05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D7C1A18-4361-493B-B05A-F789A736BF43}"/>
              </a:ext>
            </a:extLst>
          </p:cNvPr>
          <p:cNvSpPr/>
          <p:nvPr/>
        </p:nvSpPr>
        <p:spPr>
          <a:xfrm>
            <a:off x="7981447" y="3838072"/>
            <a:ext cx="400360" cy="365788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2ACF84-B582-4713-9B03-CAFD835BC178}"/>
              </a:ext>
            </a:extLst>
          </p:cNvPr>
          <p:cNvCxnSpPr>
            <a:cxnSpLocks/>
          </p:cNvCxnSpPr>
          <p:nvPr/>
        </p:nvCxnSpPr>
        <p:spPr>
          <a:xfrm flipV="1">
            <a:off x="8381807" y="3729777"/>
            <a:ext cx="849256" cy="254436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12A3B12-012B-4A76-9128-E15A652AFF82}"/>
              </a:ext>
            </a:extLst>
          </p:cNvPr>
          <p:cNvCxnSpPr>
            <a:stCxn id="16" idx="4"/>
            <a:endCxn id="60" idx="0"/>
          </p:cNvCxnSpPr>
          <p:nvPr/>
        </p:nvCxnSpPr>
        <p:spPr>
          <a:xfrm rot="5400000">
            <a:off x="6656965" y="4370774"/>
            <a:ext cx="760334" cy="1613607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B3B7690-8119-496D-B3B5-653067B6A701}"/>
              </a:ext>
            </a:extLst>
          </p:cNvPr>
          <p:cNvCxnSpPr>
            <a:stCxn id="63" idx="4"/>
            <a:endCxn id="61" idx="0"/>
          </p:cNvCxnSpPr>
          <p:nvPr/>
        </p:nvCxnSpPr>
        <p:spPr>
          <a:xfrm rot="16200000" flipH="1">
            <a:off x="9054728" y="4261591"/>
            <a:ext cx="883524" cy="1955162"/>
          </a:xfrm>
          <a:prstGeom prst="bentConnector3">
            <a:avLst/>
          </a:prstGeom>
          <a:ln w="19050">
            <a:solidFill>
              <a:srgbClr val="A05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18899-207A-48D1-8A57-89ECA5EFB3F2}"/>
              </a:ext>
            </a:extLst>
          </p:cNvPr>
          <p:cNvSpPr txBox="1"/>
          <p:nvPr/>
        </p:nvSpPr>
        <p:spPr>
          <a:xfrm>
            <a:off x="3741869" y="321800"/>
            <a:ext cx="57263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Introduction : </a:t>
            </a:r>
            <a:r>
              <a:rPr lang="ko-KR" altLang="en-US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highlight>
                <a:srgbClr val="9DBF2A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7F18FAB-01D0-457A-A70D-030B1A0EF7AC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4A23527-AB61-4BE6-9613-3DDA4FD4E5A6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B22261-604B-49F9-8A18-2FC200401ED6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A451EDC-94DA-464E-B125-D5660A4B24C1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C4FA21-457B-44DB-B030-4DF81877F690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335AB6-FAE9-4673-BFD8-565AEE9DDA9B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4F0D5A-9CF7-458D-AF10-76E861FA24F4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2CA4AC0-9556-48AE-B7F1-025A0D5E7328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0BAB75-546D-4CD1-AD27-963F2D31AE7F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8E8193-846A-4CDA-9CD5-3FB98CEBCC56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072B56-EDCD-4613-BD86-912100C8265C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4755224-9933-4DF9-B152-8220FA20C79C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CEF44A-FB0D-45CD-9E18-3FA2E0E37012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C2ABF8-AB55-4E7A-A060-A335F7546637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13" y="865697"/>
            <a:ext cx="4826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Function Points(1/3)</a:t>
            </a:r>
            <a:endParaRPr lang="ko-KR" altLang="en-US" sz="2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8232"/>
              </p:ext>
            </p:extLst>
          </p:nvPr>
        </p:nvGraphicFramePr>
        <p:xfrm>
          <a:off x="1017865" y="1430063"/>
          <a:ext cx="10162168" cy="498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542">
                  <a:extLst>
                    <a:ext uri="{9D8B030D-6E8A-4147-A177-3AD203B41FA5}">
                      <a16:colId xmlns:a16="http://schemas.microsoft.com/office/drawing/2014/main" val="3958781278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2540202819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866717672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2378129254"/>
                    </a:ext>
                  </a:extLst>
                </a:gridCol>
              </a:tblGrid>
              <a:tr h="507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27171"/>
                  </a:ext>
                </a:extLst>
              </a:tr>
              <a:tr h="445406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관리</a:t>
                      </a: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기본정보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등록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39284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수정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32127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조회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조회</a:t>
                      </a:r>
                      <a:r>
                        <a:rPr lang="en-US" altLang="ko-KR" sz="155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(EQ)</a:t>
                      </a:r>
                      <a:endParaRPr lang="ko-KR" altLang="en-US" sz="155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9262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정보 삭제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574816"/>
                  </a:ext>
                </a:extLst>
              </a:tr>
              <a:tr h="4492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기본정보 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내부 논리 파일</a:t>
                      </a:r>
                      <a:r>
                        <a:rPr lang="en-US" altLang="ko-KR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(ILF)</a:t>
                      </a:r>
                      <a:endParaRPr lang="ko-KR" altLang="en-US" sz="1550" dirty="0">
                        <a:solidFill>
                          <a:srgbClr val="C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69131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구매내역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구매내역 수정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688523"/>
                  </a:ext>
                </a:extLst>
              </a:tr>
              <a:tr h="4610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구매내역 조회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조회</a:t>
                      </a:r>
                      <a:r>
                        <a:rPr lang="en-US" altLang="ko-KR" sz="155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(EQ)</a:t>
                      </a:r>
                      <a:endParaRPr lang="ko-KR" altLang="en-US" sz="155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652030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 구매내역 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내부 논리 파일</a:t>
                      </a:r>
                      <a:r>
                        <a:rPr lang="en-US" altLang="ko-KR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(ILF)</a:t>
                      </a:r>
                      <a:endParaRPr lang="ko-KR" altLang="en-US" sz="1550" dirty="0">
                        <a:solidFill>
                          <a:srgbClr val="C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692196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비밀번호 관리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비밀번호 조회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</a:t>
                      </a:r>
                      <a:r>
                        <a:rPr lang="en-US" altLang="ko-KR" sz="155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55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조회</a:t>
                      </a:r>
                      <a:r>
                        <a:rPr lang="en-US" altLang="ko-KR" sz="155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(EQ)</a:t>
                      </a:r>
                      <a:endParaRPr lang="ko-KR" altLang="en-US" sz="155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603210"/>
                  </a:ext>
                </a:extLst>
              </a:tr>
              <a:tr h="44540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비밀번호 변경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346505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C442D5-4F99-4B87-A955-429391DE2A9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5A1F655-DA91-4ACE-8642-BEAD43A12378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7D32F-2ECD-4BD2-B388-839DFBE79B54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8E3E0A3-E5AA-48D1-8DD5-04571F436EBD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DF3CB2-890E-45E6-96D7-6C3223E80B79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2985DE-5491-47F4-873F-83119C625638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2B55F2-3E90-4A04-83E8-D9C61401F42D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E592CC-7578-486D-BC65-D499A02CBFD2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F43605-0838-4802-A81B-1DCDBB4AFA65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3AA5A4-B69B-4D19-AAD1-32E688114A44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237EAE-D9D4-4B3A-897C-5468036DA33F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C8F9587-3A5D-4ABE-BF4A-A5B4B1444780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E428B8-CEEB-4EA2-874A-D2C62823C09A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214DF3-3285-4FAA-977A-D559274D580E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312398" y="85635"/>
            <a:ext cx="2286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A12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3A12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&lt;Eco Flex&gt;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7537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324365" y="298649"/>
            <a:ext cx="572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9DBF2A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Project Estimation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92304"/>
              </p:ext>
            </p:extLst>
          </p:nvPr>
        </p:nvGraphicFramePr>
        <p:xfrm>
          <a:off x="1017865" y="1443484"/>
          <a:ext cx="10162168" cy="445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542">
                  <a:extLst>
                    <a:ext uri="{9D8B030D-6E8A-4147-A177-3AD203B41FA5}">
                      <a16:colId xmlns:a16="http://schemas.microsoft.com/office/drawing/2014/main" val="3128580136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1852937325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3289270882"/>
                    </a:ext>
                  </a:extLst>
                </a:gridCol>
                <a:gridCol w="2540542">
                  <a:extLst>
                    <a:ext uri="{9D8B030D-6E8A-4147-A177-3AD203B41FA5}">
                      <a16:colId xmlns:a16="http://schemas.microsoft.com/office/drawing/2014/main" val="939191374"/>
                    </a:ext>
                  </a:extLst>
                </a:gridCol>
              </a:tblGrid>
              <a:tr h="494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명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유형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005467"/>
                  </a:ext>
                </a:extLst>
              </a:tr>
              <a:tr h="494528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관리</a:t>
                      </a: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정보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정보 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내부 논리 파일</a:t>
                      </a:r>
                      <a:r>
                        <a:rPr lang="en-US" altLang="ko-KR" sz="1550" dirty="0">
                          <a:solidFill>
                            <a:srgbClr val="C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(ILF)</a:t>
                      </a:r>
                      <a:endParaRPr lang="ko-KR" altLang="en-US" sz="1550" dirty="0">
                        <a:solidFill>
                          <a:srgbClr val="C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49879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판매자 게시물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등록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503602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수정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827836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조회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solidFill>
                            <a:srgbClr val="D67C0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조회</a:t>
                      </a:r>
                      <a:r>
                        <a:rPr lang="en-US" altLang="ko-KR" sz="1550" dirty="0">
                          <a:solidFill>
                            <a:srgbClr val="D67C0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(EQ)</a:t>
                      </a:r>
                      <a:endParaRPr lang="ko-KR" altLang="en-US" sz="1550" dirty="0">
                        <a:solidFill>
                          <a:srgbClr val="D67C0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29185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게시물 삭제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764657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55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구매자 리뷰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등록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42049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수정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입력</a:t>
                      </a:r>
                      <a:r>
                        <a:rPr lang="en-US" altLang="ko-KR" sz="1550" dirty="0">
                          <a:solidFill>
                            <a:srgbClr val="203764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(EI)</a:t>
                      </a:r>
                      <a:endParaRPr lang="ko-KR" altLang="en-US" sz="1550" dirty="0">
                        <a:solidFill>
                          <a:srgbClr val="203764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824"/>
                  </a:ext>
                </a:extLst>
              </a:tr>
              <a:tr h="49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조회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solidFill>
                            <a:srgbClr val="D67C0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외부 조회</a:t>
                      </a:r>
                      <a:r>
                        <a:rPr lang="en-US" altLang="ko-KR" sz="1550" dirty="0">
                          <a:solidFill>
                            <a:srgbClr val="D67C02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(EQ)</a:t>
                      </a:r>
                      <a:endParaRPr lang="ko-KR" altLang="en-US" sz="1550" dirty="0">
                        <a:solidFill>
                          <a:srgbClr val="D67C0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124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6313" y="865697"/>
            <a:ext cx="4826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Function Points(2/3)</a:t>
            </a:r>
            <a:endParaRPr lang="ko-KR" altLang="en-US" sz="2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A54618C-243F-4C56-9BBD-CB0A3DC543A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9392522" y="783859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CE4F9B7-ED7A-44F2-9AFB-EEFBD4279100}"/>
              </a:ext>
            </a:extLst>
          </p:cNvPr>
          <p:cNvSpPr/>
          <p:nvPr/>
        </p:nvSpPr>
        <p:spPr>
          <a:xfrm>
            <a:off x="9065802" y="620499"/>
            <a:ext cx="326720" cy="3267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6D578B-192D-431C-885D-CDCB8CC2A376}"/>
              </a:ext>
            </a:extLst>
          </p:cNvPr>
          <p:cNvSpPr/>
          <p:nvPr/>
        </p:nvSpPr>
        <p:spPr>
          <a:xfrm>
            <a:off x="9040951" y="637665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361C5F4-0424-440C-A994-C2390F723276}"/>
              </a:ext>
            </a:extLst>
          </p:cNvPr>
          <p:cNvSpPr/>
          <p:nvPr/>
        </p:nvSpPr>
        <p:spPr>
          <a:xfrm>
            <a:off x="9818423" y="611621"/>
            <a:ext cx="326720" cy="326720"/>
          </a:xfrm>
          <a:prstGeom prst="ellipse">
            <a:avLst/>
          </a:prstGeom>
          <a:solidFill>
            <a:srgbClr val="83A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D900C3-9569-4BA0-A75F-690B317AD99C}"/>
              </a:ext>
            </a:extLst>
          </p:cNvPr>
          <p:cNvSpPr/>
          <p:nvPr/>
        </p:nvSpPr>
        <p:spPr>
          <a:xfrm>
            <a:off x="9790665" y="616619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1D84DA1-A3A6-40F9-A2C2-A76C5A4D90B2}"/>
              </a:ext>
            </a:extLst>
          </p:cNvPr>
          <p:cNvSpPr/>
          <p:nvPr/>
        </p:nvSpPr>
        <p:spPr>
          <a:xfrm>
            <a:off x="8836451" y="97773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CA8B61-F151-4AE2-ABD2-2B39D60261F4}"/>
              </a:ext>
            </a:extLst>
          </p:cNvPr>
          <p:cNvSpPr/>
          <p:nvPr/>
        </p:nvSpPr>
        <p:spPr>
          <a:xfrm>
            <a:off x="9580936" y="959977"/>
            <a:ext cx="8194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F38FC61-7E32-4539-A559-2B34C7B13F53}"/>
              </a:ext>
            </a:extLst>
          </p:cNvPr>
          <p:cNvSpPr/>
          <p:nvPr/>
        </p:nvSpPr>
        <p:spPr>
          <a:xfrm>
            <a:off x="10625100" y="611621"/>
            <a:ext cx="326720" cy="326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45B4A5-7B41-45B8-9FA3-864C52B21EF7}"/>
              </a:ext>
            </a:extLst>
          </p:cNvPr>
          <p:cNvSpPr/>
          <p:nvPr/>
        </p:nvSpPr>
        <p:spPr>
          <a:xfrm>
            <a:off x="10600249" y="628787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6A48E7-0285-442B-9448-F62928B347BB}"/>
              </a:ext>
            </a:extLst>
          </p:cNvPr>
          <p:cNvSpPr/>
          <p:nvPr/>
        </p:nvSpPr>
        <p:spPr>
          <a:xfrm>
            <a:off x="10534226" y="968855"/>
            <a:ext cx="508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229245F-D01E-492D-A2B1-97FC50CC6152}"/>
              </a:ext>
            </a:extLst>
          </p:cNvPr>
          <p:cNvGrpSpPr/>
          <p:nvPr/>
        </p:nvGrpSpPr>
        <p:grpSpPr>
          <a:xfrm>
            <a:off x="11397429" y="620499"/>
            <a:ext cx="361180" cy="326720"/>
            <a:chOff x="9371723" y="337575"/>
            <a:chExt cx="361180" cy="32672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B918A2-0F37-4AD9-A079-D23F29330F12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884F362-C862-45AC-A74D-31F5AA9654EA}"/>
                </a:ext>
              </a:extLst>
            </p:cNvPr>
            <p:cNvSpPr/>
            <p:nvPr/>
          </p:nvSpPr>
          <p:spPr>
            <a:xfrm>
              <a:off x="9371723" y="339352"/>
              <a:ext cx="3611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5630FF-5E95-46CC-A4D8-B41A34511832}"/>
              </a:ext>
            </a:extLst>
          </p:cNvPr>
          <p:cNvSpPr/>
          <p:nvPr/>
        </p:nvSpPr>
        <p:spPr>
          <a:xfrm>
            <a:off x="11180033" y="986617"/>
            <a:ext cx="7425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3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그린에너지">
      <a:dk1>
        <a:sysClr val="windowText" lastClr="000000"/>
      </a:dk1>
      <a:lt1>
        <a:sysClr val="window" lastClr="FFFFFF"/>
      </a:lt1>
      <a:dk2>
        <a:srgbClr val="465E9C"/>
      </a:dk2>
      <a:lt2>
        <a:srgbClr val="CCFF33"/>
      </a:lt2>
      <a:accent1>
        <a:srgbClr val="FDA023"/>
      </a:accent1>
      <a:accent2>
        <a:srgbClr val="ED1848"/>
      </a:accent2>
      <a:accent3>
        <a:srgbClr val="715537"/>
      </a:accent3>
      <a:accent4>
        <a:srgbClr val="62B418"/>
      </a:accent4>
      <a:accent5>
        <a:srgbClr val="EB5605"/>
      </a:accent5>
      <a:accent6>
        <a:srgbClr val="29A319"/>
      </a:accent6>
      <a:hlink>
        <a:srgbClr val="D83E2C"/>
      </a:hlink>
      <a:folHlink>
        <a:srgbClr val="ED7D27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5119</TotalTime>
  <Words>2563</Words>
  <Application>Microsoft Office PowerPoint</Application>
  <PresentationFormat>와이드스크린</PresentationFormat>
  <Paragraphs>997</Paragraphs>
  <Slides>29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 Bold</vt:lpstr>
      <vt:lpstr>KoPub돋움체 Medium</vt:lpstr>
      <vt:lpstr>나눔스퀘어 Bold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엄 다연</cp:lastModifiedBy>
  <cp:revision>279</cp:revision>
  <dcterms:created xsi:type="dcterms:W3CDTF">2017-11-15T02:33:32Z</dcterms:created>
  <dcterms:modified xsi:type="dcterms:W3CDTF">2020-10-09T15:43:09Z</dcterms:modified>
</cp:coreProperties>
</file>