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72" r:id="rId2"/>
    <p:sldId id="261" r:id="rId3"/>
    <p:sldId id="464" r:id="rId4"/>
    <p:sldId id="374" r:id="rId5"/>
    <p:sldId id="454" r:id="rId6"/>
    <p:sldId id="425" r:id="rId7"/>
    <p:sldId id="422" r:id="rId8"/>
    <p:sldId id="426" r:id="rId9"/>
    <p:sldId id="427" r:id="rId10"/>
    <p:sldId id="428" r:id="rId11"/>
    <p:sldId id="429" r:id="rId12"/>
    <p:sldId id="461" r:id="rId13"/>
    <p:sldId id="415" r:id="rId14"/>
    <p:sldId id="430" r:id="rId15"/>
    <p:sldId id="436" r:id="rId16"/>
    <p:sldId id="431" r:id="rId17"/>
    <p:sldId id="432" r:id="rId18"/>
    <p:sldId id="437" r:id="rId19"/>
    <p:sldId id="433" r:id="rId20"/>
    <p:sldId id="447" r:id="rId21"/>
    <p:sldId id="458" r:id="rId22"/>
    <p:sldId id="449" r:id="rId23"/>
    <p:sldId id="450" r:id="rId24"/>
    <p:sldId id="459" r:id="rId25"/>
    <p:sldId id="460" r:id="rId26"/>
    <p:sldId id="451" r:id="rId27"/>
    <p:sldId id="455" r:id="rId28"/>
    <p:sldId id="452" r:id="rId29"/>
    <p:sldId id="465" r:id="rId30"/>
    <p:sldId id="31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 다연" initials="엄다" lastIdx="2" clrIdx="0">
    <p:extLst>
      <p:ext uri="{19B8F6BF-5375-455C-9EA6-DF929625EA0E}">
        <p15:presenceInfo xmlns:p15="http://schemas.microsoft.com/office/powerpoint/2012/main" userId="2224f1714f0cc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8DEED"/>
    <a:srgbClr val="002060"/>
    <a:srgbClr val="203764"/>
    <a:srgbClr val="519848"/>
    <a:srgbClr val="D67C02"/>
    <a:srgbClr val="FFCC66"/>
    <a:srgbClr val="FF7C80"/>
    <a:srgbClr val="F47492"/>
    <a:srgbClr val="F57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987" autoAdjust="0"/>
  </p:normalViewPr>
  <p:slideViewPr>
    <p:cSldViewPr snapToGrid="0">
      <p:cViewPr varScale="1">
        <p:scale>
          <a:sx n="87" d="100"/>
          <a:sy n="87" d="100"/>
        </p:scale>
        <p:origin x="701" y="8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C2E0-FB55-4EE0-8AB8-4B6E3DE4BCC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726FA-6832-48BC-8280-2F66F3D42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9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6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2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64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99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9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6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84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0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49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0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59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4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77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8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8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0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3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6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5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C9C5B86-682D-41D2-83EB-CE88B009F7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9413" y="524610"/>
            <a:ext cx="9675587" cy="571161"/>
          </a:xfrm>
        </p:spPr>
        <p:txBody>
          <a:bodyPr>
            <a:noAutofit/>
          </a:bodyPr>
          <a:lstStyle>
            <a:lvl1pPr marL="0" indent="0">
              <a:buNone/>
              <a:defRPr sz="28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9CB9F-C989-4902-A18C-6E87EF851A9B}"/>
              </a:ext>
            </a:extLst>
          </p:cNvPr>
          <p:cNvSpPr/>
          <p:nvPr userDrawn="1"/>
        </p:nvSpPr>
        <p:spPr>
          <a:xfrm>
            <a:off x="0" y="0"/>
            <a:ext cx="12192000" cy="1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나뭇잎">
            <a:extLst>
              <a:ext uri="{FF2B5EF4-FFF2-40B4-BE49-F238E27FC236}">
                <a16:creationId xmlns:a16="http://schemas.microsoft.com/office/drawing/2014/main" id="{AF9305BB-6E80-42B6-A950-A93EC326A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4094" y="305504"/>
            <a:ext cx="838906" cy="8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D97D-708A-4BD0-99DA-65CEB9EB581E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68826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53598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4CA79C-4B00-46BD-93D5-077380D5852C}"/>
              </a:ext>
            </a:extLst>
          </p:cNvPr>
          <p:cNvSpPr/>
          <p:nvPr/>
        </p:nvSpPr>
        <p:spPr>
          <a:xfrm>
            <a:off x="1525364" y="1636494"/>
            <a:ext cx="89656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ECO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flex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못난이 농작물</a:t>
            </a:r>
            <a:r>
              <a:rPr lang="en-US" altLang="ko-KR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 앱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1480007" y="4561702"/>
            <a:ext cx="518589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273F-7E00-4A78-B9F1-84DFEDDF7DE6}"/>
              </a:ext>
            </a:extLst>
          </p:cNvPr>
          <p:cNvSpPr txBox="1"/>
          <p:nvPr/>
        </p:nvSpPr>
        <p:spPr>
          <a:xfrm>
            <a:off x="2020242" y="3403323"/>
            <a:ext cx="474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ECO-FLEX : crop trading application</a:t>
            </a:r>
            <a:endParaRPr lang="ko-KR" altLang="en-US" sz="20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E3FF2B-DF4E-44B3-82A9-B74CEA665C3E}"/>
              </a:ext>
            </a:extLst>
          </p:cNvPr>
          <p:cNvGrpSpPr/>
          <p:nvPr/>
        </p:nvGrpSpPr>
        <p:grpSpPr>
          <a:xfrm>
            <a:off x="1525364" y="3373951"/>
            <a:ext cx="6115958" cy="458853"/>
            <a:chOff x="678542" y="2981009"/>
            <a:chExt cx="5569858" cy="546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24414EC-7633-4A91-818D-A4C7213A241C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4DC23F7-721E-4EB9-8946-26A02BEAF1AD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E70A68-F654-4B9C-889C-7175DB5C654C}"/>
              </a:ext>
            </a:extLst>
          </p:cNvPr>
          <p:cNvSpPr txBox="1"/>
          <p:nvPr/>
        </p:nvSpPr>
        <p:spPr>
          <a:xfrm>
            <a:off x="1480007" y="3889477"/>
            <a:ext cx="43123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환경을 생각하고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자연과 공존하는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삶을 위한 한걸음</a:t>
            </a:r>
            <a:endParaRPr lang="ko-KR" altLang="en-US" sz="3200" b="1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600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28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A3CF3DB4-20C4-496B-AEB2-4F79E435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784" y="101355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5" y="965504"/>
            <a:ext cx="1914225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500139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44378" y="2124366"/>
            <a:ext cx="4285147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로그인이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원하는 농작물의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버튼을 누른다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선호하는 결제 방법을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결제 방법에 따라 예약금을 결제한다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내역을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업데이트한다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5003412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BAFD0E-CE55-45CE-ABCC-7E9307CEC57C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AB34CF-81B0-4373-A0B0-994FD4119E71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95B7D-C341-40A9-9A9F-8B9F4BA28BFB}"/>
              </a:ext>
            </a:extLst>
          </p:cNvPr>
          <p:cNvSpPr txBox="1"/>
          <p:nvPr/>
        </p:nvSpPr>
        <p:spPr>
          <a:xfrm>
            <a:off x="4562886" y="282401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B5301F-08F0-49B3-8904-99F3C2C6600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0614AE9-887B-4E59-8B9B-34D6B878DE0E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3F0E473A-3C77-4D2D-84A2-E70A9FDED719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9829CB9-3AEE-4A08-A441-123C1BACFFB4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008E9BD-020A-4808-811E-EC881463DACD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E8CAE1-FA1A-4A40-8CE9-E3EDA721BD3F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4155420-CECA-41ED-954B-68C026B5BD9E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86F390-5417-4287-A6CC-FD9201D95DF7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076EB36-96F5-441B-8B2A-E44340F02660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6201E8-B291-4233-8184-F3297EB2E883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2126DF-06F3-4F8D-A540-7768CB308C1A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A824C2F-7143-45AC-BECD-4CE65F6F0389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92711DD-648A-4C4A-85E7-033B79DCB3C6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974A9B3-A136-4975-9F7E-CE79D1279132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930561-D34A-4E9C-9289-3D039FD81169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6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E65AB9DB-7DFE-4FE7-B93C-4021122F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584" y="1037648"/>
            <a:ext cx="315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최종주문 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3364140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44378" y="2124366"/>
            <a:ext cx="4892686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최종주문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게시해야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148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주문한 농산물에 대한 최종주문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화면에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주문했던 농산물의 등급별 가격표를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화면에 출력한다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872786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28FE-F5AB-4591-8896-EBF0789A4A08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BCE2B4-C96D-46BF-BEC3-B6520095575D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76CEA2-0CDE-437C-8B9C-56F095DABE45}"/>
              </a:ext>
            </a:extLst>
          </p:cNvPr>
          <p:cNvSpPr txBox="1"/>
          <p:nvPr/>
        </p:nvSpPr>
        <p:spPr>
          <a:xfrm>
            <a:off x="4538035" y="282454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81F0-D377-4C06-9995-45E292CE899C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5CB4427-9885-4786-B183-1FF3CE51E3DE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07A7BBE-8171-4058-8E84-B54530961595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F70BEC-83B8-4C2C-A094-E8A34D2AA790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1DF2F6D-A353-449C-A890-AF4089D55BF6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D4C5875-42A6-46D9-8E1C-8F6E487C7EBE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36B577-DCEA-458A-8330-206BC169E25E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CE0E74-37C7-4D67-BD21-C6F34B49CD93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A92E56-6B58-43EF-9571-2FD099D1B1EC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7B971D-1CF9-4D8C-A147-3D82248F7388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DF7C71-EC37-445C-BEBC-C5701B25BA16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6B2F853-C093-40A0-BB4E-7132A200234E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352C36D-C2C0-40C0-8C70-677DC53287D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5D390CC-D4E2-43A5-8B98-3783EA81A32B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5E1E0E-BAFE-49E6-AB74-D0F2FDC071E6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3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E65AB9DB-7DFE-4FE7-B93C-4021122F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264" y="101355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결제하기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1806844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44378" y="2124366"/>
            <a:ext cx="4285147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선주문이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204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원하는 못난이 농작물의 등급별 가격표를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선호하는 등급의 못난이 농작물을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FontTx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결제 방법에 따라 예약금을 뺀 나머지 금액을 결제한다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872786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28FE-F5AB-4591-8896-EBF0789A4A08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BCE2B4-C96D-46BF-BEC3-B6520095575D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76CEA2-0CDE-437C-8B9C-56F095DABE45}"/>
              </a:ext>
            </a:extLst>
          </p:cNvPr>
          <p:cNvSpPr txBox="1"/>
          <p:nvPr/>
        </p:nvSpPr>
        <p:spPr>
          <a:xfrm>
            <a:off x="4538035" y="282454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81F0-D377-4C06-9995-45E292CE899C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5CB4427-9885-4786-B183-1FF3CE51E3DE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07A7BBE-8171-4058-8E84-B54530961595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F70BEC-83B8-4C2C-A094-E8A34D2AA790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1DF2F6D-A353-449C-A890-AF4089D55BF6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D4C5875-42A6-46D9-8E1C-8F6E487C7EBE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36B577-DCEA-458A-8330-206BC169E25E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CE0E74-37C7-4D67-BD21-C6F34B49CD93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A92E56-6B58-43EF-9571-2FD099D1B1EC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7B971D-1CF9-4D8C-A147-3D82248F7388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DF7C71-EC37-445C-BEBC-C5701B25BA16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6B2F853-C093-40A0-BB4E-7132A200234E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352C36D-C2C0-40C0-8C70-677DC53287D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5D390CC-D4E2-43A5-8B98-3783EA81A32B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5E1E0E-BAFE-49E6-AB74-D0F2FDC071E6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05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DEF75467-E413-471B-B322-FE4BEE84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7" y="2912955"/>
            <a:ext cx="704232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패스워드가 일치하는지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6046" y="11325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7" y="2296948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060904"/>
            <a:ext cx="1806843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36304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0535" y="4159849"/>
            <a:ext cx="77732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고객정보가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 이상 오류가 나면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패스워드를 다시 설정한 것을 요구한다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패스워드를 잊어버렸다면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패스워드를 찾을 수 있도록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06D033-E219-43EA-A3E4-B621EE35465D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31C7368-1F7E-48EC-94D0-96D6A9C79C9F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496218-2E81-4427-BBCD-67E48D6605E3}"/>
              </a:ext>
            </a:extLst>
          </p:cNvPr>
          <p:cNvSpPr txBox="1"/>
          <p:nvPr/>
        </p:nvSpPr>
        <p:spPr>
          <a:xfrm>
            <a:off x="4466415" y="258091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205F3B-5214-48BC-9E0C-FB1340A48DB2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3A76CD-2B76-41D4-B809-89F96B83355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194FA9D0-2D79-4229-9E04-17FB56C7AE78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02C0AD-0861-478E-AAFA-634698F6E6D9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FF7933B-E93C-4CC2-9D2D-A570237E54EE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C4A94D-C60B-4697-B743-1E449B5D1A76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6283FD-AD84-4B84-81AD-99249649E5B0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A8FCE72-5AE4-4690-ADC2-DEB9E6D43D20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39B670A-B83A-427E-B117-BEA19C694D28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98D43E-7C1E-4956-9CEE-22CB7F89DA23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E1E4DD-D7E4-477F-AF40-334FF27EB88B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BF68BBD-E17C-4A7F-845F-F90132E215B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84F53C5-A635-40B4-BD8E-61E462151766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F3F7468-C63F-4A9C-8F2B-47750AEBE929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246E9E-388D-4FB0-99C9-F5339C52F344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2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F1AF51EE-381A-4362-BAD7-EEF29C10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27446" y="1132511"/>
            <a:ext cx="35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060904"/>
            <a:ext cx="3884232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975755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5857" y="4833613"/>
            <a:ext cx="627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3D97B-C29B-4951-8D99-4DCFA164BA8E}"/>
              </a:ext>
            </a:extLst>
          </p:cNvPr>
          <p:cNvSpPr txBox="1"/>
          <p:nvPr/>
        </p:nvSpPr>
        <p:spPr>
          <a:xfrm>
            <a:off x="3255857" y="2938992"/>
            <a:ext cx="7255860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시스템에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duration, contents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해당 내용이 포함된 안내 글을 게시한다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해당 안내 글을 통해 원하는 못난이 농산물에 대한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선주문을 진행할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49A8A-9E62-4799-A6B3-4CCC7D3D0CE5}"/>
              </a:ext>
            </a:extLst>
          </p:cNvPr>
          <p:cNvSpPr txBox="1"/>
          <p:nvPr/>
        </p:nvSpPr>
        <p:spPr>
          <a:xfrm>
            <a:off x="3255857" y="2296948"/>
            <a:ext cx="6399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FA7343-F8D7-4F4F-B4BD-BD6ACF412640}"/>
              </a:ext>
            </a:extLst>
          </p:cNvPr>
          <p:cNvSpPr txBox="1"/>
          <p:nvPr/>
        </p:nvSpPr>
        <p:spPr>
          <a:xfrm>
            <a:off x="3255857" y="4851430"/>
            <a:ext cx="6399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43E4A3-95AD-4843-8E51-11FD63D314B9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DA040-30B3-46C8-94FF-E8000F0C3586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5AC48-AC51-4D2D-AD74-B399526DE8F3}"/>
              </a:ext>
            </a:extLst>
          </p:cNvPr>
          <p:cNvSpPr txBox="1"/>
          <p:nvPr/>
        </p:nvSpPr>
        <p:spPr>
          <a:xfrm>
            <a:off x="4494328" y="265417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4B9A47-D22A-4A8F-BCB0-6062C6250711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A2D838-05E0-429A-8858-EC8CB14EB58E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1A13581D-6F99-4C7D-B4EC-46A6111CFE83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E642EC-55BD-4575-AE1D-F1F5A3D32D04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634981D-0C3B-47FD-98F0-C7465379C36E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137E4D-E0BE-4509-AC86-2E3C922720E4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ABB252C-6650-4664-A257-D0BEB1FB8141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C775C2-29DF-40DD-B4E5-948D749BE686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B588B9A-16F6-43B8-B240-14A818A2EB29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7C63655-9530-4513-B5B2-EFC7DC5AEE2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2BF8618-3003-4360-93A7-9AF91AE04A67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199957-B5CE-4A7F-8FCC-72458D17EEFC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A25FBFD-6DAF-4738-8230-751D2D157C3B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6730535-776E-437F-A083-EF548DFFC931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C0ED5E1-0095-4DEB-B9FE-62D44C277A13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3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96C114AC-705D-4091-81D3-C42F90A8F069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27446" y="1132511"/>
            <a:ext cx="35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편집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6" y="2966088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060904"/>
            <a:ext cx="3884232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6" y="467822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5857" y="4833613"/>
            <a:ext cx="627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49A8A-9E62-4799-A6B3-4CCC7D3D0CE5}"/>
              </a:ext>
            </a:extLst>
          </p:cNvPr>
          <p:cNvSpPr txBox="1"/>
          <p:nvPr/>
        </p:nvSpPr>
        <p:spPr>
          <a:xfrm>
            <a:off x="3183803" y="2422406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공지가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851AF-4C6A-4C49-8E44-D3BAFD0A1E68}"/>
              </a:ext>
            </a:extLst>
          </p:cNvPr>
          <p:cNvSpPr txBox="1"/>
          <p:nvPr/>
        </p:nvSpPr>
        <p:spPr>
          <a:xfrm>
            <a:off x="3183803" y="2839785"/>
            <a:ext cx="725586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수정하고자 하는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안내 글을 선택한다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해당 안내 글의 수정 창을 띄운다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수정할 내용을 입력하거나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삭제를 진행한다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변경 사항을 저장한다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7F803-BC28-4D1C-88FB-F6603244C79E}"/>
              </a:ext>
            </a:extLst>
          </p:cNvPr>
          <p:cNvSpPr txBox="1"/>
          <p:nvPr/>
        </p:nvSpPr>
        <p:spPr>
          <a:xfrm>
            <a:off x="3183803" y="4531729"/>
            <a:ext cx="766060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 창을 띄웠으나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내용이 없는 경우 시스템은 수정할 내용을 입력할 것을 요구하는 창을 띄운다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안내 글을 수정을 한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저장을 하지 않고 종료를 할 경우 시스템은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 여부를 확인하는 창을 띄운다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0053EA3-E0B3-4BFB-A8FA-2BB9CFE2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2D85EB-DB1C-4536-A8AA-2EC8079BB5A1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E2175ED-F08C-4348-B417-22E64FBAE773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97FEA6-F73F-4073-A85A-2EF1D9DF7994}"/>
              </a:ext>
            </a:extLst>
          </p:cNvPr>
          <p:cNvSpPr txBox="1"/>
          <p:nvPr/>
        </p:nvSpPr>
        <p:spPr>
          <a:xfrm>
            <a:off x="4570352" y="265417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989D81E-AAF3-4569-BA2F-C547CBA86270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BA1386C4-E711-4DD7-85B9-2AEA86DF1A38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735E96F-7717-411F-BBEA-2BD177AF0FFA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81EC08-C03D-4FDF-980F-B5C5854F348E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3DAA94-7813-400F-A261-FAE5CBE56BFB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453F05F-FAF4-4933-82B6-AB0594495A19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DFB76D8-1E34-43D6-A442-2D08A65FE920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CBC126F-1234-44FE-8825-56CFC176085F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8706742-CCBE-472E-8633-E3FBD6034988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B42AA6-2255-48DD-B4CC-388A4860F6CA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0AC62A4-B5D4-4FC9-8BF1-597502492163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2B8EF23C-F1CA-4D39-871F-217C9B9649BD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C25F882-1686-4C6D-A7B6-A7B8D6515EDB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00B6AC4-15B2-4168-9033-92406FE5E9C4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39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7EAE270F-37C9-47D9-8144-4939FD0A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2686" y="1132511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 받기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060904"/>
            <a:ext cx="2366334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975755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E7598-2D30-4ED0-B5E3-75D0B003A619}"/>
              </a:ext>
            </a:extLst>
          </p:cNvPr>
          <p:cNvSpPr txBox="1"/>
          <p:nvPr/>
        </p:nvSpPr>
        <p:spPr>
          <a:xfrm>
            <a:off x="3255857" y="2938992"/>
            <a:ext cx="725586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정보를 전송한다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해당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 정보를 통해서 못난이 농산물의 품목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수량 등을 파악하고 농장에 발주한다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69DE7-35B7-4EDE-8A83-2FFC3F917A0A}"/>
              </a:ext>
            </a:extLst>
          </p:cNvPr>
          <p:cNvSpPr txBox="1"/>
          <p:nvPr/>
        </p:nvSpPr>
        <p:spPr>
          <a:xfrm>
            <a:off x="3255857" y="2296948"/>
            <a:ext cx="4727576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선주문하기가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63AD-B9AC-4D13-8120-8DB47E5F0BCD}"/>
              </a:ext>
            </a:extLst>
          </p:cNvPr>
          <p:cNvSpPr txBox="1"/>
          <p:nvPr/>
        </p:nvSpPr>
        <p:spPr>
          <a:xfrm>
            <a:off x="3255857" y="4851430"/>
            <a:ext cx="6399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E70F6CC-6E19-42C1-B44E-F061A7103134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937F0A-2CA7-4EED-9B32-6526D23145C1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BA7A81-A415-499C-8AA3-0122466B1BE4}"/>
              </a:ext>
            </a:extLst>
          </p:cNvPr>
          <p:cNvSpPr txBox="1"/>
          <p:nvPr/>
        </p:nvSpPr>
        <p:spPr>
          <a:xfrm>
            <a:off x="4592874" y="298898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59E68E-B395-4705-93D5-4675B3BF301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E787CB7-A227-4A68-BC23-92286127618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828A624C-4BFF-4A27-A48F-6265F6F2EADD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44A5454-23D5-4FEC-BA89-C7C97F21E904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BFA9B78-EA81-4AD5-B150-232380C2AE4B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D0E274B-7B6A-4012-91F0-2B5F612C5B2E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E9878EF-525C-43BD-A683-48FCDCB47A35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BAFFE09-F2A7-4632-9F87-199E166EF7E1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B25E393-DE51-4C3B-B8B3-C95450C9F449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1212DE-0C3F-40A5-BCD8-FA0497445B40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7DEC7A2-D91E-4E48-A620-0149F9069F18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BFB53EC-ED72-4AC5-A90A-33BE674687BC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73ACCA8-540C-46A3-B4AE-7FEC9515764E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1B06004-AFF3-483A-BB57-D01D976BC300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B745E0-1317-46BB-9764-F566F7670FA5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0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0E713DE8-270B-42C5-837E-AD4F65BA9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02ABAD-3EAD-48FE-A100-0668C9B835EC}"/>
              </a:ext>
            </a:extLst>
          </p:cNvPr>
          <p:cNvSpPr txBox="1"/>
          <p:nvPr/>
        </p:nvSpPr>
        <p:spPr>
          <a:xfrm>
            <a:off x="2096966" y="1132511"/>
            <a:ext cx="382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최종 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</a:t>
            </a:r>
          </a:p>
        </p:txBody>
      </p: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916FD12B-105A-423C-89ED-04CCA76F5D66}"/>
              </a:ext>
            </a:extLst>
          </p:cNvPr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8" name="모서리가 둥근 직사각형 33">
            <a:extLst>
              <a:ext uri="{FF2B5EF4-FFF2-40B4-BE49-F238E27FC236}">
                <a16:creationId xmlns:a16="http://schemas.microsoft.com/office/drawing/2014/main" id="{6CBE792F-A1A6-48BB-BCFB-5B0E826F91D2}"/>
              </a:ext>
            </a:extLst>
          </p:cNvPr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9" name="사각형: 둥근 모서리 126">
            <a:extLst>
              <a:ext uri="{FF2B5EF4-FFF2-40B4-BE49-F238E27FC236}">
                <a16:creationId xmlns:a16="http://schemas.microsoft.com/office/drawing/2014/main" id="{1C1B8188-B9F7-46C8-881E-9EB85C2450E5}"/>
              </a:ext>
            </a:extLst>
          </p:cNvPr>
          <p:cNvSpPr/>
          <p:nvPr/>
        </p:nvSpPr>
        <p:spPr>
          <a:xfrm>
            <a:off x="1794186" y="1060904"/>
            <a:ext cx="4103694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28">
            <a:extLst>
              <a:ext uri="{FF2B5EF4-FFF2-40B4-BE49-F238E27FC236}">
                <a16:creationId xmlns:a16="http://schemas.microsoft.com/office/drawing/2014/main" id="{91E9569B-FF80-41D0-87F8-DC8175CBE032}"/>
              </a:ext>
            </a:extLst>
          </p:cNvPr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모서리가 둥근 직사각형 36">
            <a:extLst>
              <a:ext uri="{FF2B5EF4-FFF2-40B4-BE49-F238E27FC236}">
                <a16:creationId xmlns:a16="http://schemas.microsoft.com/office/drawing/2014/main" id="{F270769A-FA73-4AE8-AA59-24984FB368AC}"/>
              </a:ext>
            </a:extLst>
          </p:cNvPr>
          <p:cNvSpPr/>
          <p:nvPr/>
        </p:nvSpPr>
        <p:spPr>
          <a:xfrm>
            <a:off x="1794187" y="5117644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12" name="사각형: 둥근 모서리 126">
            <a:extLst>
              <a:ext uri="{FF2B5EF4-FFF2-40B4-BE49-F238E27FC236}">
                <a16:creationId xmlns:a16="http://schemas.microsoft.com/office/drawing/2014/main" id="{C0952022-91E5-48CB-8EBD-5A308CB30E15}"/>
              </a:ext>
            </a:extLst>
          </p:cNvPr>
          <p:cNvSpPr/>
          <p:nvPr/>
        </p:nvSpPr>
        <p:spPr>
          <a:xfrm>
            <a:off x="1275537" y="1967269"/>
            <a:ext cx="9904496" cy="3951515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37">
            <a:extLst>
              <a:ext uri="{FF2B5EF4-FFF2-40B4-BE49-F238E27FC236}">
                <a16:creationId xmlns:a16="http://schemas.microsoft.com/office/drawing/2014/main" id="{8EEDF3AF-F196-42C5-BAEA-E42E742ACC74}"/>
              </a:ext>
            </a:extLst>
          </p:cNvPr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E33096-F7B1-46DE-BB8A-DFEB972020F7}"/>
              </a:ext>
            </a:extLst>
          </p:cNvPr>
          <p:cNvSpPr/>
          <p:nvPr/>
        </p:nvSpPr>
        <p:spPr>
          <a:xfrm>
            <a:off x="3054511" y="2258708"/>
            <a:ext cx="5178021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공지가 선행되야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9E0B4-09F9-480D-85B0-36113F7D34E9}"/>
              </a:ext>
            </a:extLst>
          </p:cNvPr>
          <p:cNvSpPr txBox="1"/>
          <p:nvPr/>
        </p:nvSpPr>
        <p:spPr>
          <a:xfrm>
            <a:off x="3147718" y="2860578"/>
            <a:ext cx="8140350" cy="204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농장으로부터 준비된 못난이 농산물을 수합한다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못난이 농산물을 선별하고 평가해 등급을 매긴다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등급별 가격을 책정해 최종 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입력 사항을 저장하고 화면에 띄운다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20F15-3510-4831-985C-C0199B356625}"/>
              </a:ext>
            </a:extLst>
          </p:cNvPr>
          <p:cNvSpPr txBox="1"/>
          <p:nvPr/>
        </p:nvSpPr>
        <p:spPr>
          <a:xfrm>
            <a:off x="3147718" y="5048686"/>
            <a:ext cx="814035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3FBF60-E224-471A-B962-5D9EF9660ED3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0E70B6-76EC-4DC3-8FC3-4E8DA6E94A85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49C975-C1B0-4B2A-82C9-EAA0AF6C4A77}"/>
              </a:ext>
            </a:extLst>
          </p:cNvPr>
          <p:cNvSpPr txBox="1"/>
          <p:nvPr/>
        </p:nvSpPr>
        <p:spPr>
          <a:xfrm>
            <a:off x="4347576" y="285392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0D99CF-B5CF-4324-AA4B-9423B924923C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F555B9-07C8-4998-84E4-D682E86E6EEC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73B8472-3511-41D4-8BBC-097AF3CE9ADC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90E65E-C4D5-4FBB-93E9-75205E883E9C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D4DB2C7-2C64-466F-9246-427C1D7F1B08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4440AF-AE5E-464F-9ECA-2EAB631DBEAF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ADADA9-0E30-4C08-9660-6252AD5B9694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C699EE-A49A-4197-8A02-73B5134D6709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390A9D1-12BE-49C8-8D5F-851202677F69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401DC6-BE9C-40CB-A307-C3317B3A845F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1494E7-F0F9-4F5F-8C2A-58BE5CDBB3C7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5CB8D57-E01C-43BB-81C3-A35F361279D0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5F22C0E-193E-4E70-8701-5174CECB5428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E4EF358-0310-45C5-B3DD-4B6018D8312A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B97D2B-BF18-4ECE-9A01-700CA5981863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92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7AD130A5-BE66-46FC-886A-ED38DB52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96966" y="1132511"/>
            <a:ext cx="382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최종 판매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편집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060904"/>
            <a:ext cx="4103694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380799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92F6C-2A18-4B7D-8BA5-54A89E30E263}"/>
              </a:ext>
            </a:extLst>
          </p:cNvPr>
          <p:cNvSpPr txBox="1"/>
          <p:nvPr/>
        </p:nvSpPr>
        <p:spPr>
          <a:xfrm>
            <a:off x="3183803" y="2422406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공지가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F5BC2-B66B-43E4-966E-5F73C61C3232}"/>
              </a:ext>
            </a:extLst>
          </p:cNvPr>
          <p:cNvSpPr txBox="1"/>
          <p:nvPr/>
        </p:nvSpPr>
        <p:spPr>
          <a:xfrm>
            <a:off x="3183803" y="2839785"/>
            <a:ext cx="725586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수정하고자 하는 최종주문 안내 글을 선택한다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해당 안내 글의 수정 창을 띄운다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수정할 내용을 입력하거나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삭제를 진행한다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변경 사항을 저장한다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F6235-D3B2-4C02-80F6-F7B05A044E1C}"/>
              </a:ext>
            </a:extLst>
          </p:cNvPr>
          <p:cNvSpPr txBox="1"/>
          <p:nvPr/>
        </p:nvSpPr>
        <p:spPr>
          <a:xfrm>
            <a:off x="3183803" y="4531729"/>
            <a:ext cx="766060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 창을 띄웠으나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내용이 없는 경우 시스템은 수정할 내용을 입력할 것을 요구하는 창을 띄운다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최종주문 안내 글을 수정을 한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저장을 하지 않고 종료를 할 경우 시스템은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 여부를 확인하는 창을 띄운다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F2288C-2018-46CD-8081-E52660946FC2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D8EAF5-DD61-448A-A87A-71B5DC75EEA2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055031-7D61-4649-B0CC-4307F187D0B9}"/>
              </a:ext>
            </a:extLst>
          </p:cNvPr>
          <p:cNvSpPr txBox="1"/>
          <p:nvPr/>
        </p:nvSpPr>
        <p:spPr>
          <a:xfrm>
            <a:off x="4418014" y="265417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1C1D42-7A17-496B-8437-BC42C60598D1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543F0E0-D602-47FA-9BA8-EA5800FD4F2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61040D4C-3DA6-4D60-8A6F-77676B6CFD97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92506C-8C28-4177-B170-F0E8FBC37284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A507CAF-43D8-4CDA-BBA6-A5A6B5677783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A4A283-1C35-4CFC-A7AD-CF52D87F7ACF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1FE1485-68B9-4A3D-8B3B-2BCBBADA5E71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D387404-A76A-496B-9062-5AB97D5C947C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A70481F-BA1B-4B1D-BFDB-14004FA4BAEA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93B2F7-F74A-4244-BCAC-A0208AADA446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DEE5583-DC78-44A3-ABFE-8539BEEF3EAA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2C93B38-232A-42A7-87E5-3D293511E06B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CD12E7E-224F-4E8C-A53A-6AC3800DFB30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C5B7CCE-131F-4B81-9908-5263B3EAC973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8FB2262-A175-4081-9047-F26DE6F037B9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94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9F5605D2-AAF6-441A-B5F9-04AEDC6A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12206" y="113251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정보 관리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060904"/>
            <a:ext cx="2108197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380799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B9468-2A40-4747-8BD5-378434CD0A12}"/>
              </a:ext>
            </a:extLst>
          </p:cNvPr>
          <p:cNvSpPr txBox="1"/>
          <p:nvPr/>
        </p:nvSpPr>
        <p:spPr>
          <a:xfrm>
            <a:off x="3084909" y="2908475"/>
            <a:ext cx="714195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주민등록번호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성별에 관한 데이터를 관리한다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회원 등록이 이루어질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데이터를 업데이트한다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B945E-90A2-49AE-B365-07692DBCD918}"/>
              </a:ext>
            </a:extLst>
          </p:cNvPr>
          <p:cNvSpPr txBox="1"/>
          <p:nvPr/>
        </p:nvSpPr>
        <p:spPr>
          <a:xfrm>
            <a:off x="3084909" y="2280893"/>
            <a:ext cx="3106941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B3097-CA49-4B09-A7B5-2351499E5FF2}"/>
              </a:ext>
            </a:extLst>
          </p:cNvPr>
          <p:cNvSpPr txBox="1"/>
          <p:nvPr/>
        </p:nvSpPr>
        <p:spPr>
          <a:xfrm>
            <a:off x="3084909" y="4757582"/>
            <a:ext cx="731290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정보 변경을 하였을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이를 새로 업데이트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63464A-003A-44B7-8DB5-876DCD131233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4B3326-7911-4A93-9BE5-E536C5EF19CE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3B049E-8358-4F7F-9769-CE0711EA85A5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B39F7-1DBF-4725-9F23-7CE92030CD5F}"/>
              </a:ext>
            </a:extLst>
          </p:cNvPr>
          <p:cNvSpPr txBox="1"/>
          <p:nvPr/>
        </p:nvSpPr>
        <p:spPr>
          <a:xfrm>
            <a:off x="4418014" y="265417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9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D3917DF5-4E45-4B97-821E-CA8D7CEB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D78510-4427-441A-84D4-FD510498F74C}"/>
              </a:ext>
            </a:extLst>
          </p:cNvPr>
          <p:cNvSpPr txBox="1"/>
          <p:nvPr/>
        </p:nvSpPr>
        <p:spPr>
          <a:xfrm>
            <a:off x="971611" y="1649356"/>
            <a:ext cx="381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971612" y="2355575"/>
            <a:ext cx="3553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 개발 내용</a:t>
            </a:r>
            <a:endParaRPr lang="en-US" altLang="ko-KR" sz="2400" dirty="0">
              <a:highlight>
                <a:srgbClr val="D9D9D9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Diagram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Sequence Diagram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A0E329-B87C-439C-935B-D2EF2EEB479A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69122-3B10-49B5-88BD-14DCEB5164CF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BE9C7-68A4-4D04-B9C0-E88C60926DFA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56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Class Diagram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B3533E9-97E0-42BF-9A06-B1A6F938BEB2}"/>
              </a:ext>
            </a:extLst>
          </p:cNvPr>
          <p:cNvSpPr/>
          <p:nvPr/>
        </p:nvSpPr>
        <p:spPr>
          <a:xfrm>
            <a:off x="3273313" y="1423894"/>
            <a:ext cx="134700" cy="38683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895506-2F8B-4E0C-A6B6-9D2C460743D4}"/>
              </a:ext>
            </a:extLst>
          </p:cNvPr>
          <p:cNvSpPr/>
          <p:nvPr/>
        </p:nvSpPr>
        <p:spPr>
          <a:xfrm>
            <a:off x="740890" y="1791869"/>
            <a:ext cx="7125226" cy="39149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6C74A-5983-4A1E-A484-E845C34F0AE8}"/>
              </a:ext>
            </a:extLst>
          </p:cNvPr>
          <p:cNvSpPr txBox="1"/>
          <p:nvPr/>
        </p:nvSpPr>
        <p:spPr>
          <a:xfrm>
            <a:off x="3408013" y="1423892"/>
            <a:ext cx="1936985" cy="459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 spc="-100">
                <a:ln>
                  <a:solidFill>
                    <a:schemeClr val="tx1">
                      <a:alpha val="0"/>
                    </a:schemeClr>
                  </a:solidFill>
                </a:ln>
                <a:latin typeface="타이포_씨고딕 140" panose="02020503020101020101" pitchFamily="18" charset="-127"/>
                <a:ea typeface="타이포_씨고딕 140" panose="02020503020101020101" pitchFamily="18" charset="-127"/>
              </a:defRPr>
            </a:lvl1pPr>
          </a:lstStyle>
          <a:p>
            <a:endParaRPr lang="ko-KR" altLang="en-US" sz="16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98966-EAF9-4258-92F0-23B935EA802F}"/>
              </a:ext>
            </a:extLst>
          </p:cNvPr>
          <p:cNvSpPr txBox="1"/>
          <p:nvPr/>
        </p:nvSpPr>
        <p:spPr>
          <a:xfrm>
            <a:off x="3874430" y="145378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F21DD-555E-40BB-9ED7-05E05A2FA695}"/>
              </a:ext>
            </a:extLst>
          </p:cNvPr>
          <p:cNvSpPr txBox="1"/>
          <p:nvPr/>
        </p:nvSpPr>
        <p:spPr>
          <a:xfrm>
            <a:off x="666988" y="847090"/>
            <a:ext cx="2120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Noun Extraction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27B2-FE14-4D19-A357-5C8C9A860133}"/>
              </a:ext>
            </a:extLst>
          </p:cNvPr>
          <p:cNvSpPr txBox="1"/>
          <p:nvPr/>
        </p:nvSpPr>
        <p:spPr>
          <a:xfrm>
            <a:off x="823792" y="2027957"/>
            <a:ext cx="7042324" cy="391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구매자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서비스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를 이용하기 위해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회원가입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 우선적으로 해야 한다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농</a:t>
            </a:r>
            <a:r>
              <a:rPr lang="ko-KR" altLang="en-US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산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물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유통기한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 짧기 때문에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구매자들에게 일정 기간 동안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선주문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6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받는다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관리자가 못난이 농산물 </a:t>
            </a:r>
            <a:r>
              <a:rPr lang="ko-KR" altLang="en-US" sz="1600" kern="100" dirty="0" err="1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선주문</a:t>
            </a:r>
            <a:r>
              <a:rPr lang="ko-KR" altLang="en-US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안내글</a:t>
            </a:r>
            <a:r>
              <a:rPr lang="ko-KR" altLang="en-US" sz="16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올리면 해당하는 기간동안 구매자는 </a:t>
            </a:r>
            <a:r>
              <a:rPr lang="ko-KR" altLang="en-US" sz="16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안내글</a:t>
            </a:r>
            <a:r>
              <a:rPr lang="ko-KR" altLang="ko-KR" sz="16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확인 후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원하는 농산물의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선주문을 할 수 있다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이때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선주문을 할 시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구매자는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소량의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예약금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 지불한다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관리자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600" kern="100" dirty="0" err="1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선주문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접수 목록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 확인하여 못난이 농작물의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수량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 파악하고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농장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에서 못난이 농작물을 수령해온다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r>
              <a:rPr lang="ko-KR" altLang="en-US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못난이 농산물 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사이에서도 질의 차이가 많이 나기 때문에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관리자는 수령을 받은 상품을 선별하여 상품의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등급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 나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누고 못난이 농산물 </a:t>
            </a:r>
            <a:r>
              <a:rPr lang="ko-KR" altLang="en-US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최종 판매 </a:t>
            </a:r>
            <a:r>
              <a:rPr lang="ko-KR" altLang="en-US" sz="1600" kern="100" dirty="0" err="1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안내글</a:t>
            </a:r>
            <a:r>
              <a:rPr lang="ko-KR" altLang="en-US" sz="16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을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공지한다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같은 돈을 지불하였는데 다른 소비자들에 비해 질이 많이 좋지않은 못난이 농산물을 받은 소비자들의 불만을 방지하고자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sz="16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구매자는 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최종 판매 </a:t>
            </a:r>
            <a:r>
              <a:rPr lang="ko-KR" altLang="en-US" sz="16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안내글을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통해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자신이 선주문한 농작물의 등급을 확인한 후 원하는 등급의 못난이 농작물을 선택하</a:t>
            </a:r>
            <a:r>
              <a:rPr lang="ko-KR" altLang="en-US" sz="16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여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결제</a:t>
            </a:r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하고 예약금을 돌려받는다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r>
              <a:rPr lang="ko-KR" altLang="en-US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최종적으로 결제가 완료되면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배송업체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를 통해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구매자에게 농작물을 배송한다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이외에도 관리자는 </a:t>
            </a:r>
            <a:r>
              <a:rPr lang="ko-KR" altLang="ko-KR" sz="1600" kern="100" dirty="0">
                <a:effectLst/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회원정보</a:t>
            </a:r>
            <a:r>
              <a:rPr lang="ko-KR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를 관리하는 기능이 있다</a:t>
            </a:r>
            <a:r>
              <a:rPr lang="en-US" altLang="ko-KR" sz="16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래픽 7" descr="시계 방향으로 굽은 화살표">
            <a:extLst>
              <a:ext uri="{FF2B5EF4-FFF2-40B4-BE49-F238E27FC236}">
                <a16:creationId xmlns:a16="http://schemas.microsoft.com/office/drawing/2014/main" id="{4D6AA941-7E87-4B19-B27A-61F38B7ADD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8350029">
            <a:off x="7988406" y="2012123"/>
            <a:ext cx="914400" cy="102895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715B66-5C96-4730-8362-F460A5D54B40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D9B37CBC-2EA9-4B4F-B0AC-6787C65171CB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42F034-C2D5-43F7-8677-8E450BCDF470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C5B96F1-B76F-4760-A0AE-24EBA9F0FD9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5C810C-0C7F-4D0A-AC26-43DCE0B39235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051D61-50D2-477D-8085-6FBA92D34A15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8A6053-63E7-4252-A089-890B416E3204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6B7A1B7-1612-43B6-8ECC-DC127A6CF3A9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3D68DE-0034-4D25-96C3-72947B5CAE11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B3599F-A346-4D91-9736-0027E61972D5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A7C97C3-5D99-4F68-9CC7-700E0B273A15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0D7BC1-AFFE-4264-8BAC-B7BA66AE90D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B8D916-2804-484D-88EE-499C9B2F2B8F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C2EB97-B1AD-49F9-9B6C-24CF3C9B040B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9E720D-521D-4408-A803-5E3B9E73426A}"/>
              </a:ext>
            </a:extLst>
          </p:cNvPr>
          <p:cNvGrpSpPr/>
          <p:nvPr/>
        </p:nvGrpSpPr>
        <p:grpSpPr>
          <a:xfrm>
            <a:off x="8076128" y="2911605"/>
            <a:ext cx="3832220" cy="1918859"/>
            <a:chOff x="8076128" y="2911605"/>
            <a:chExt cx="3832220" cy="1918859"/>
          </a:xfrm>
        </p:grpSpPr>
        <p:sp>
          <p:nvSpPr>
            <p:cNvPr id="42" name="사각형: 모서리가 접힌 도형 41">
              <a:extLst>
                <a:ext uri="{FF2B5EF4-FFF2-40B4-BE49-F238E27FC236}">
                  <a16:creationId xmlns:a16="http://schemas.microsoft.com/office/drawing/2014/main" id="{2B354628-E633-4A5F-A6F4-3C2232E822DA}"/>
                </a:ext>
              </a:extLst>
            </p:cNvPr>
            <p:cNvSpPr/>
            <p:nvPr/>
          </p:nvSpPr>
          <p:spPr>
            <a:xfrm>
              <a:off x="8076128" y="2961651"/>
              <a:ext cx="2874002" cy="1868813"/>
            </a:xfrm>
            <a:prstGeom prst="foldedCorner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C20E163-54C5-4B44-8C1C-5A8F431BB74B}"/>
                </a:ext>
              </a:extLst>
            </p:cNvPr>
            <p:cNvGrpSpPr/>
            <p:nvPr/>
          </p:nvGrpSpPr>
          <p:grpSpPr>
            <a:xfrm rot="2679527">
              <a:off x="10076972" y="2911605"/>
              <a:ext cx="1082805" cy="418641"/>
              <a:chOff x="6470220" y="2064145"/>
              <a:chExt cx="719498" cy="246222"/>
            </a:xfrm>
            <a:solidFill>
              <a:srgbClr val="FF9933"/>
            </a:solidFill>
          </p:grpSpPr>
          <p:sp>
            <p:nvSpPr>
              <p:cNvPr id="44" name="화살표: 갈매기형 수장 43">
                <a:extLst>
                  <a:ext uri="{FF2B5EF4-FFF2-40B4-BE49-F238E27FC236}">
                    <a16:creationId xmlns:a16="http://schemas.microsoft.com/office/drawing/2014/main" id="{BAA55ADD-394E-4396-A484-1E7B2A67A6C5}"/>
                  </a:ext>
                </a:extLst>
              </p:cNvPr>
              <p:cNvSpPr/>
              <p:nvPr/>
            </p:nvSpPr>
            <p:spPr>
              <a:xfrm>
                <a:off x="6480996" y="2064146"/>
                <a:ext cx="708722" cy="24622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화살표: 갈매기형 수장 44">
                <a:extLst>
                  <a:ext uri="{FF2B5EF4-FFF2-40B4-BE49-F238E27FC236}">
                    <a16:creationId xmlns:a16="http://schemas.microsoft.com/office/drawing/2014/main" id="{7160EBFC-5C87-42DD-84B3-79AAA9F04ABA}"/>
                  </a:ext>
                </a:extLst>
              </p:cNvPr>
              <p:cNvSpPr/>
              <p:nvPr/>
            </p:nvSpPr>
            <p:spPr>
              <a:xfrm rot="10800000">
                <a:off x="6470220" y="2064145"/>
                <a:ext cx="708722" cy="24622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9327BE-C4DB-4BAA-AC2A-B711C0593BC7}"/>
                </a:ext>
              </a:extLst>
            </p:cNvPr>
            <p:cNvSpPr txBox="1"/>
            <p:nvPr/>
          </p:nvSpPr>
          <p:spPr>
            <a:xfrm>
              <a:off x="8263942" y="3064624"/>
              <a:ext cx="3644406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/>
              <a:r>
                <a:rPr lang="ko-KR" altLang="en-US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구매자</a:t>
              </a:r>
              <a:r>
                <a:rPr lang="en-US" altLang="ko-KR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서비스</a:t>
              </a:r>
              <a:r>
                <a:rPr lang="en-US" altLang="ko-KR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회원가입</a:t>
              </a:r>
              <a:r>
                <a:rPr lang="en-US" altLang="ko-KR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농산물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유통기한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선주문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 algn="just" latinLnBrk="1"/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선주문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안내글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예약금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관리자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 algn="just" latinLnBrk="1"/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선주문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 접수 목록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수량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농장</a:t>
              </a:r>
              <a:endPara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endParaRP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못난이 농산물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등급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못난이 농산물 최종판매 </a:t>
              </a:r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안내글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배송업체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회원정보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97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715B66-5C96-4730-8362-F460A5D54B40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D9B37CBC-2EA9-4B4F-B0AC-6787C65171CB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42F034-C2D5-43F7-8677-8E450BCDF470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C5B96F1-B76F-4760-A0AE-24EBA9F0FD9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5C810C-0C7F-4D0A-AC26-43DCE0B39235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051D61-50D2-477D-8085-6FBA92D34A15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8A6053-63E7-4252-A089-890B416E3204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6B7A1B7-1612-43B6-8ECC-DC127A6CF3A9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3D68DE-0034-4D25-96C3-72947B5CAE11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B3599F-A346-4D91-9736-0027E61972D5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A7C97C3-5D99-4F68-9CC7-700E0B273A15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0D7BC1-AFFE-4264-8BAC-B7BA66AE90DF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B8D916-2804-484D-88EE-499C9B2F2B8F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C2EB97-B1AD-49F9-9B6C-24CF3C9B040B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86CA60-5948-468B-999D-574631B50EF9}"/>
              </a:ext>
            </a:extLst>
          </p:cNvPr>
          <p:cNvGrpSpPr/>
          <p:nvPr/>
        </p:nvGrpSpPr>
        <p:grpSpPr>
          <a:xfrm>
            <a:off x="1327232" y="1086762"/>
            <a:ext cx="3832220" cy="1918859"/>
            <a:chOff x="8076128" y="2911605"/>
            <a:chExt cx="3832220" cy="1918859"/>
          </a:xfrm>
        </p:grpSpPr>
        <p:sp>
          <p:nvSpPr>
            <p:cNvPr id="51" name="사각형: 모서리가 접힌 도형 50">
              <a:extLst>
                <a:ext uri="{FF2B5EF4-FFF2-40B4-BE49-F238E27FC236}">
                  <a16:creationId xmlns:a16="http://schemas.microsoft.com/office/drawing/2014/main" id="{B4157543-04B5-4BB1-A3A0-424529195BCE}"/>
                </a:ext>
              </a:extLst>
            </p:cNvPr>
            <p:cNvSpPr/>
            <p:nvPr/>
          </p:nvSpPr>
          <p:spPr>
            <a:xfrm>
              <a:off x="8076128" y="2961651"/>
              <a:ext cx="2874002" cy="1868813"/>
            </a:xfrm>
            <a:prstGeom prst="foldedCorner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5FB440B-EFFA-43A1-B044-E56D75AD3E67}"/>
                </a:ext>
              </a:extLst>
            </p:cNvPr>
            <p:cNvGrpSpPr/>
            <p:nvPr/>
          </p:nvGrpSpPr>
          <p:grpSpPr>
            <a:xfrm rot="2679527">
              <a:off x="10076972" y="2911605"/>
              <a:ext cx="1082805" cy="418641"/>
              <a:chOff x="6470220" y="2064145"/>
              <a:chExt cx="719498" cy="246222"/>
            </a:xfrm>
            <a:solidFill>
              <a:srgbClr val="FF9933"/>
            </a:solidFill>
          </p:grpSpPr>
          <p:sp>
            <p:nvSpPr>
              <p:cNvPr id="54" name="화살표: 갈매기형 수장 53">
                <a:extLst>
                  <a:ext uri="{FF2B5EF4-FFF2-40B4-BE49-F238E27FC236}">
                    <a16:creationId xmlns:a16="http://schemas.microsoft.com/office/drawing/2014/main" id="{6ADA5DF6-DB5F-4F09-8AE5-BF8124D43ABD}"/>
                  </a:ext>
                </a:extLst>
              </p:cNvPr>
              <p:cNvSpPr/>
              <p:nvPr/>
            </p:nvSpPr>
            <p:spPr>
              <a:xfrm>
                <a:off x="6480996" y="2064146"/>
                <a:ext cx="708722" cy="24622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화살표: 갈매기형 수장 54">
                <a:extLst>
                  <a:ext uri="{FF2B5EF4-FFF2-40B4-BE49-F238E27FC236}">
                    <a16:creationId xmlns:a16="http://schemas.microsoft.com/office/drawing/2014/main" id="{2B1E7657-6493-46D8-8BD5-6F3F1D306218}"/>
                  </a:ext>
                </a:extLst>
              </p:cNvPr>
              <p:cNvSpPr/>
              <p:nvPr/>
            </p:nvSpPr>
            <p:spPr>
              <a:xfrm rot="10800000">
                <a:off x="6470220" y="2064145"/>
                <a:ext cx="708722" cy="24622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21DE55-325E-41A6-AB5E-D26B5AF889A6}"/>
                </a:ext>
              </a:extLst>
            </p:cNvPr>
            <p:cNvSpPr txBox="1"/>
            <p:nvPr/>
          </p:nvSpPr>
          <p:spPr>
            <a:xfrm>
              <a:off x="8263942" y="3064624"/>
              <a:ext cx="3644406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/>
              <a:r>
                <a:rPr lang="ko-KR" altLang="en-US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구매자</a:t>
              </a:r>
              <a:r>
                <a:rPr lang="en-US" altLang="ko-KR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서비스</a:t>
              </a:r>
              <a:r>
                <a:rPr lang="en-US" altLang="ko-KR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회원가입</a:t>
              </a:r>
              <a:r>
                <a:rPr lang="en-US" altLang="ko-KR" sz="1500" kern="100" dirty="0"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농산물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유통기한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선주문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 algn="just" latinLnBrk="1"/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선주문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안내글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예약금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관리자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 algn="just" latinLnBrk="1"/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선주문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 접수 목록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수량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농장</a:t>
              </a:r>
              <a:endPara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endParaRP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못난이 농산물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등급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못난이 농산물 최종판매 </a:t>
              </a:r>
              <a:r>
                <a:rPr lang="ko-KR" altLang="en-US" sz="1500" kern="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안내글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algn="just" latinLnBrk="1"/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배송업체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회원정보</a:t>
              </a:r>
              <a:r>
                <a:rPr lang="en-US" altLang="ko-KR" sz="1500" kern="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A318E5-7997-4F88-ABD4-15F3F46C9CC2}"/>
              </a:ext>
            </a:extLst>
          </p:cNvPr>
          <p:cNvSpPr/>
          <p:nvPr/>
        </p:nvSpPr>
        <p:spPr>
          <a:xfrm>
            <a:off x="4574215" y="1667542"/>
            <a:ext cx="1193542" cy="358316"/>
          </a:xfrm>
          <a:prstGeom prst="rightArrow">
            <a:avLst>
              <a:gd name="adj1" fmla="val 50000"/>
              <a:gd name="adj2" fmla="val 599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26">
            <a:extLst>
              <a:ext uri="{FF2B5EF4-FFF2-40B4-BE49-F238E27FC236}">
                <a16:creationId xmlns:a16="http://schemas.microsoft.com/office/drawing/2014/main" id="{0F2830C3-E205-4849-9F39-51943F043FE1}"/>
              </a:ext>
            </a:extLst>
          </p:cNvPr>
          <p:cNvSpPr/>
          <p:nvPr/>
        </p:nvSpPr>
        <p:spPr>
          <a:xfrm>
            <a:off x="1409553" y="3413897"/>
            <a:ext cx="3644406" cy="53057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서비스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추상 명사이므로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entity class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가 될 가능성이 낮으므로 삭제</a:t>
            </a:r>
            <a:endParaRPr lang="en-US" altLang="ko-KR" sz="1600" kern="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사각형: 둥근 모서리 126">
            <a:extLst>
              <a:ext uri="{FF2B5EF4-FFF2-40B4-BE49-F238E27FC236}">
                <a16:creationId xmlns:a16="http://schemas.microsoft.com/office/drawing/2014/main" id="{2374493A-BDE8-43B2-8940-4FDEFB1F3700}"/>
              </a:ext>
            </a:extLst>
          </p:cNvPr>
          <p:cNvSpPr/>
          <p:nvPr/>
        </p:nvSpPr>
        <p:spPr>
          <a:xfrm>
            <a:off x="1409553" y="4054306"/>
            <a:ext cx="3644406" cy="1033589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회원가입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kern="1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선주문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가입하다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주문하다의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동사에서 유래되었기 때문에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일부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class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operation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 될 수는 있지만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entity class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가 될 수는 없으므로 삭제</a:t>
            </a:r>
            <a:endParaRPr lang="en-US" altLang="ko-KR" sz="1600" kern="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사각형: 둥근 모서리 126">
            <a:extLst>
              <a:ext uri="{FF2B5EF4-FFF2-40B4-BE49-F238E27FC236}">
                <a16:creationId xmlns:a16="http://schemas.microsoft.com/office/drawing/2014/main" id="{1F883D18-75F1-43DF-AEBA-7CE6E585CE79}"/>
              </a:ext>
            </a:extLst>
          </p:cNvPr>
          <p:cNvSpPr/>
          <p:nvPr/>
        </p:nvSpPr>
        <p:spPr>
          <a:xfrm>
            <a:off x="1401601" y="5197734"/>
            <a:ext cx="3644406" cy="83512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농작물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〮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못난이 농작물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,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구매자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Medium" panose="00000600000000000000" pitchFamily="2" charset="-127"/>
              </a:rPr>
              <a:t>〮 회원정보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겹치므로 못난이 농작물과 회원정보만 남김</a:t>
            </a:r>
            <a:endParaRPr lang="en-US" altLang="ko-KR" sz="1600" kern="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사각형: 둥근 모서리 126">
            <a:extLst>
              <a:ext uri="{FF2B5EF4-FFF2-40B4-BE49-F238E27FC236}">
                <a16:creationId xmlns:a16="http://schemas.microsoft.com/office/drawing/2014/main" id="{E89DBBFD-3476-4BB0-A2B0-292A0CE751CE}"/>
              </a:ext>
            </a:extLst>
          </p:cNvPr>
          <p:cNvSpPr/>
          <p:nvPr/>
        </p:nvSpPr>
        <p:spPr>
          <a:xfrm>
            <a:off x="5942151" y="4504849"/>
            <a:ext cx="4447039" cy="83512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배송업체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우리가 구현하는 시스템의 범위에서 벗어나므로 삭제</a:t>
            </a:r>
          </a:p>
        </p:txBody>
      </p:sp>
      <p:sp>
        <p:nvSpPr>
          <p:cNvPr id="61" name="사각형: 둥근 모서리 126">
            <a:extLst>
              <a:ext uri="{FF2B5EF4-FFF2-40B4-BE49-F238E27FC236}">
                <a16:creationId xmlns:a16="http://schemas.microsoft.com/office/drawing/2014/main" id="{3D140FEB-9D5B-4C81-862F-9BB181DD722D}"/>
              </a:ext>
            </a:extLst>
          </p:cNvPr>
          <p:cNvSpPr/>
          <p:nvPr/>
        </p:nvSpPr>
        <p:spPr>
          <a:xfrm>
            <a:off x="5938107" y="2716595"/>
            <a:ext cx="4451083" cy="762037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예약금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수량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유통기한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class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attribute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가 될 가능성이 높으므로 삭제</a:t>
            </a:r>
            <a:endParaRPr lang="en-US" altLang="ko-KR" sz="1600" kern="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B42D96-F36E-4312-837C-19A39246B4E0}"/>
              </a:ext>
            </a:extLst>
          </p:cNvPr>
          <p:cNvSpPr/>
          <p:nvPr/>
        </p:nvSpPr>
        <p:spPr>
          <a:xfrm>
            <a:off x="6186991" y="1533214"/>
            <a:ext cx="3531776" cy="6556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62797-D623-43D6-BB50-9094ABEAB308}"/>
              </a:ext>
            </a:extLst>
          </p:cNvPr>
          <p:cNvSpPr txBox="1"/>
          <p:nvPr/>
        </p:nvSpPr>
        <p:spPr>
          <a:xfrm>
            <a:off x="6788485" y="1662447"/>
            <a:ext cx="42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ko-KR" altLang="en-US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못난이 농</a:t>
            </a:r>
            <a:r>
              <a:rPr lang="ko-KR" altLang="en-US" kern="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산</a:t>
            </a:r>
            <a:r>
              <a:rPr lang="ko-KR" altLang="en-US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물</a:t>
            </a:r>
            <a:r>
              <a:rPr lang="en-US" altLang="ko-KR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회원 정보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사각형: 둥근 모서리 126">
            <a:extLst>
              <a:ext uri="{FF2B5EF4-FFF2-40B4-BE49-F238E27FC236}">
                <a16:creationId xmlns:a16="http://schemas.microsoft.com/office/drawing/2014/main" id="{3D140FEB-9D5B-4C81-862F-9BB181DD722D}"/>
              </a:ext>
            </a:extLst>
          </p:cNvPr>
          <p:cNvSpPr/>
          <p:nvPr/>
        </p:nvSpPr>
        <p:spPr>
          <a:xfrm>
            <a:off x="5938107" y="3594643"/>
            <a:ext cx="4451083" cy="762037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관리자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농장</a:t>
            </a:r>
            <a:r>
              <a:rPr lang="en-US" altLang="ko-KR" sz="1600" b="1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서비스 구현에 있어서 영구적으로 저장할 가치가 없는 정보이므로 삭제</a:t>
            </a:r>
            <a:endParaRPr lang="en-US" altLang="ko-KR" sz="1600" kern="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사각형: 둥근 모서리 126">
            <a:extLst>
              <a:ext uri="{FF2B5EF4-FFF2-40B4-BE49-F238E27FC236}">
                <a16:creationId xmlns:a16="http://schemas.microsoft.com/office/drawing/2014/main" id="{3D140FEB-9D5B-4C81-862F-9BB181DD722D}"/>
              </a:ext>
            </a:extLst>
          </p:cNvPr>
          <p:cNvSpPr/>
          <p:nvPr/>
        </p:nvSpPr>
        <p:spPr>
          <a:xfrm>
            <a:off x="5938106" y="5463581"/>
            <a:ext cx="4451083" cy="83512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sz="1600" kern="1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선주문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접수 목록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선주문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안내글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못난이 농산물 </a:t>
            </a:r>
            <a:r>
              <a:rPr lang="ko-KR" altLang="en-US" sz="1600" kern="1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최종주문</a:t>
            </a:r>
            <a:r>
              <a:rPr lang="ko-KR" altLang="en-US" sz="1600" kern="1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안내글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오랜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시간 동안 기억할 필요가 </a:t>
            </a:r>
            <a:r>
              <a:rPr lang="ko-KR" altLang="en-US" sz="1600" kern="1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없는 정보이므로 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600" kern="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0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2291786" y="3169920"/>
          <a:ext cx="2921000" cy="1414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19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Product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10484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581030C-E62C-4BFF-B18C-750564E7FA25}"/>
              </a:ext>
            </a:extLst>
          </p:cNvPr>
          <p:cNvSpPr txBox="1"/>
          <p:nvPr/>
        </p:nvSpPr>
        <p:spPr>
          <a:xfrm>
            <a:off x="664701" y="983557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This leaves </a:t>
            </a:r>
            <a:r>
              <a:rPr lang="en-US" altLang="ko-KR" sz="2000" u="sng" dirty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two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candidate classes 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5BD714D-2C54-48F8-A8CD-6B711DB545A1}"/>
              </a:ext>
            </a:extLst>
          </p:cNvPr>
          <p:cNvSpPr/>
          <p:nvPr/>
        </p:nvSpPr>
        <p:spPr>
          <a:xfrm>
            <a:off x="791024" y="1426980"/>
            <a:ext cx="7281822" cy="584700"/>
          </a:xfrm>
          <a:prstGeom prst="roundRect">
            <a:avLst>
              <a:gd name="adj" fmla="val 3454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못난이 농산물</a:t>
            </a:r>
            <a:r>
              <a:rPr lang="en-US" altLang="ko-KR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이하 </a:t>
            </a:r>
            <a:r>
              <a:rPr lang="en-US" altLang="ko-KR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Product), </a:t>
            </a:r>
            <a:r>
              <a:rPr lang="ko-KR" altLang="en-US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회원 정보</a:t>
            </a:r>
            <a:r>
              <a:rPr lang="en-US" altLang="ko-KR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이하 </a:t>
            </a:r>
            <a:r>
              <a:rPr lang="en-US" altLang="ko-KR" sz="2000" kern="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Customer)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6789872" y="3169920"/>
          <a:ext cx="2921000" cy="1414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19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Customer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10484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66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043505" y="1301991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Product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1951204" y="3497307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Pre-item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6093201" y="3497307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item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 flipV="1">
            <a:off x="3212539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12539" y="3004268"/>
            <a:ext cx="408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01784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4F21DD-555E-40BB-9ED7-05E05A2FA695}"/>
              </a:ext>
            </a:extLst>
          </p:cNvPr>
          <p:cNvSpPr txBox="1"/>
          <p:nvPr/>
        </p:nvSpPr>
        <p:spPr>
          <a:xfrm>
            <a:off x="1638845" y="5053172"/>
            <a:ext cx="816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Product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Preorder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Realorder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나누어 주문 받는다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그러므로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Pre-item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item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나눌 필요가 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Pre-item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item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속성은 공통된 부분이 많기 때문에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Product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상위 클래스로 묶고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클래스에서 차별화한다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>
            <a:endCxn id="87" idx="3"/>
          </p:cNvCxnSpPr>
          <p:nvPr/>
        </p:nvCxnSpPr>
        <p:spPr>
          <a:xfrm flipH="1" flipV="1">
            <a:off x="5296493" y="2696054"/>
            <a:ext cx="2192" cy="312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이등변 삼각형 86"/>
          <p:cNvSpPr/>
          <p:nvPr/>
        </p:nvSpPr>
        <p:spPr>
          <a:xfrm>
            <a:off x="5215157" y="2545080"/>
            <a:ext cx="166468" cy="150974"/>
          </a:xfrm>
          <a:prstGeom prst="triangle">
            <a:avLst>
              <a:gd name="adj" fmla="val 4886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4F21DD-555E-40BB-9ED7-05E05A2FA695}"/>
              </a:ext>
            </a:extLst>
          </p:cNvPr>
          <p:cNvSpPr txBox="1"/>
          <p:nvPr/>
        </p:nvSpPr>
        <p:spPr>
          <a:xfrm>
            <a:off x="1269234" y="5359077"/>
            <a:ext cx="90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Product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직접 연결이 안되기 때문에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Sale pattern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적용하여 시스템에 맞춰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생성하고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간의 관계를 형성한다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69085"/>
              </p:ext>
            </p:extLst>
          </p:nvPr>
        </p:nvGraphicFramePr>
        <p:xfrm>
          <a:off x="1175760" y="1847490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Preorder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652628" y="1847490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Pre-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order</a:t>
                      </a:r>
                      <a:r>
                        <a:rPr lang="en-US" altLang="ko-KR" sz="1600" baseline="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detail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25602"/>
              </p:ext>
            </p:extLst>
          </p:nvPr>
        </p:nvGraphicFramePr>
        <p:xfrm>
          <a:off x="8129496" y="1847490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Pre-item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stCxn id="43" idx="3"/>
            <a:endCxn id="45" idx="1"/>
          </p:cNvCxnSpPr>
          <p:nvPr/>
        </p:nvCxnSpPr>
        <p:spPr>
          <a:xfrm>
            <a:off x="3698431" y="2461651"/>
            <a:ext cx="954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175299" y="2461651"/>
            <a:ext cx="954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12579"/>
              </p:ext>
            </p:extLst>
          </p:nvPr>
        </p:nvGraphicFramePr>
        <p:xfrm>
          <a:off x="1175760" y="3626814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Realorder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652628" y="3626814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Orderdetail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67851"/>
              </p:ext>
            </p:extLst>
          </p:nvPr>
        </p:nvGraphicFramePr>
        <p:xfrm>
          <a:off x="8129496" y="3626814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item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>
            <a:stCxn id="44" idx="3"/>
            <a:endCxn id="47" idx="1"/>
          </p:cNvCxnSpPr>
          <p:nvPr/>
        </p:nvCxnSpPr>
        <p:spPr>
          <a:xfrm>
            <a:off x="3698431" y="4240975"/>
            <a:ext cx="954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3"/>
            <a:endCxn id="48" idx="1"/>
          </p:cNvCxnSpPr>
          <p:nvPr/>
        </p:nvCxnSpPr>
        <p:spPr>
          <a:xfrm>
            <a:off x="7175299" y="4240975"/>
            <a:ext cx="954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16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4F21DD-555E-40BB-9ED7-05E05A2FA695}"/>
              </a:ext>
            </a:extLst>
          </p:cNvPr>
          <p:cNvSpPr txBox="1"/>
          <p:nvPr/>
        </p:nvSpPr>
        <p:spPr>
          <a:xfrm>
            <a:off x="1327351" y="5053062"/>
            <a:ext cx="816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Sale Pattern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Preoreder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Realorder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속성은 공통된 부분이 많기 때문에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Order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상위 클래스로 묶고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클래스에서 차별화 시킨다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043505" y="1301991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Order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1951204" y="3497307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Preorder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6093201" y="3497307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Realorder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 flipV="1">
            <a:off x="3212539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212539" y="3004268"/>
            <a:ext cx="408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301784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>
            <a:endCxn id="88" idx="3"/>
          </p:cNvCxnSpPr>
          <p:nvPr/>
        </p:nvCxnSpPr>
        <p:spPr>
          <a:xfrm flipH="1" flipV="1">
            <a:off x="5296493" y="2696054"/>
            <a:ext cx="2192" cy="312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이등변 삼각형 87"/>
          <p:cNvSpPr/>
          <p:nvPr/>
        </p:nvSpPr>
        <p:spPr>
          <a:xfrm>
            <a:off x="5215157" y="2545080"/>
            <a:ext cx="166468" cy="150974"/>
          </a:xfrm>
          <a:prstGeom prst="triangle">
            <a:avLst>
              <a:gd name="adj" fmla="val 4886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2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4F21DD-555E-40BB-9ED7-05E05A2FA695}"/>
              </a:ext>
            </a:extLst>
          </p:cNvPr>
          <p:cNvSpPr txBox="1"/>
          <p:nvPr/>
        </p:nvSpPr>
        <p:spPr>
          <a:xfrm>
            <a:off x="1248973" y="5154136"/>
            <a:ext cx="90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Product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주문할 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Payment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필요하기 때문에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Payment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추가한다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다음 세 클래스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(Customer, Order, Payment)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간의 관계를 형성한다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1269234" y="2533989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Customer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746102" y="2533989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Order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8222970" y="2533989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Payment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stCxn id="43" idx="3"/>
            <a:endCxn id="45" idx="1"/>
          </p:cNvCxnSpPr>
          <p:nvPr/>
        </p:nvCxnSpPr>
        <p:spPr>
          <a:xfrm>
            <a:off x="3791905" y="3148150"/>
            <a:ext cx="954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268773" y="3148150"/>
            <a:ext cx="954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7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785102" y="281539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779113" y="1305163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Payment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1635755" y="3490292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Credit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4785101" y="3490292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Card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D66F4E9-7495-4EAF-BB8C-A9CC101FC370}"/>
              </a:ext>
            </a:extLst>
          </p:cNvPr>
          <p:cNvGraphicFramePr>
            <a:graphicFrameLocks noGrp="1"/>
          </p:cNvGraphicFramePr>
          <p:nvPr/>
        </p:nvGraphicFramePr>
        <p:xfrm>
          <a:off x="7934447" y="3490292"/>
          <a:ext cx="2522671" cy="122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671">
                  <a:extLst>
                    <a:ext uri="{9D8B030D-6E8A-4147-A177-3AD203B41FA5}">
                      <a16:colId xmlns:a16="http://schemas.microsoft.com/office/drawing/2014/main" val="2896903854"/>
                    </a:ext>
                  </a:extLst>
                </a:gridCol>
              </a:tblGrid>
              <a:tr h="31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Check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78971" marR="78971" marT="39485" marB="39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81389"/>
                  </a:ext>
                </a:extLst>
              </a:tr>
              <a:tr h="90551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8971" marR="78971" marT="39485" marB="394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39753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>
          <a:xfrm flipV="1">
            <a:off x="2618179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618179" y="3004268"/>
            <a:ext cx="65776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042272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9195782" y="3004268"/>
            <a:ext cx="0" cy="49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B4F21DD-555E-40BB-9ED7-05E05A2FA695}"/>
              </a:ext>
            </a:extLst>
          </p:cNvPr>
          <p:cNvSpPr txBox="1"/>
          <p:nvPr/>
        </p:nvSpPr>
        <p:spPr>
          <a:xfrm>
            <a:off x="1248973" y="5154136"/>
            <a:ext cx="969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결제방법 클래스들은 결제해야 할 가격을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Payment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클래스로부터 상속받고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결제방법을 각 클래스에서 차별화 시킨다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102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5" name="직선 연결선 114"/>
          <p:cNvCxnSpPr>
            <a:endCxn id="116" idx="3"/>
          </p:cNvCxnSpPr>
          <p:nvPr/>
        </p:nvCxnSpPr>
        <p:spPr>
          <a:xfrm flipH="1" flipV="1">
            <a:off x="6040030" y="2696054"/>
            <a:ext cx="2192" cy="312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이등변 삼각형 115"/>
          <p:cNvSpPr/>
          <p:nvPr/>
        </p:nvSpPr>
        <p:spPr>
          <a:xfrm>
            <a:off x="5958694" y="2545080"/>
            <a:ext cx="166468" cy="150974"/>
          </a:xfrm>
          <a:prstGeom prst="triangle">
            <a:avLst>
              <a:gd name="adj" fmla="val 4886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5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489C0-84A7-4F5A-B15A-422303E8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5" y="362180"/>
            <a:ext cx="10607829" cy="63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627876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Sequence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C5FD029-7D9C-410F-90CD-81622F436CD3}"/>
              </a:ext>
            </a:extLst>
          </p:cNvPr>
          <p:cNvCxnSpPr>
            <a:cxnSpLocks/>
            <a:stCxn id="102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70813C81-47AD-4B2B-8D47-612DD415873F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99AEE9D-F98E-4DD1-8376-8ED375AC7E27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9364089-9498-4092-A07A-ED08E4CCDD35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9EBE352-5A0F-4A05-BDAC-9F41BA23F497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7CF5A8-C494-40CA-B3A3-D2A4A6CE8CCB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136D76B-64C5-4ECA-BC8F-F17FDED67DF5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80FEAB0-9309-401A-A903-B371B72CE5DB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97DA830-3769-4C91-B56A-A6A5843AE795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E05EC9A-BDAE-4D6C-91ED-CC1C016AB89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A48442B-5AF9-460C-AA91-0E8AA2B76D87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C9AF42C-E772-4E10-80BC-C31AF637948A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5233FC-86B6-4D84-80FC-52028B51759D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1003E97-DBC4-4F8C-8FC3-AA868B9A44AD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4CCC2-2B43-4DFD-9589-9E8E5DDB2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66"/>
          <a:stretch/>
        </p:blipFill>
        <p:spPr>
          <a:xfrm>
            <a:off x="751835" y="1258803"/>
            <a:ext cx="5173483" cy="48396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01FB98-A4F4-43DF-9859-C2E683F67EE6}"/>
              </a:ext>
            </a:extLst>
          </p:cNvPr>
          <p:cNvSpPr txBox="1"/>
          <p:nvPr/>
        </p:nvSpPr>
        <p:spPr>
          <a:xfrm>
            <a:off x="1910269" y="736388"/>
            <a:ext cx="30810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7A94F-1BF8-430B-8506-1FFD6B37B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644" y="1905208"/>
            <a:ext cx="2594853" cy="39567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28B5C1-2D78-43F3-B664-56FDE6F28111}"/>
              </a:ext>
            </a:extLst>
          </p:cNvPr>
          <p:cNvSpPr txBox="1"/>
          <p:nvPr/>
        </p:nvSpPr>
        <p:spPr>
          <a:xfrm>
            <a:off x="6493027" y="1221579"/>
            <a:ext cx="477796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농산물 </a:t>
            </a:r>
            <a:r>
              <a:rPr lang="ko-KR" altLang="en-US" sz="16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공지글</a:t>
            </a:r>
            <a:r>
              <a:rPr lang="ko-KR" altLang="en-US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확인하기</a:t>
            </a: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CAE333-D86B-4CCF-A5DB-CA2B092A61B6}"/>
              </a:ext>
            </a:extLst>
          </p:cNvPr>
          <p:cNvCxnSpPr/>
          <p:nvPr/>
        </p:nvCxnSpPr>
        <p:spPr>
          <a:xfrm>
            <a:off x="1828800" y="2354580"/>
            <a:ext cx="444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DBF2D8-58A4-4397-83C4-E805869DA96A}"/>
              </a:ext>
            </a:extLst>
          </p:cNvPr>
          <p:cNvCxnSpPr>
            <a:cxnSpLocks/>
          </p:cNvCxnSpPr>
          <p:nvPr/>
        </p:nvCxnSpPr>
        <p:spPr>
          <a:xfrm>
            <a:off x="2735580" y="2842260"/>
            <a:ext cx="666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72269-05A9-4CA5-83E2-FB1CE3FB6D34}"/>
              </a:ext>
            </a:extLst>
          </p:cNvPr>
          <p:cNvCxnSpPr>
            <a:cxnSpLocks/>
          </p:cNvCxnSpPr>
          <p:nvPr/>
        </p:nvCxnSpPr>
        <p:spPr>
          <a:xfrm>
            <a:off x="4452549" y="4785360"/>
            <a:ext cx="53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80F411-F820-4543-BA8C-965967550BAB}"/>
              </a:ext>
            </a:extLst>
          </p:cNvPr>
          <p:cNvCxnSpPr>
            <a:cxnSpLocks/>
          </p:cNvCxnSpPr>
          <p:nvPr/>
        </p:nvCxnSpPr>
        <p:spPr>
          <a:xfrm>
            <a:off x="8286418" y="2743200"/>
            <a:ext cx="415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65083E-C4FB-4F19-9AAE-3C762965934A}"/>
              </a:ext>
            </a:extLst>
          </p:cNvPr>
          <p:cNvCxnSpPr>
            <a:cxnSpLocks/>
          </p:cNvCxnSpPr>
          <p:nvPr/>
        </p:nvCxnSpPr>
        <p:spPr>
          <a:xfrm>
            <a:off x="3714632" y="1677125"/>
            <a:ext cx="420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5D2CC5-C62C-4929-98F2-7EF81547CD8D}"/>
              </a:ext>
            </a:extLst>
          </p:cNvPr>
          <p:cNvSpPr/>
          <p:nvPr/>
        </p:nvSpPr>
        <p:spPr>
          <a:xfrm>
            <a:off x="5196840" y="2387214"/>
            <a:ext cx="457200" cy="165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4369B-CF8E-49AF-BD50-6DDCD07DBE3B}"/>
              </a:ext>
            </a:extLst>
          </p:cNvPr>
          <p:cNvSpPr txBox="1"/>
          <p:nvPr/>
        </p:nvSpPr>
        <p:spPr>
          <a:xfrm>
            <a:off x="6431506" y="2838845"/>
            <a:ext cx="886234" cy="254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CustomerA</a:t>
            </a:r>
            <a:endParaRPr lang="ko-KR" altLang="en-US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BFE34-CC94-4115-8493-EDB11DEA251A}"/>
              </a:ext>
            </a:extLst>
          </p:cNvPr>
          <p:cNvSpPr/>
          <p:nvPr/>
        </p:nvSpPr>
        <p:spPr>
          <a:xfrm>
            <a:off x="8534400" y="4518660"/>
            <a:ext cx="190411" cy="792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719095-8828-4D6C-9DBE-FB2BC8588F53}"/>
              </a:ext>
            </a:extLst>
          </p:cNvPr>
          <p:cNvCxnSpPr>
            <a:cxnSpLocks/>
          </p:cNvCxnSpPr>
          <p:nvPr/>
        </p:nvCxnSpPr>
        <p:spPr>
          <a:xfrm>
            <a:off x="8590942" y="4273421"/>
            <a:ext cx="438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0FDBC00-AAD4-4C55-9501-AFF2C8A17E44}"/>
              </a:ext>
            </a:extLst>
          </p:cNvPr>
          <p:cNvCxnSpPr>
            <a:cxnSpLocks/>
          </p:cNvCxnSpPr>
          <p:nvPr/>
        </p:nvCxnSpPr>
        <p:spPr>
          <a:xfrm>
            <a:off x="9029652" y="4268523"/>
            <a:ext cx="0" cy="250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23A787-990A-4552-890E-C325B7C5BC12}"/>
              </a:ext>
            </a:extLst>
          </p:cNvPr>
          <p:cNvCxnSpPr>
            <a:cxnSpLocks/>
          </p:cNvCxnSpPr>
          <p:nvPr/>
        </p:nvCxnSpPr>
        <p:spPr>
          <a:xfrm flipH="1">
            <a:off x="8735659" y="4518660"/>
            <a:ext cx="2939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86A13F-050A-4A4D-866F-450E61417C8A}"/>
              </a:ext>
            </a:extLst>
          </p:cNvPr>
          <p:cNvSpPr txBox="1"/>
          <p:nvPr/>
        </p:nvSpPr>
        <p:spPr>
          <a:xfrm>
            <a:off x="9029652" y="4173584"/>
            <a:ext cx="1125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농산물 </a:t>
            </a:r>
            <a:r>
              <a:rPr lang="ko-KR" altLang="en-US" sz="10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공지글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설명 요청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09DE4A-4801-4C3D-8A4B-B04DBA396A93}"/>
              </a:ext>
            </a:extLst>
          </p:cNvPr>
          <p:cNvSpPr/>
          <p:nvPr/>
        </p:nvSpPr>
        <p:spPr>
          <a:xfrm>
            <a:off x="8227857" y="3299460"/>
            <a:ext cx="657885" cy="662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A5E41C8-D515-4B72-B198-636B655F10A7}"/>
              </a:ext>
            </a:extLst>
          </p:cNvPr>
          <p:cNvCxnSpPr>
            <a:cxnSpLocks/>
          </p:cNvCxnSpPr>
          <p:nvPr/>
        </p:nvCxnSpPr>
        <p:spPr>
          <a:xfrm>
            <a:off x="8522214" y="3330725"/>
            <a:ext cx="0" cy="6392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624312-33D1-409A-B3F3-17063441FD0B}"/>
              </a:ext>
            </a:extLst>
          </p:cNvPr>
          <p:cNvCxnSpPr>
            <a:cxnSpLocks/>
          </p:cNvCxnSpPr>
          <p:nvPr/>
        </p:nvCxnSpPr>
        <p:spPr>
          <a:xfrm>
            <a:off x="8445013" y="3970020"/>
            <a:ext cx="14932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7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11980AC4-C5BF-49C0-980F-AAE5924A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F380D0-8656-4EF6-857C-CC31ED52474F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F22BD52-F9F6-42E6-BE99-D850E221E91A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CF96A9-29D2-41A6-9CA7-1B6A07028CCA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443A40-26CA-4D3D-A074-22FF652063DE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2503" y="1624405"/>
            <a:ext cx="476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농작물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특성을 제대로 반영하지 못함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69867" y="1582559"/>
            <a:ext cx="4768326" cy="453023"/>
          </a:xfrm>
          <a:prstGeom prst="roundRect">
            <a:avLst>
              <a:gd name="adj" fmla="val 36075"/>
            </a:avLst>
          </a:prstGeom>
          <a:noFill/>
          <a:ln w="28575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8973" y="1630090"/>
            <a:ext cx="906243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지적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1014A7F-5A81-41A6-BA8C-E26CD30C5F03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47797FA9-9BD3-4136-99B2-1457B8941481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75E953-3223-4AA4-B129-98EBB32EAD13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DBA156D-5D01-4CB8-8693-E0B0845C26B2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FD642D-CCB6-4B28-B89D-6CE6FA3B1886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3CDE207-A7B2-4F03-ABD2-2C2014BBFA4A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5C60F-3831-4DCA-8FC7-8ACE84BF4BFA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9B64BF9-BB02-41BB-8464-E321D35D5FA7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ACBF86-A058-487F-A062-8876413E4BB4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783BA0-33A7-4B50-BEDD-A0004B84BFEE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D499961-B268-437C-982A-CCFA938C3B7C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5E2CB7C-25DE-4270-AE1B-026CC3EFBCB1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6E8585-9EC7-4A42-A667-562E715260C8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95631BC-0668-4034-B175-B0D85D3D5688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6506" y="3070545"/>
            <a:ext cx="2751993" cy="90141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농작물의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특성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3577291" y="2721047"/>
            <a:ext cx="1548624" cy="791414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6"/>
          </p:cNvCxnSpPr>
          <p:nvPr/>
        </p:nvCxnSpPr>
        <p:spPr>
          <a:xfrm>
            <a:off x="3568499" y="3521252"/>
            <a:ext cx="1566208" cy="1264048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5134707" y="2505244"/>
            <a:ext cx="4768326" cy="453023"/>
          </a:xfrm>
          <a:prstGeom prst="roundRect">
            <a:avLst>
              <a:gd name="adj" fmla="val 36075"/>
            </a:avLst>
          </a:prstGeom>
          <a:solidFill>
            <a:schemeClr val="bg1"/>
          </a:solidFill>
          <a:ln w="28575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D8DEED"/>
                  </a:solidFill>
                </a:ln>
                <a:solidFill>
                  <a:schemeClr val="tx1"/>
                </a:solidFill>
              </a:rPr>
              <a:t> </a:t>
            </a:r>
            <a:endParaRPr lang="ko-KR" altLang="en-US" dirty="0">
              <a:ln>
                <a:solidFill>
                  <a:srgbClr val="D8DEED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134707" y="4516217"/>
            <a:ext cx="4768326" cy="764687"/>
          </a:xfrm>
          <a:prstGeom prst="roundRect">
            <a:avLst>
              <a:gd name="adj" fmla="val 36075"/>
            </a:avLst>
          </a:prstGeom>
          <a:solidFill>
            <a:schemeClr val="bg1"/>
          </a:solidFill>
          <a:ln w="28575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1136" y="25470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농작물은 유통기한이 넘으면 부패한다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36880" y="4575394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농작물 자체의 외형적 품질 차이로 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인해 소비자의 불만이 발생할 수 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335939" y="3258662"/>
            <a:ext cx="300941" cy="2464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81983" y="3231221"/>
            <a:ext cx="616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선주문을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받아 수요를 측정하고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농장으로부터 수요만큼의 농작물만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수령함으로써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남아 부패하는 농산물이 없게 함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20" name="오른쪽 화살표 119"/>
          <p:cNvSpPr/>
          <p:nvPr/>
        </p:nvSpPr>
        <p:spPr>
          <a:xfrm>
            <a:off x="5335939" y="5492114"/>
            <a:ext cx="300941" cy="2464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681983" y="5464673"/>
            <a:ext cx="6221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농장으로부터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수령받은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농작물을 품질로 나누고 등급을 매김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등급에 따른 가격을 사용자에게 공지하여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소비자가 등급을 선택하여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구매할 수 있게 함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B8ECF58-854D-491A-B934-4AABCEED7FDF}"/>
              </a:ext>
            </a:extLst>
          </p:cNvPr>
          <p:cNvSpPr txBox="1"/>
          <p:nvPr/>
        </p:nvSpPr>
        <p:spPr>
          <a:xfrm>
            <a:off x="3935885" y="302622"/>
            <a:ext cx="42029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Introduction 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00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6B578-6368-4494-8112-5DFD8A1F0863}"/>
              </a:ext>
            </a:extLst>
          </p:cNvPr>
          <p:cNvSpPr txBox="1"/>
          <p:nvPr/>
        </p:nvSpPr>
        <p:spPr>
          <a:xfrm>
            <a:off x="4544934" y="1976150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ko-KR" altLang="en-US" sz="44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C6FE9-8D4F-4A3B-9124-E9AEB71134B5}"/>
              </a:ext>
            </a:extLst>
          </p:cNvPr>
          <p:cNvSpPr txBox="1"/>
          <p:nvPr/>
        </p:nvSpPr>
        <p:spPr>
          <a:xfrm>
            <a:off x="3143145" y="2914188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Automated plant management system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CFB058-8AA5-4093-8898-2BBF6B764C6B}"/>
              </a:ext>
            </a:extLst>
          </p:cNvPr>
          <p:cNvGrpSpPr/>
          <p:nvPr/>
        </p:nvGrpSpPr>
        <p:grpSpPr>
          <a:xfrm>
            <a:off x="3188502" y="2882900"/>
            <a:ext cx="6115958" cy="546100"/>
            <a:chOff x="678542" y="2981009"/>
            <a:chExt cx="5569858" cy="5461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DC72F34-3FC4-4CB7-A996-D8BD6B34810E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FCCBEDE-CA66-409B-B434-D3CABF87DE88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42027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00525" y="2294618"/>
            <a:ext cx="649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48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3357142" y="4964347"/>
            <a:ext cx="518589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1273D-F90A-453A-866F-7782A2F29AF7}"/>
              </a:ext>
            </a:extLst>
          </p:cNvPr>
          <p:cNvSpPr txBox="1"/>
          <p:nvPr/>
        </p:nvSpPr>
        <p:spPr>
          <a:xfrm>
            <a:off x="2883094" y="3191560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ECO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CC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FLEX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crop trading application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B9C8ED-0400-4237-B9DC-03D11AD6473B}"/>
              </a:ext>
            </a:extLst>
          </p:cNvPr>
          <p:cNvGrpSpPr/>
          <p:nvPr/>
        </p:nvGrpSpPr>
        <p:grpSpPr>
          <a:xfrm>
            <a:off x="2928451" y="3160272"/>
            <a:ext cx="6115958" cy="546100"/>
            <a:chOff x="678542" y="2981009"/>
            <a:chExt cx="5569858" cy="5461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FE15862-AFA8-4D8B-9A50-D6638999A085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ACB3EE3-5C0F-4AC3-B34D-CA8E4027CA27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-2407018" y="-40341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9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11980AC4-C5BF-49C0-980F-AAE5924A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102E906-2AAB-402A-A4CF-5EFF44D00A45}"/>
              </a:ext>
            </a:extLst>
          </p:cNvPr>
          <p:cNvSpPr/>
          <p:nvPr/>
        </p:nvSpPr>
        <p:spPr>
          <a:xfrm>
            <a:off x="7962477" y="1889938"/>
            <a:ext cx="943296" cy="1120420"/>
          </a:xfrm>
          <a:prstGeom prst="homePlate">
            <a:avLst>
              <a:gd name="adj" fmla="val 322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E7E5C6D9-73EC-47B1-B9E3-5ED3B68376E2}"/>
              </a:ext>
            </a:extLst>
          </p:cNvPr>
          <p:cNvSpPr/>
          <p:nvPr/>
        </p:nvSpPr>
        <p:spPr>
          <a:xfrm>
            <a:off x="8698355" y="1889938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84331-98D2-4736-8BC5-53B49F393831}"/>
              </a:ext>
            </a:extLst>
          </p:cNvPr>
          <p:cNvSpPr txBox="1"/>
          <p:nvPr/>
        </p:nvSpPr>
        <p:spPr>
          <a:xfrm>
            <a:off x="7971004" y="2303595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10214-96F5-4EE6-82C0-0E95850DA830}"/>
              </a:ext>
            </a:extLst>
          </p:cNvPr>
          <p:cNvSpPr txBox="1"/>
          <p:nvPr/>
        </p:nvSpPr>
        <p:spPr>
          <a:xfrm>
            <a:off x="8964525" y="2298823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구매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351B65DA-9138-4F20-81E8-4EA2ED46A972}"/>
              </a:ext>
            </a:extLst>
          </p:cNvPr>
          <p:cNvSpPr/>
          <p:nvPr/>
        </p:nvSpPr>
        <p:spPr>
          <a:xfrm>
            <a:off x="9637361" y="1889938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AEDF9A-B13B-478C-93F9-DA0793B3DEF1}"/>
              </a:ext>
            </a:extLst>
          </p:cNvPr>
          <p:cNvSpPr txBox="1"/>
          <p:nvPr/>
        </p:nvSpPr>
        <p:spPr>
          <a:xfrm>
            <a:off x="9904891" y="2298823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수합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DC758C37-5BA0-416D-8B62-7837675F1A75}"/>
              </a:ext>
            </a:extLst>
          </p:cNvPr>
          <p:cNvSpPr/>
          <p:nvPr/>
        </p:nvSpPr>
        <p:spPr>
          <a:xfrm>
            <a:off x="10562487" y="1878138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3F87BA-ED5D-48EE-BCC5-D9880B73A49F}"/>
              </a:ext>
            </a:extLst>
          </p:cNvPr>
          <p:cNvSpPr txBox="1"/>
          <p:nvPr/>
        </p:nvSpPr>
        <p:spPr>
          <a:xfrm>
            <a:off x="10814521" y="2290121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전달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9654" y="1572821"/>
            <a:ext cx="7591466" cy="4123840"/>
            <a:chOff x="474186" y="2575156"/>
            <a:chExt cx="7615314" cy="4136794"/>
          </a:xfrm>
        </p:grpSpPr>
        <p:grpSp>
          <p:nvGrpSpPr>
            <p:cNvPr id="10" name="그룹 9"/>
            <p:cNvGrpSpPr/>
            <p:nvPr/>
          </p:nvGrpSpPr>
          <p:grpSpPr>
            <a:xfrm>
              <a:off x="474186" y="2575156"/>
              <a:ext cx="7615314" cy="4136794"/>
              <a:chOff x="414510" y="1554694"/>
              <a:chExt cx="7615314" cy="413679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67BCEA4-FAAA-4332-80E2-577981854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510" y="1554694"/>
                <a:ext cx="7615314" cy="4136794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493520" y="2456688"/>
                <a:ext cx="711200" cy="171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37305" y="2548541"/>
                <a:ext cx="764140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1. </a:t>
                </a:r>
                <a:r>
                  <a:rPr lang="ko-KR" altLang="en-US" sz="1200" dirty="0" err="1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선주문</a:t>
                </a:r>
                <a:endParaRPr lang="ko-KR" altLang="en-US" sz="12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498805" y="3669892"/>
                <a:ext cx="563136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37861" y="3277769"/>
                <a:ext cx="1248160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 별로 나눔</a:t>
                </a:r>
                <a:endParaRPr lang="ko-KR" altLang="en-US" sz="12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54359" y="3922614"/>
                <a:ext cx="63067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배송</a:t>
                </a:r>
                <a:endParaRPr lang="ko-KR" altLang="en-US" sz="1200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7A5E91-AC41-465D-8689-31FA931943C4}"/>
                  </a:ext>
                </a:extLst>
              </p:cNvPr>
              <p:cNvSpPr/>
              <p:nvPr/>
            </p:nvSpPr>
            <p:spPr>
              <a:xfrm>
                <a:off x="2192644" y="2779329"/>
                <a:ext cx="93620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최종 주문</a:t>
                </a:r>
                <a:endParaRPr lang="ko-KR" altLang="en-US" sz="1200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454F8E6-6CAD-4A0E-AA97-CBFA69392002}"/>
                  </a:ext>
                </a:extLst>
              </p:cNvPr>
              <p:cNvSpPr/>
              <p:nvPr/>
            </p:nvSpPr>
            <p:spPr>
              <a:xfrm>
                <a:off x="3591494" y="3234343"/>
                <a:ext cx="63067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포장</a:t>
                </a:r>
                <a:endParaRPr lang="ko-KR" altLang="en-US" sz="12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4E45D25-C63E-4582-9E78-2F6C5D14C92F}"/>
                  </a:ext>
                </a:extLst>
              </p:cNvPr>
              <p:cNvSpPr/>
              <p:nvPr/>
            </p:nvSpPr>
            <p:spPr>
              <a:xfrm>
                <a:off x="4901507" y="3669892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35AC7DC6-A534-4AE6-A156-348273971426}"/>
                  </a:ext>
                </a:extLst>
              </p:cNvPr>
              <p:cNvSpPr/>
              <p:nvPr/>
            </p:nvSpPr>
            <p:spPr>
              <a:xfrm>
                <a:off x="4445370" y="4116035"/>
                <a:ext cx="55670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2BE2BD7-018B-4A59-8552-4F10C7A72872}"/>
                  </a:ext>
                </a:extLst>
              </p:cNvPr>
              <p:cNvSpPr/>
              <p:nvPr/>
            </p:nvSpPr>
            <p:spPr>
              <a:xfrm>
                <a:off x="4821510" y="4116035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DF361C1C-06F0-4743-8063-1C60939537C4}"/>
                  </a:ext>
                </a:extLst>
              </p:cNvPr>
              <p:cNvSpPr/>
              <p:nvPr/>
            </p:nvSpPr>
            <p:spPr>
              <a:xfrm>
                <a:off x="5186636" y="4116035"/>
                <a:ext cx="551879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7B2D84F-4C7D-4EFC-A594-7398E6655351}"/>
                  </a:ext>
                </a:extLst>
              </p:cNvPr>
              <p:cNvSpPr/>
              <p:nvPr/>
            </p:nvSpPr>
            <p:spPr>
              <a:xfrm>
                <a:off x="4489899" y="4580287"/>
                <a:ext cx="55670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2FE24AD-C2D6-4112-BDE0-0D41D1C24B30}"/>
                  </a:ext>
                </a:extLst>
              </p:cNvPr>
              <p:cNvSpPr/>
              <p:nvPr/>
            </p:nvSpPr>
            <p:spPr>
              <a:xfrm>
                <a:off x="4910600" y="4580287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AE405F3F-801A-42E8-BED2-22197401B443}"/>
                  </a:ext>
                </a:extLst>
              </p:cNvPr>
              <p:cNvSpPr/>
              <p:nvPr/>
            </p:nvSpPr>
            <p:spPr>
              <a:xfrm>
                <a:off x="4489899" y="5034817"/>
                <a:ext cx="55670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9E61F5C-0EA5-4683-B7BE-A1070ED8C91B}"/>
                  </a:ext>
                </a:extLst>
              </p:cNvPr>
              <p:cNvSpPr/>
              <p:nvPr/>
            </p:nvSpPr>
            <p:spPr>
              <a:xfrm>
                <a:off x="4919506" y="5042606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32F026A-69E6-47C8-BE5E-191F6551CC32}"/>
                  </a:ext>
                </a:extLst>
              </p:cNvPr>
              <p:cNvSpPr/>
              <p:nvPr/>
            </p:nvSpPr>
            <p:spPr>
              <a:xfrm>
                <a:off x="5683433" y="2444056"/>
                <a:ext cx="1031074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2.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 수합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669112" y="3290419"/>
              <a:ext cx="1814418" cy="173449"/>
              <a:chOff x="3601129" y="2283239"/>
              <a:chExt cx="1814418" cy="17344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1129" y="2293986"/>
                <a:ext cx="419357" cy="14441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8524" y="2284476"/>
                <a:ext cx="487934" cy="17221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3555" y="2283239"/>
                <a:ext cx="451992" cy="155161"/>
              </a:xfrm>
              <a:prstGeom prst="rect">
                <a:avLst/>
              </a:prstGeom>
            </p:spPr>
          </p:pic>
        </p:grp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F380D0-8656-4EF6-857C-CC31ED52474F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B5CD535-1661-433C-B647-D591D928AB5E}"/>
              </a:ext>
            </a:extLst>
          </p:cNvPr>
          <p:cNvSpPr/>
          <p:nvPr/>
        </p:nvSpPr>
        <p:spPr>
          <a:xfrm>
            <a:off x="7971004" y="3168598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농산물을 구매하길 원하는 사용자는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‘ECO FLEX’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회원가입을 한다</a:t>
            </a:r>
            <a:r>
              <a:rPr lang="en-US" altLang="ko-KR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2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464B6D-7987-40F7-9259-201C0E834653}"/>
              </a:ext>
            </a:extLst>
          </p:cNvPr>
          <p:cNvSpPr/>
          <p:nvPr/>
        </p:nvSpPr>
        <p:spPr>
          <a:xfrm>
            <a:off x="7979872" y="3819895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매니저가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작성하면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b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사용자는 원하는 농산물을 선주문하고 예약금을 납부한다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96EB56-DC4A-43DC-B745-064E89FB71BD}"/>
              </a:ext>
            </a:extLst>
          </p:cNvPr>
          <p:cNvSpPr/>
          <p:nvPr/>
        </p:nvSpPr>
        <p:spPr>
          <a:xfrm>
            <a:off x="7979872" y="4498351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매니저는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접수목록을 바탕으로 농장에서 농산물들을 수합하고 선별한 후 등급 별로 나누어진 최종 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주문 안내문을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구매자들에게 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공지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8BDD326-08CA-494B-81CE-1C5FC30420D5}"/>
              </a:ext>
            </a:extLst>
          </p:cNvPr>
          <p:cNvSpPr/>
          <p:nvPr/>
        </p:nvSpPr>
        <p:spPr>
          <a:xfrm>
            <a:off x="7982384" y="5153898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구매자들은 자신이 선주문한 농산물의 등급을 </a:t>
            </a:r>
            <a:endParaRPr lang="en-US" altLang="ko-KR" sz="12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선택하여 최종 주문하고</a:t>
            </a:r>
            <a:r>
              <a:rPr lang="en-US" altLang="ko-KR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등급에 따른 </a:t>
            </a:r>
            <a:r>
              <a:rPr lang="ko-KR" altLang="en-US" sz="1200" kern="0" dirty="0" err="1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합산금액을</a:t>
            </a:r>
            <a:r>
              <a:rPr lang="ko-KR" altLang="en-US" sz="1200" kern="0" dirty="0" smtClean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납부한다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DA4593-C4EC-43A7-85AC-204FA1A7169F}"/>
              </a:ext>
            </a:extLst>
          </p:cNvPr>
          <p:cNvSpPr/>
          <p:nvPr/>
        </p:nvSpPr>
        <p:spPr>
          <a:xfrm>
            <a:off x="7982384" y="5802545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매니저는 해당 농산물들을 포장하여 배송업체를 </a:t>
            </a:r>
            <a:endParaRPr lang="en-US" altLang="ko-KR" sz="12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통해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구매자들에게 배달한다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ECF58-854D-491A-B934-4AABCEED7FDF}"/>
              </a:ext>
            </a:extLst>
          </p:cNvPr>
          <p:cNvSpPr txBox="1"/>
          <p:nvPr/>
        </p:nvSpPr>
        <p:spPr>
          <a:xfrm>
            <a:off x="3935885" y="302622"/>
            <a:ext cx="42029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Introduction 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F22BD52-F9F6-42E6-BE99-D850E221E91A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CF96A9-29D2-41A6-9CA7-1B6A07028CCA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443A40-26CA-4D3D-A074-22FF652063DE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B14868A-8CB8-4B15-B73F-6B788635DB81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EBDAE4AD-17F9-4D39-9BE4-03D80FE78A9B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9BF8F8-93D0-4D3B-9886-5A3D6CF9D918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8DE7D6-5EBA-43F5-A032-5217959EC69E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ADC213-8026-4A46-AF93-86E2F4F79A5C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5F7666-848F-43D0-947E-370FDB6DEEF9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687B95B-782D-47DC-870B-00BE67236D17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E8B64D2-321A-40DA-B737-0B7CDB1DD5A0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401AB82-9A95-4DF2-B601-27192D910954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8DC8C9D-C0D9-4EE9-A969-CB113EE24E98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5431D35-C972-4D22-B308-0FBB1A4C5419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EA59E32-E935-41A5-8FC8-17DC444F0AAB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0FBE6C1-B990-4138-B771-01C2B7CE90BC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C68301-B19F-49B1-B213-0581DD308AE2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4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6588D18-F6C8-4A42-A1BE-B6F48070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63B215D-E4EE-42E8-A105-BCA39A3B2751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25D74C-7587-4358-BF9A-CD825B7D63A4}"/>
              </a:ext>
            </a:extLst>
          </p:cNvPr>
          <p:cNvSpPr txBox="1"/>
          <p:nvPr/>
        </p:nvSpPr>
        <p:spPr>
          <a:xfrm>
            <a:off x="3935885" y="302622"/>
            <a:ext cx="42029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Introduction 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9499E3-D3C1-4410-A2EF-8ABB0F0A376F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2E9C93-86A3-4EC3-86D9-4AD180443F43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33B383-F77A-4177-A78F-6A854A473033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1014A7F-5A81-41A6-BA8C-E26CD30C5F03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7797FA9-9BD3-4136-99B2-1457B8941481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75E953-3223-4AA4-B129-98EBB32EAD13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DBA156D-5D01-4CB8-8693-E0B0845C26B2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FD642D-CCB6-4B28-B89D-6CE6FA3B1886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CDE207-A7B2-4F03-ABD2-2C2014BBFA4A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95C60F-3831-4DCA-8FC7-8ACE84BF4BFA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9B64BF9-BB02-41BB-8464-E321D35D5FA7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ACBF86-A058-487F-A062-8876413E4BB4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A783BA0-33A7-4B50-BEDD-A0004B84BFEE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D499961-B268-437C-982A-CCFA938C3B7C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5E2CB7C-25DE-4270-AE1B-026CC3EFBCB1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56E8585-9EC7-4A42-A667-562E715260C8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95631BC-0668-4034-B175-B0D85D3D5688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FF951-2CD1-4E6F-9FEA-9D920EA36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5" y="1451249"/>
            <a:ext cx="1427393" cy="1427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96DAD8-2A0E-4358-817F-10FF4247A5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55" y="4394048"/>
            <a:ext cx="1366221" cy="13662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57FD5A-DA4D-41F0-9BCA-D86C5B081D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95" y="1496895"/>
            <a:ext cx="1381747" cy="13817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4E9AEC-0560-4234-A494-CFB1770B908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95" y="4457766"/>
            <a:ext cx="1265302" cy="1265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B9E046-4981-487F-ABFC-3AF207A3E43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50" y="1507349"/>
            <a:ext cx="1265302" cy="1265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6E9847-F852-413A-A4E0-FBB5724FC00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55" y="4318885"/>
            <a:ext cx="1361774" cy="13617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65E38FA-AC71-4DE4-9F0C-C3CFD1907E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5556" b="60741" l="28854" r="42813">
                        <a14:foregroundMark x1="29375" y1="43704" x2="28906" y2="43981"/>
                        <a14:foregroundMark x1="28906" y1="43981" x2="28906" y2="43981"/>
                        <a14:foregroundMark x1="37083" y1="46389" x2="37552" y2="51852"/>
                        <a14:foregroundMark x1="36667" y1="47685" x2="37031" y2="50093"/>
                        <a14:foregroundMark x1="39375" y1="60741" x2="40469" y2="60370"/>
                      </a14:backgroundRemoval>
                    </a14:imgEffect>
                  </a14:imgLayer>
                </a14:imgProps>
              </a:ext>
            </a:extLst>
          </a:blip>
          <a:srcRect l="27408" t="32643" r="55447" b="36382"/>
          <a:stretch/>
        </p:blipFill>
        <p:spPr>
          <a:xfrm>
            <a:off x="6720506" y="1305453"/>
            <a:ext cx="1588520" cy="161431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B3E0F-3AFF-432A-99A5-1B9A53A59682}"/>
              </a:ext>
            </a:extLst>
          </p:cNvPr>
          <p:cNvSpPr/>
          <p:nvPr/>
        </p:nvSpPr>
        <p:spPr>
          <a:xfrm>
            <a:off x="338531" y="2750491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 err="1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 게시글</a:t>
            </a:r>
            <a:endParaRPr lang="ko-KR" altLang="en-US" sz="1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821445-316C-4603-868F-B286D1858C15}"/>
              </a:ext>
            </a:extLst>
          </p:cNvPr>
          <p:cNvSpPr/>
          <p:nvPr/>
        </p:nvSpPr>
        <p:spPr>
          <a:xfrm>
            <a:off x="1641282" y="5629627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170C6F-9C62-41DA-9674-19CFA5133E8C}"/>
              </a:ext>
            </a:extLst>
          </p:cNvPr>
          <p:cNvSpPr/>
          <p:nvPr/>
        </p:nvSpPr>
        <p:spPr>
          <a:xfrm>
            <a:off x="2846860" y="2792227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160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수량 및 정보 파악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AF8BCDB-0269-42B4-857B-9A6C0CCE3755}"/>
              </a:ext>
            </a:extLst>
          </p:cNvPr>
          <p:cNvSpPr/>
          <p:nvPr/>
        </p:nvSpPr>
        <p:spPr>
          <a:xfrm>
            <a:off x="4832339" y="5723068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구매 공지 게시글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A5702B-D65F-49C0-ABA5-5B99BBE35F79}"/>
              </a:ext>
            </a:extLst>
          </p:cNvPr>
          <p:cNvSpPr/>
          <p:nvPr/>
        </p:nvSpPr>
        <p:spPr>
          <a:xfrm>
            <a:off x="6814954" y="2794362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결제하기</a:t>
            </a:r>
            <a:endParaRPr lang="ko-KR" altLang="en-US" sz="1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26E47B-EDD6-4B39-AF63-042484DF5675}"/>
              </a:ext>
            </a:extLst>
          </p:cNvPr>
          <p:cNvSpPr/>
          <p:nvPr/>
        </p:nvSpPr>
        <p:spPr>
          <a:xfrm>
            <a:off x="8597978" y="5700691"/>
            <a:ext cx="1364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포장</a:t>
            </a:r>
            <a:endParaRPr lang="ko-KR" altLang="en-US" sz="1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32CF61-CD37-4AB2-A0DE-100F0D3EC560}"/>
              </a:ext>
            </a:extLst>
          </p:cNvPr>
          <p:cNvSpPr/>
          <p:nvPr/>
        </p:nvSpPr>
        <p:spPr>
          <a:xfrm>
            <a:off x="10316389" y="2792227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배달</a:t>
            </a:r>
            <a:endParaRPr lang="ko-KR" altLang="en-US" sz="1600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AE8135C6-2780-4510-A3F4-3A9C6ECB62EA}"/>
              </a:ext>
            </a:extLst>
          </p:cNvPr>
          <p:cNvSpPr/>
          <p:nvPr/>
        </p:nvSpPr>
        <p:spPr>
          <a:xfrm rot="3232838">
            <a:off x="8001274" y="3481829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3717E6DD-409F-4AD2-BD1E-920A71F2D7BE}"/>
              </a:ext>
            </a:extLst>
          </p:cNvPr>
          <p:cNvSpPr/>
          <p:nvPr/>
        </p:nvSpPr>
        <p:spPr>
          <a:xfrm rot="18655633">
            <a:off x="9718587" y="3410669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E419AE7-8F03-4ABE-B7F7-B581F38B4BC3}"/>
              </a:ext>
            </a:extLst>
          </p:cNvPr>
          <p:cNvSpPr/>
          <p:nvPr/>
        </p:nvSpPr>
        <p:spPr>
          <a:xfrm rot="3232838">
            <a:off x="4812597" y="3481828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01006E33-7A84-411D-8D60-FCC6ACBD7B2B}"/>
              </a:ext>
            </a:extLst>
          </p:cNvPr>
          <p:cNvSpPr/>
          <p:nvPr/>
        </p:nvSpPr>
        <p:spPr>
          <a:xfrm rot="18655633">
            <a:off x="6529910" y="3410668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D8AA7489-0AD0-4239-AB35-BA9855C089CD}"/>
              </a:ext>
            </a:extLst>
          </p:cNvPr>
          <p:cNvSpPr/>
          <p:nvPr/>
        </p:nvSpPr>
        <p:spPr>
          <a:xfrm rot="3232838">
            <a:off x="1308462" y="3481827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3E3E1FBB-1A82-4747-A796-1DCA7406DA72}"/>
              </a:ext>
            </a:extLst>
          </p:cNvPr>
          <p:cNvSpPr/>
          <p:nvPr/>
        </p:nvSpPr>
        <p:spPr>
          <a:xfrm rot="18655633">
            <a:off x="3025775" y="3410667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5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그림 143">
            <a:extLst>
              <a:ext uri="{FF2B5EF4-FFF2-40B4-BE49-F238E27FC236}">
                <a16:creationId xmlns:a16="http://schemas.microsoft.com/office/drawing/2014/main" id="{064A38E3-82ED-4DDF-B3FA-612940B3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35D95-7F76-4C52-99F8-FD07ED2ACED0}"/>
              </a:ext>
            </a:extLst>
          </p:cNvPr>
          <p:cNvSpPr/>
          <p:nvPr/>
        </p:nvSpPr>
        <p:spPr>
          <a:xfrm>
            <a:off x="2462626" y="1255190"/>
            <a:ext cx="7338202" cy="489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540420" y="29048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089B3-6D34-4A15-80E1-937EA0796148}"/>
              </a:ext>
            </a:extLst>
          </p:cNvPr>
          <p:cNvSpPr txBox="1"/>
          <p:nvPr/>
        </p:nvSpPr>
        <p:spPr>
          <a:xfrm>
            <a:off x="929825" y="3316464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AD572-663C-496E-AD73-1153426FCFD0}"/>
              </a:ext>
            </a:extLst>
          </p:cNvPr>
          <p:cNvSpPr txBox="1"/>
          <p:nvPr/>
        </p:nvSpPr>
        <p:spPr>
          <a:xfrm>
            <a:off x="609042" y="5783617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Billing system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B37DF-2C43-4916-A308-0B7C0D3CF087}"/>
              </a:ext>
            </a:extLst>
          </p:cNvPr>
          <p:cNvSpPr txBox="1"/>
          <p:nvPr/>
        </p:nvSpPr>
        <p:spPr>
          <a:xfrm>
            <a:off x="10221663" y="3331252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Manager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684FB1-B104-4EC7-A9BB-852A66F47143}"/>
              </a:ext>
            </a:extLst>
          </p:cNvPr>
          <p:cNvSpPr txBox="1"/>
          <p:nvPr/>
        </p:nvSpPr>
        <p:spPr>
          <a:xfrm>
            <a:off x="9959362" y="5646158"/>
            <a:ext cx="22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Shipping system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 descr="남자">
            <a:extLst>
              <a:ext uri="{FF2B5EF4-FFF2-40B4-BE49-F238E27FC236}">
                <a16:creationId xmlns:a16="http://schemas.microsoft.com/office/drawing/2014/main" id="{107A3FAB-7996-4BA6-948F-0D35D8478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8394" y="2167917"/>
            <a:ext cx="1244114" cy="1244114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id="{C0D15AD1-D27C-4475-8565-0C86E183C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95876" y="4452591"/>
            <a:ext cx="1244114" cy="1244114"/>
          </a:xfrm>
          <a:prstGeom prst="rect">
            <a:avLst/>
          </a:prstGeom>
        </p:spPr>
      </p:pic>
      <p:pic>
        <p:nvPicPr>
          <p:cNvPr id="22" name="그래픽 21" descr="남자">
            <a:extLst>
              <a:ext uri="{FF2B5EF4-FFF2-40B4-BE49-F238E27FC236}">
                <a16:creationId xmlns:a16="http://schemas.microsoft.com/office/drawing/2014/main" id="{B0CFC03F-0E71-4E9E-A966-62623785A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3331" y="4531023"/>
            <a:ext cx="1244114" cy="1244114"/>
          </a:xfrm>
          <a:prstGeom prst="rect">
            <a:avLst/>
          </a:prstGeom>
        </p:spPr>
      </p:pic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id="{532CED43-1194-4B0B-B4F7-24A041139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196434" y="2167917"/>
            <a:ext cx="1244114" cy="124411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54D3960-CAE0-4429-B9A9-7F577A81CEEF}"/>
              </a:ext>
            </a:extLst>
          </p:cNvPr>
          <p:cNvSpPr/>
          <p:nvPr/>
        </p:nvSpPr>
        <p:spPr>
          <a:xfrm>
            <a:off x="6709895" y="1418003"/>
            <a:ext cx="2445640" cy="5941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AFEB33-F789-446F-AB0C-6F15CA4A7BAD}"/>
              </a:ext>
            </a:extLst>
          </p:cNvPr>
          <p:cNvSpPr/>
          <p:nvPr/>
        </p:nvSpPr>
        <p:spPr>
          <a:xfrm>
            <a:off x="2983575" y="2729140"/>
            <a:ext cx="2542821" cy="5453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CA4D7BF-18ED-40CB-990C-7A5929CBA65B}"/>
              </a:ext>
            </a:extLst>
          </p:cNvPr>
          <p:cNvSpPr/>
          <p:nvPr/>
        </p:nvSpPr>
        <p:spPr>
          <a:xfrm>
            <a:off x="3524137" y="2035631"/>
            <a:ext cx="1610022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수정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DB9008-CA64-44A2-B326-0B2C31A8174D}"/>
              </a:ext>
            </a:extLst>
          </p:cNvPr>
          <p:cNvSpPr/>
          <p:nvPr/>
        </p:nvSpPr>
        <p:spPr>
          <a:xfrm>
            <a:off x="3816982" y="3558326"/>
            <a:ext cx="1548549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D38E4A-B5AA-4EE5-90F6-C1AEC72B9A7C}"/>
              </a:ext>
            </a:extLst>
          </p:cNvPr>
          <p:cNvSpPr/>
          <p:nvPr/>
        </p:nvSpPr>
        <p:spPr>
          <a:xfrm>
            <a:off x="3949363" y="1361658"/>
            <a:ext cx="1399572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회원등록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54A840-2833-4941-8451-80C7C5176737}"/>
              </a:ext>
            </a:extLst>
          </p:cNvPr>
          <p:cNvSpPr/>
          <p:nvPr/>
        </p:nvSpPr>
        <p:spPr>
          <a:xfrm>
            <a:off x="3497899" y="5451044"/>
            <a:ext cx="1301951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결제하기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0413AA-3F01-45B9-834C-CB0407382E5E}"/>
              </a:ext>
            </a:extLst>
          </p:cNvPr>
          <p:cNvSpPr/>
          <p:nvPr/>
        </p:nvSpPr>
        <p:spPr>
          <a:xfrm>
            <a:off x="8417294" y="4823437"/>
            <a:ext cx="1257191" cy="550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6F33D3-8265-4CEA-AD79-806FB14275A5}"/>
              </a:ext>
            </a:extLst>
          </p:cNvPr>
          <p:cNvSpPr/>
          <p:nvPr/>
        </p:nvSpPr>
        <p:spPr>
          <a:xfrm>
            <a:off x="7335623" y="2839532"/>
            <a:ext cx="1340669" cy="5941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 받기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065564-6074-4D7E-BF8B-A5B2C83ABAC9}"/>
              </a:ext>
            </a:extLst>
          </p:cNvPr>
          <p:cNvSpPr/>
          <p:nvPr/>
        </p:nvSpPr>
        <p:spPr>
          <a:xfrm>
            <a:off x="5973754" y="3206278"/>
            <a:ext cx="1048955" cy="4023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3782735-25EF-48DD-9F98-5121398BE3E7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2132508" y="1638638"/>
            <a:ext cx="1816855" cy="115133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78B4BD7-2B5C-475C-8799-78673B4DE541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2132508" y="2312611"/>
            <a:ext cx="1391629" cy="477363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25C67C-591E-4979-AEE3-58F00B96E88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2132508" y="2789974"/>
            <a:ext cx="851067" cy="21186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F6560F0-4174-4C37-BA61-123C65BF4EBB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2132508" y="2789974"/>
            <a:ext cx="1684474" cy="104533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9EA3C99-895B-4A30-801F-174BBC12736C}"/>
              </a:ext>
            </a:extLst>
          </p:cNvPr>
          <p:cNvCxnSpPr>
            <a:cxnSpLocks/>
            <a:stCxn id="12" idx="3"/>
            <a:endCxn id="165" idx="2"/>
          </p:cNvCxnSpPr>
          <p:nvPr/>
        </p:nvCxnSpPr>
        <p:spPr>
          <a:xfrm>
            <a:off x="2132508" y="2789974"/>
            <a:ext cx="1190132" cy="177380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78E181B-83E5-4DB4-97C1-66C0D9FE1988}"/>
              </a:ext>
            </a:extLst>
          </p:cNvPr>
          <p:cNvCxnSpPr>
            <a:cxnSpLocks/>
            <a:stCxn id="7" idx="6"/>
            <a:endCxn id="24" idx="0"/>
          </p:cNvCxnSpPr>
          <p:nvPr/>
        </p:nvCxnSpPr>
        <p:spPr>
          <a:xfrm>
            <a:off x="5134159" y="2312611"/>
            <a:ext cx="1364073" cy="89366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D6EA94-D425-4315-A29D-EABD8689D1F3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>
          <a:xfrm>
            <a:off x="5526396" y="3001839"/>
            <a:ext cx="600974" cy="263368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76D6D05-13CD-4637-81E8-6C06A5277D08}"/>
              </a:ext>
            </a:extLst>
          </p:cNvPr>
          <p:cNvCxnSpPr>
            <a:cxnSpLocks/>
            <a:stCxn id="10" idx="7"/>
            <a:endCxn id="24" idx="3"/>
          </p:cNvCxnSpPr>
          <p:nvPr/>
        </p:nvCxnSpPr>
        <p:spPr>
          <a:xfrm flipV="1">
            <a:off x="5138751" y="3549742"/>
            <a:ext cx="988619" cy="8970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9AE9398-066B-4247-A37A-634E83F0064D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799850" y="3563171"/>
            <a:ext cx="1914286" cy="2164853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C7E2776-1FD1-44A6-A47D-BC6CC94AA069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 flipV="1">
            <a:off x="8676292" y="2789974"/>
            <a:ext cx="1520142" cy="34664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801B990-E631-4E31-A720-8C2840412158}"/>
              </a:ext>
            </a:extLst>
          </p:cNvPr>
          <p:cNvCxnSpPr>
            <a:cxnSpLocks/>
            <a:stCxn id="16" idx="7"/>
            <a:endCxn id="23" idx="1"/>
          </p:cNvCxnSpPr>
          <p:nvPr/>
        </p:nvCxnSpPr>
        <p:spPr>
          <a:xfrm flipV="1">
            <a:off x="9490374" y="2789974"/>
            <a:ext cx="706060" cy="211414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D8F7A92-E28F-4046-9F25-4A2B481FB906}"/>
              </a:ext>
            </a:extLst>
          </p:cNvPr>
          <p:cNvCxnSpPr>
            <a:cxnSpLocks/>
            <a:stCxn id="5" idx="6"/>
            <a:endCxn id="23" idx="1"/>
          </p:cNvCxnSpPr>
          <p:nvPr/>
        </p:nvCxnSpPr>
        <p:spPr>
          <a:xfrm>
            <a:off x="9155535" y="1715087"/>
            <a:ext cx="1040899" cy="1074887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0C5FD50-F42F-47F3-A9BF-E9640EF56A48}"/>
              </a:ext>
            </a:extLst>
          </p:cNvPr>
          <p:cNvCxnSpPr>
            <a:cxnSpLocks/>
            <a:stCxn id="22" idx="3"/>
            <a:endCxn id="14" idx="2"/>
          </p:cNvCxnSpPr>
          <p:nvPr/>
        </p:nvCxnSpPr>
        <p:spPr>
          <a:xfrm>
            <a:off x="2107445" y="5153080"/>
            <a:ext cx="1390454" cy="57494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DFA4617-D710-4B1A-8083-DA9AFB0CB77C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>
            <a:off x="4799850" y="5728024"/>
            <a:ext cx="5159512" cy="10280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C41F798F-684F-4F53-89B3-0781B829A525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>
          <a:xfrm flipV="1">
            <a:off x="2107445" y="3835306"/>
            <a:ext cx="1709537" cy="131777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FB8DA534-09DD-4330-9200-595F4F93A7E2}"/>
              </a:ext>
            </a:extLst>
          </p:cNvPr>
          <p:cNvSpPr txBox="1"/>
          <p:nvPr/>
        </p:nvSpPr>
        <p:spPr>
          <a:xfrm rot="1595388">
            <a:off x="5354501" y="2562027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1CA229A1-9158-4538-8752-4101D32EA919}"/>
              </a:ext>
            </a:extLst>
          </p:cNvPr>
          <p:cNvCxnSpPr>
            <a:cxnSpLocks/>
            <a:stCxn id="1073" idx="7"/>
            <a:endCxn id="23" idx="1"/>
          </p:cNvCxnSpPr>
          <p:nvPr/>
        </p:nvCxnSpPr>
        <p:spPr>
          <a:xfrm flipV="1">
            <a:off x="8898463" y="2789974"/>
            <a:ext cx="1297971" cy="85886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EC0E0BD-F956-4AC8-B585-F0EB91913DF2}"/>
              </a:ext>
            </a:extLst>
          </p:cNvPr>
          <p:cNvSpPr txBox="1"/>
          <p:nvPr/>
        </p:nvSpPr>
        <p:spPr>
          <a:xfrm rot="1198395">
            <a:off x="5237217" y="3095945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1DB6976-7909-4D2A-9ED2-43066A5FD35B}"/>
              </a:ext>
            </a:extLst>
          </p:cNvPr>
          <p:cNvSpPr txBox="1"/>
          <p:nvPr/>
        </p:nvSpPr>
        <p:spPr>
          <a:xfrm rot="21281370">
            <a:off x="5104542" y="3552014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1A341CD-AB3B-46AF-99DA-4E5F9AEA9104}"/>
              </a:ext>
            </a:extLst>
          </p:cNvPr>
          <p:cNvSpPr txBox="1"/>
          <p:nvPr/>
        </p:nvSpPr>
        <p:spPr>
          <a:xfrm rot="19007086">
            <a:off x="5419411" y="4003470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AC1DF87-998D-461F-8E5E-6B9C1C2DFCA0}"/>
              </a:ext>
            </a:extLst>
          </p:cNvPr>
          <p:cNvSpPr/>
          <p:nvPr/>
        </p:nvSpPr>
        <p:spPr>
          <a:xfrm>
            <a:off x="6511571" y="2101818"/>
            <a:ext cx="2445640" cy="5941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편집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7D53449-9E93-464A-AAC9-CD44ED7B9F48}"/>
              </a:ext>
            </a:extLst>
          </p:cNvPr>
          <p:cNvSpPr/>
          <p:nvPr/>
        </p:nvSpPr>
        <p:spPr>
          <a:xfrm>
            <a:off x="7041342" y="4217773"/>
            <a:ext cx="2306085" cy="5215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주문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편집</a:t>
            </a:r>
            <a:endParaRPr lang="en-US" altLang="ko-KR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DBCA4F9-EAE5-4D21-A794-12601980DF19}"/>
              </a:ext>
            </a:extLst>
          </p:cNvPr>
          <p:cNvCxnSpPr>
            <a:cxnSpLocks/>
            <a:stCxn id="67" idx="6"/>
            <a:endCxn id="23" idx="1"/>
          </p:cNvCxnSpPr>
          <p:nvPr/>
        </p:nvCxnSpPr>
        <p:spPr>
          <a:xfrm flipV="1">
            <a:off x="9347427" y="2789974"/>
            <a:ext cx="849007" cy="168857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타원 1072">
            <a:extLst>
              <a:ext uri="{FF2B5EF4-FFF2-40B4-BE49-F238E27FC236}">
                <a16:creationId xmlns:a16="http://schemas.microsoft.com/office/drawing/2014/main" id="{5D99DEC4-06C7-4045-95A4-25998BD0AB54}"/>
              </a:ext>
            </a:extLst>
          </p:cNvPr>
          <p:cNvSpPr/>
          <p:nvPr/>
        </p:nvSpPr>
        <p:spPr>
          <a:xfrm>
            <a:off x="6833737" y="3576919"/>
            <a:ext cx="2418977" cy="4910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주문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874DFF5-1C79-43F1-B516-B716821A14F6}"/>
              </a:ext>
            </a:extLst>
          </p:cNvPr>
          <p:cNvCxnSpPr>
            <a:cxnSpLocks/>
            <a:stCxn id="61" idx="6"/>
            <a:endCxn id="23" idx="1"/>
          </p:cNvCxnSpPr>
          <p:nvPr/>
        </p:nvCxnSpPr>
        <p:spPr>
          <a:xfrm>
            <a:off x="8957211" y="2398902"/>
            <a:ext cx="1239223" cy="39107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72A8853-B298-4FD2-A557-4DACBDEAAEB6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1A360C8-4FF7-4639-9349-F2056478C33A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655024-EE1C-4737-A582-7FE1C634E070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E76F5A5-F290-484C-B544-AE9EDFE2F93F}"/>
              </a:ext>
            </a:extLst>
          </p:cNvPr>
          <p:cNvCxnSpPr>
            <a:cxnSpLocks/>
            <a:stCxn id="152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>
            <a:extLst>
              <a:ext uri="{FF2B5EF4-FFF2-40B4-BE49-F238E27FC236}">
                <a16:creationId xmlns:a16="http://schemas.microsoft.com/office/drawing/2014/main" id="{D4A82D9A-2B56-4AB0-BE7A-CD8696F9BA36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15A6D8F-09FD-476E-8C04-B307E8591B7D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AFAF3253-2ABC-4C9C-81F2-785C8F1E60B3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59FA3A2-0ADE-4320-AA9C-C66A369EB463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BFDB3F7-758F-4DEA-AE64-35D5953DB0CF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31E825F-9535-4D46-864A-C8FA3335AEB6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7888AAB-131A-4820-8E70-F2061697B3C4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350266D-B765-4ED1-A931-E0A3882B5384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9A1C6D0-EC71-40CA-9FB2-5A767CE0E904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0595C1C-7944-494E-9D44-22A3771C47BC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358D6A1-7D0D-4755-97C6-E4DF8C8C3278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C21406B-3283-4038-8166-70BF1CBE49DA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AEEA128-358F-45C8-AA77-AF2A5BCF3636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EF02272-E5B2-44FE-AA33-A2B896BCD7B5}"/>
              </a:ext>
            </a:extLst>
          </p:cNvPr>
          <p:cNvCxnSpPr>
            <a:cxnSpLocks/>
            <a:stCxn id="165" idx="7"/>
            <a:endCxn id="24" idx="4"/>
          </p:cNvCxnSpPr>
          <p:nvPr/>
        </p:nvCxnSpPr>
        <p:spPr>
          <a:xfrm flipV="1">
            <a:off x="5605782" y="3608671"/>
            <a:ext cx="892450" cy="75924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7EB6547-E8E1-4BD7-9692-FAC1B6F8C48F}"/>
              </a:ext>
            </a:extLst>
          </p:cNvPr>
          <p:cNvSpPr txBox="1"/>
          <p:nvPr/>
        </p:nvSpPr>
        <p:spPr>
          <a:xfrm rot="18562537">
            <a:off x="5717822" y="4086128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D7E5DC3-CC05-48B4-B117-DA4BC4203F5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132508" y="2789974"/>
            <a:ext cx="1556057" cy="274219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957DFFF7-7B25-4398-A3D6-A81C9E2ABCFA}"/>
              </a:ext>
            </a:extLst>
          </p:cNvPr>
          <p:cNvSpPr/>
          <p:nvPr/>
        </p:nvSpPr>
        <p:spPr>
          <a:xfrm>
            <a:off x="3322640" y="4286795"/>
            <a:ext cx="2674867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최종주문 </a:t>
            </a:r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7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BEA1B41D-1798-4932-8E3B-9AA09D2A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853915"/>
            <a:ext cx="81403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고객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주민등록번호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 등의 개인정보를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앞으로 사용할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고객정보를 저장한다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4378" y="2098240"/>
            <a:ext cx="691215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264" y="101355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1806844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075137" y="4811826"/>
            <a:ext cx="7370394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타 회원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중복 될 경우에는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사실을 공지하고 다른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선택할 것을 요구한다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400"/>
              </a:spcBef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94FFC6E-F77D-4237-8A6E-FA40E6D9C2FE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139613-1A32-4E6B-8CEE-764D9D282F36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B4D9-855C-4CF8-B406-D99A455DB9CA}"/>
              </a:ext>
            </a:extLst>
          </p:cNvPr>
          <p:cNvSpPr txBox="1"/>
          <p:nvPr/>
        </p:nvSpPr>
        <p:spPr>
          <a:xfrm>
            <a:off x="4466415" y="303038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6819C9-A0F8-4F01-BBE8-78AE0AD86BB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A9907F9-DC9E-46CA-A3BE-087A726A5B8C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ABB76A8-FB5A-4205-AC60-AEF6CD8AA02C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7A6AACA-4E77-4266-9299-FB63F2F359D2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B30369-0E15-4DD9-B2FC-E468593DB876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FE44B5-4FD4-4808-A2C6-4FC1FA453E20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B70F2FD-9420-4F6A-B4C5-8E4387FB434C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87DE11-6B53-4840-A2C4-F3CFE77DC22C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F308A8C-AB4E-41B6-917C-BBEABB384212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9D2ED94-35B8-4217-B991-EEA2A5ADFE06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D4E8F28-941D-4EF9-B11F-7D1280F16AA1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F2D75AA-85D1-4266-BFE0-36CCDE9A0145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C7DDDE5-C1C2-43CC-AA63-0A390AD52E5B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7566E74-BB8B-43DA-97F3-8ED88D89D9C1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52A6F02-6BC1-4CED-B920-5195BD5A563B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2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479D29CE-8934-48E8-9573-B15F3F3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784" y="1013554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수정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5" y="965504"/>
            <a:ext cx="2161737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29699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093960" y="2141712"/>
            <a:ext cx="4570482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895520"/>
            <a:ext cx="8140350" cy="102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수정을 원하는 정보를 선택하여 수정한다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수정사항을 저장 및 반영한다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278689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C459D2-A883-47FA-8172-E89AEF80F42B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47ED9C-DA7C-4440-BE54-89927376AF9F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85A43-A44D-4DF3-8794-F9D512F2B1CB}"/>
              </a:ext>
            </a:extLst>
          </p:cNvPr>
          <p:cNvSpPr txBox="1"/>
          <p:nvPr/>
        </p:nvSpPr>
        <p:spPr>
          <a:xfrm>
            <a:off x="4418014" y="278120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Use Case Description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4768EF-C231-4E21-ABB3-742A1F19B98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7E7754-FB78-4CDF-93B2-696E1801D156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39BB8873-233D-4F43-9840-9812BC722ADB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AAA93B-CB3F-42C1-AADF-66F35E24E819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5A5DAC-0FC2-4945-B63B-05F14AE52B4A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5A27C7-C944-4B18-81B3-3DA5B643403C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268BD7-95F3-408C-B71E-97F4D89723F2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73A41FC-3226-4689-A721-97A9681F5662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DA465C3-67D9-427D-B54C-E04C8BFD3907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397E5F7-9597-4888-A2B9-1C818ED91A82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EFA8DA0-45EB-47E3-8F6A-56398340427B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17D885B-D85E-45A5-9D77-4DE028C639CE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248E8A1-9A71-424E-B1F5-2CBA9BF44480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0534701-BA83-4A75-8BB0-57E503C4D3B0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2918B4D-F8A6-4D49-B3AD-260A2C0502EA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65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D153EDBF-0E6B-49DB-BF4F-B4D7F9BD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784" y="1013554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5" y="965504"/>
            <a:ext cx="3943901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12078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93960" y="2140247"/>
            <a:ext cx="45704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구매를 원하는 농작물의 카테고리를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화면에 해당 농작물의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목록을 출력한다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075137" y="3775506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114100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3065F9-2DBE-46D6-B1EE-04C89E5C3B98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55AFDC-D4AC-4EFB-98D7-98BEC6C88DC4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AFEE0A-5716-4A6A-8F81-2D2946FD706C}"/>
              </a:ext>
            </a:extLst>
          </p:cNvPr>
          <p:cNvSpPr txBox="1"/>
          <p:nvPr/>
        </p:nvSpPr>
        <p:spPr>
          <a:xfrm>
            <a:off x="4538035" y="275295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3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58AC0E-8A59-4722-97AC-2548F13CFCE0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03F2526-44E1-4023-ABA7-8EF0F0A3BB59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381223" y="737572"/>
            <a:ext cx="2799478" cy="334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6C29CA5A-2092-42AC-9B61-4877796E2BAB}"/>
              </a:ext>
            </a:extLst>
          </p:cNvPr>
          <p:cNvSpPr/>
          <p:nvPr/>
        </p:nvSpPr>
        <p:spPr>
          <a:xfrm>
            <a:off x="9054503" y="574212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D0B552-D28E-4EE1-9A43-0FBD228F26C9}"/>
              </a:ext>
            </a:extLst>
          </p:cNvPr>
          <p:cNvSpPr/>
          <p:nvPr/>
        </p:nvSpPr>
        <p:spPr>
          <a:xfrm>
            <a:off x="9029652" y="591378"/>
            <a:ext cx="3611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3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06BDF28-EF2D-48E8-9671-F9D99D6A929E}"/>
              </a:ext>
            </a:extLst>
          </p:cNvPr>
          <p:cNvSpPr/>
          <p:nvPr/>
        </p:nvSpPr>
        <p:spPr>
          <a:xfrm>
            <a:off x="9807124" y="565334"/>
            <a:ext cx="326720" cy="326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1075643-836A-4081-8DA5-5646CFD5E95F}"/>
              </a:ext>
            </a:extLst>
          </p:cNvPr>
          <p:cNvSpPr/>
          <p:nvPr/>
        </p:nvSpPr>
        <p:spPr>
          <a:xfrm>
            <a:off x="9779366" y="570332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AD7A8E-B403-427E-9DEC-168123B1E92A}"/>
              </a:ext>
            </a:extLst>
          </p:cNvPr>
          <p:cNvSpPr/>
          <p:nvPr/>
        </p:nvSpPr>
        <p:spPr>
          <a:xfrm>
            <a:off x="8825152" y="931446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핵심개발내용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D6EC5C-6AD8-487D-AA69-2C8E7499AFD7}"/>
              </a:ext>
            </a:extLst>
          </p:cNvPr>
          <p:cNvSpPr/>
          <p:nvPr/>
        </p:nvSpPr>
        <p:spPr>
          <a:xfrm>
            <a:off x="9627344" y="913690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en-US" altLang="ko-KR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F4503DB-4CC8-4585-BD1F-6E6CC4D31663}"/>
              </a:ext>
            </a:extLst>
          </p:cNvPr>
          <p:cNvSpPr/>
          <p:nvPr/>
        </p:nvSpPr>
        <p:spPr>
          <a:xfrm>
            <a:off x="10613801" y="565334"/>
            <a:ext cx="326720" cy="326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F56BD2-BCD0-4C6D-B99A-CEC6587738C4}"/>
              </a:ext>
            </a:extLst>
          </p:cNvPr>
          <p:cNvSpPr/>
          <p:nvPr/>
        </p:nvSpPr>
        <p:spPr>
          <a:xfrm>
            <a:off x="10588950" y="582500"/>
            <a:ext cx="361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4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72C6C94-70E5-4ABF-B7FA-1AD5D2E47DE0}"/>
              </a:ext>
            </a:extLst>
          </p:cNvPr>
          <p:cNvSpPr/>
          <p:nvPr/>
        </p:nvSpPr>
        <p:spPr>
          <a:xfrm>
            <a:off x="10425145" y="922568"/>
            <a:ext cx="7040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	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C20B255-5D75-41F0-B954-0848B1246555}"/>
              </a:ext>
            </a:extLst>
          </p:cNvPr>
          <p:cNvGrpSpPr/>
          <p:nvPr/>
        </p:nvGrpSpPr>
        <p:grpSpPr>
          <a:xfrm>
            <a:off x="11377252" y="574212"/>
            <a:ext cx="361180" cy="326720"/>
            <a:chOff x="9362845" y="337575"/>
            <a:chExt cx="361180" cy="326720"/>
          </a:xfrm>
          <a:noFill/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39FCBFD-AEAD-4F05-B677-67FDEE8FE933}"/>
                </a:ext>
              </a:extLst>
            </p:cNvPr>
            <p:cNvSpPr/>
            <p:nvPr/>
          </p:nvSpPr>
          <p:spPr>
            <a:xfrm>
              <a:off x="9388953" y="337575"/>
              <a:ext cx="326720" cy="32672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9DE06DA-E7FA-403B-9D13-2730CE35F3BC}"/>
                </a:ext>
              </a:extLst>
            </p:cNvPr>
            <p:cNvSpPr/>
            <p:nvPr/>
          </p:nvSpPr>
          <p:spPr>
            <a:xfrm>
              <a:off x="9362845" y="339352"/>
              <a:ext cx="36118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B55B7-48D8-4F06-8329-98DCF4DE0E99}"/>
              </a:ext>
            </a:extLst>
          </p:cNvPr>
          <p:cNvSpPr/>
          <p:nvPr/>
        </p:nvSpPr>
        <p:spPr>
          <a:xfrm>
            <a:off x="11151101" y="940330"/>
            <a:ext cx="7777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sz="105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105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00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그린에너지">
      <a:dk1>
        <a:sysClr val="windowText" lastClr="000000"/>
      </a:dk1>
      <a:lt1>
        <a:sysClr val="window" lastClr="FFFFFF"/>
      </a:lt1>
      <a:dk2>
        <a:srgbClr val="465E9C"/>
      </a:dk2>
      <a:lt2>
        <a:srgbClr val="CCFF33"/>
      </a:lt2>
      <a:accent1>
        <a:srgbClr val="FDA023"/>
      </a:accent1>
      <a:accent2>
        <a:srgbClr val="ED1848"/>
      </a:accent2>
      <a:accent3>
        <a:srgbClr val="715537"/>
      </a:accent3>
      <a:accent4>
        <a:srgbClr val="62B418"/>
      </a:accent4>
      <a:accent5>
        <a:srgbClr val="EB5605"/>
      </a:accent5>
      <a:accent6>
        <a:srgbClr val="29A319"/>
      </a:accent6>
      <a:hlink>
        <a:srgbClr val="D83E2C"/>
      </a:hlink>
      <a:folHlink>
        <a:srgbClr val="ED7D27"/>
      </a:folHlink>
    </a:clrScheme>
    <a:fontScheme name="KoPub돋움체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6256</TotalTime>
  <Words>2151</Words>
  <Application>Microsoft Office PowerPoint</Application>
  <PresentationFormat>와이드스크린</PresentationFormat>
  <Paragraphs>670</Paragraphs>
  <Slides>30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KoPubWorld돋움체 Medium</vt:lpstr>
      <vt:lpstr>KoPub돋움체 Bold</vt:lpstr>
      <vt:lpstr>KoPub돋움체 Medium</vt:lpstr>
      <vt:lpstr>나눔스퀘어 Bold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349</cp:revision>
  <dcterms:created xsi:type="dcterms:W3CDTF">2017-11-15T02:33:32Z</dcterms:created>
  <dcterms:modified xsi:type="dcterms:W3CDTF">2020-11-04T17:58:14Z</dcterms:modified>
</cp:coreProperties>
</file>