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372" r:id="rId2"/>
    <p:sldId id="351" r:id="rId3"/>
    <p:sldId id="261" r:id="rId4"/>
    <p:sldId id="352" r:id="rId5"/>
    <p:sldId id="376" r:id="rId6"/>
    <p:sldId id="373" r:id="rId7"/>
    <p:sldId id="374" r:id="rId8"/>
    <p:sldId id="377" r:id="rId9"/>
    <p:sldId id="378" r:id="rId10"/>
    <p:sldId id="379" r:id="rId11"/>
    <p:sldId id="354" r:id="rId12"/>
    <p:sldId id="358" r:id="rId13"/>
    <p:sldId id="366" r:id="rId14"/>
    <p:sldId id="368" r:id="rId15"/>
    <p:sldId id="355" r:id="rId16"/>
    <p:sldId id="356" r:id="rId17"/>
    <p:sldId id="361" r:id="rId18"/>
    <p:sldId id="362" r:id="rId19"/>
    <p:sldId id="364" r:id="rId20"/>
    <p:sldId id="363" r:id="rId21"/>
    <p:sldId id="380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 다연" initials="엄다" lastIdx="1" clrIdx="0">
    <p:extLst>
      <p:ext uri="{19B8F6BF-5375-455C-9EA6-DF929625EA0E}">
        <p15:presenceInfo xmlns:p15="http://schemas.microsoft.com/office/powerpoint/2012/main" userId="2224f1714f0cc4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023"/>
    <a:srgbClr val="83A123"/>
    <a:srgbClr val="B9B9B9"/>
    <a:srgbClr val="899BCA"/>
    <a:srgbClr val="2F4054"/>
    <a:srgbClr val="B1A828"/>
    <a:srgbClr val="9DBF2A"/>
    <a:srgbClr val="ED1848"/>
    <a:srgbClr val="799834"/>
    <a:srgbClr val="FFF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0628;&#45796;&#50672;\Documents\&#52852;&#52852;&#50724;&#53665;%20&#48155;&#51008;%20&#54028;&#51068;\NPV(BREAK%20POINT%203&#45380;&#44540;&#48169;&#51064;&#44144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&lt;Break-even Point graph&gt;</a:t>
            </a:r>
            <a:endParaRPr lang="ko-KR"/>
          </a:p>
        </c:rich>
      </c:tx>
      <c:layout>
        <c:manualLayout>
          <c:xMode val="edge"/>
          <c:yMode val="edge"/>
          <c:x val="0.40322712099973806"/>
          <c:y val="1.47900281825733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648381452318462"/>
          <c:y val="0.14856481481481484"/>
          <c:w val="0.7679606299212598"/>
          <c:h val="0.62271617089530473"/>
        </c:manualLayout>
      </c:layout>
      <c:lineChart>
        <c:grouping val="standard"/>
        <c:varyColors val="0"/>
        <c:ser>
          <c:idx val="0"/>
          <c:order val="0"/>
          <c:tx>
            <c:strRef>
              <c:f>Sheet3!$B$5</c:f>
              <c:strCache>
                <c:ptCount val="1"/>
                <c:pt idx="0">
                  <c:v> Benefits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val>
            <c:numRef>
              <c:f>Sheet3!$C$5:$G$5</c:f>
              <c:numCache>
                <c:formatCode>_("$"* #,##0.00_);_("$"* \(#,##0.00\);_("$"* "-"??_);_(@_)</c:formatCode>
                <c:ptCount val="5"/>
                <c:pt idx="1">
                  <c:v>18500000</c:v>
                </c:pt>
                <c:pt idx="2">
                  <c:v>37000000</c:v>
                </c:pt>
                <c:pt idx="3">
                  <c:v>55500000</c:v>
                </c:pt>
                <c:pt idx="4">
                  <c:v>74000000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D1-4203-BCC1-8902A77FBFD1}"/>
            </c:ext>
          </c:extLst>
        </c:ser>
        <c:ser>
          <c:idx val="1"/>
          <c:order val="1"/>
          <c:tx>
            <c:strRef>
              <c:f>Sheet3!$B$8</c:f>
              <c:strCache>
                <c:ptCount val="1"/>
                <c:pt idx="0">
                  <c:v>Costs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val>
            <c:numRef>
              <c:f>Sheet3!$C$8:$G$8</c:f>
              <c:numCache>
                <c:formatCode>General</c:formatCode>
                <c:ptCount val="5"/>
                <c:pt idx="0">
                  <c:v>27205725</c:v>
                </c:pt>
                <c:pt idx="1">
                  <c:v>33605725</c:v>
                </c:pt>
                <c:pt idx="2">
                  <c:v>40005725</c:v>
                </c:pt>
                <c:pt idx="3">
                  <c:v>46275725</c:v>
                </c:pt>
                <c:pt idx="4">
                  <c:v>52545725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D1-4203-BCC1-8902A77F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3653696"/>
        <c:axId val="862125200"/>
      </c:lineChart>
      <c:catAx>
        <c:axId val="943653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layout>
            <c:manualLayout>
              <c:xMode val="edge"/>
              <c:yMode val="edge"/>
              <c:x val="0.47148466432382641"/>
              <c:y val="0.862989216089687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125200"/>
        <c:crosses val="autoZero"/>
        <c:auto val="1"/>
        <c:lblAlgn val="ctr"/>
        <c:lblOffset val="100"/>
        <c:noMultiLvlLbl val="0"/>
      </c:catAx>
      <c:valAx>
        <c:axId val="86212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Dollars</a:t>
                </a:r>
              </a:p>
            </c:rich>
          </c:tx>
          <c:layout>
            <c:manualLayout>
              <c:xMode val="edge"/>
              <c:yMode val="edge"/>
              <c:x val="0"/>
              <c:y val="0.38160349526020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36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C2E0-FB55-4EE0-8AB8-4B6E3DE4BCC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726FA-6832-48BC-8280-2F66F3D42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8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3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C9C5B86-682D-41D2-83EB-CE88B009F7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9413" y="524610"/>
            <a:ext cx="9675587" cy="571161"/>
          </a:xfrm>
        </p:spPr>
        <p:txBody>
          <a:bodyPr>
            <a:noAutofit/>
          </a:bodyPr>
          <a:lstStyle>
            <a:lvl1pPr marL="0" indent="0">
              <a:buNone/>
              <a:defRPr sz="2800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9CB9F-C989-4902-A18C-6E87EF851A9B}"/>
              </a:ext>
            </a:extLst>
          </p:cNvPr>
          <p:cNvSpPr/>
          <p:nvPr userDrawn="1"/>
        </p:nvSpPr>
        <p:spPr>
          <a:xfrm>
            <a:off x="0" y="0"/>
            <a:ext cx="12192000" cy="13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나뭇잎">
            <a:extLst>
              <a:ext uri="{FF2B5EF4-FFF2-40B4-BE49-F238E27FC236}">
                <a16:creationId xmlns:a16="http://schemas.microsoft.com/office/drawing/2014/main" id="{AF9305BB-6E80-42B6-A950-A93EC326A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94" y="305504"/>
            <a:ext cx="838906" cy="8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D97D-708A-4BD0-99DA-65CEB9EB581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8826"/>
            <a:ext cx="12192000" cy="69420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A36682-92CA-4D60-A1B1-1C57A8C29F1C}"/>
              </a:ext>
            </a:extLst>
          </p:cNvPr>
          <p:cNvSpPr/>
          <p:nvPr/>
        </p:nvSpPr>
        <p:spPr>
          <a:xfrm>
            <a:off x="0" y="-68826"/>
            <a:ext cx="8790039" cy="6942054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20BE4-53B8-4B8C-8718-542C2B2FB505}"/>
              </a:ext>
            </a:extLst>
          </p:cNvPr>
          <p:cNvSpPr/>
          <p:nvPr/>
        </p:nvSpPr>
        <p:spPr>
          <a:xfrm>
            <a:off x="0" y="-68826"/>
            <a:ext cx="12192000" cy="69268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83A123">
                  <a:alpha val="3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4CA79C-4B00-46BD-93D5-077380D5852C}"/>
              </a:ext>
            </a:extLst>
          </p:cNvPr>
          <p:cNvSpPr/>
          <p:nvPr/>
        </p:nvSpPr>
        <p:spPr>
          <a:xfrm>
            <a:off x="1525364" y="1636494"/>
            <a:ext cx="896565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ECO</a:t>
            </a:r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flex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못난이 농작물</a:t>
            </a:r>
            <a:r>
              <a:rPr lang="en-US" altLang="ko-KR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 앱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99487-DDEF-4C28-AEFD-DF2833B80344}"/>
              </a:ext>
            </a:extLst>
          </p:cNvPr>
          <p:cNvSpPr txBox="1"/>
          <p:nvPr/>
        </p:nvSpPr>
        <p:spPr>
          <a:xfrm>
            <a:off x="1480007" y="4561702"/>
            <a:ext cx="518589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김건희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1273F-7E00-4A78-B9F1-84DFEDDF7DE6}"/>
              </a:ext>
            </a:extLst>
          </p:cNvPr>
          <p:cNvSpPr txBox="1"/>
          <p:nvPr/>
        </p:nvSpPr>
        <p:spPr>
          <a:xfrm>
            <a:off x="2020242" y="3403323"/>
            <a:ext cx="474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ECO-FLEX : crop trading application</a:t>
            </a:r>
            <a:endParaRPr lang="ko-KR" altLang="en-US" sz="20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E3FF2B-DF4E-44B3-82A9-B74CEA665C3E}"/>
              </a:ext>
            </a:extLst>
          </p:cNvPr>
          <p:cNvGrpSpPr/>
          <p:nvPr/>
        </p:nvGrpSpPr>
        <p:grpSpPr>
          <a:xfrm>
            <a:off x="1525364" y="3373951"/>
            <a:ext cx="6115958" cy="458853"/>
            <a:chOff x="678542" y="2981009"/>
            <a:chExt cx="5569858" cy="546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24414EC-7633-4A91-818D-A4C7213A241C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4DC23F7-721E-4EB9-8946-26A02BEAF1AD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E70A68-F654-4B9C-889C-7175DB5C654C}"/>
              </a:ext>
            </a:extLst>
          </p:cNvPr>
          <p:cNvSpPr txBox="1"/>
          <p:nvPr/>
        </p:nvSpPr>
        <p:spPr>
          <a:xfrm>
            <a:off x="1480007" y="3889477"/>
            <a:ext cx="43123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환경을 생각하고</a:t>
            </a:r>
            <a:r>
              <a:rPr lang="en-US" altLang="ko-KR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자연과 공존하는</a:t>
            </a:r>
            <a:r>
              <a:rPr lang="en-US" altLang="ko-KR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삶을 위한 한걸음</a:t>
            </a:r>
            <a:endParaRPr lang="ko-KR" altLang="en-US" sz="3200" b="1" dirty="0">
              <a:solidFill>
                <a:srgbClr val="FFCC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1600" dirty="0">
              <a:solidFill>
                <a:srgbClr val="FFCC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2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주제의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32E2-B901-4526-8CEF-FA4E157B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65" y="1734049"/>
            <a:ext cx="1982312" cy="361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99409-06EF-4CD8-9271-A86B3DE2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63" y="1800243"/>
            <a:ext cx="1956951" cy="36060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4F6F8-A472-480E-B810-78F56105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3" y="1760689"/>
            <a:ext cx="1953025" cy="3555685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FD52561-B79E-4665-A420-F1E06088A9D5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A18596-2046-4AF1-9DA1-E1787143A8A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F890D60-7216-42CC-8B79-523BECC03F06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CE632E-44D7-4564-84E1-D4A626E18FE8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7392B0-D582-4906-A102-719099516127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8AAAAA2-EA06-41D8-A20B-9E95926C1C11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F047A-62C4-4815-A79D-39C7B2A9772A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8EAE1F-6AF7-4FD8-8A12-D6129A1ACCCF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FFD553-243C-46D2-B326-B231458FBD6C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E73876-F0C2-49CE-A83F-95DD4CCBE73C}"/>
              </a:ext>
            </a:extLst>
          </p:cNvPr>
          <p:cNvSpPr/>
          <p:nvPr/>
        </p:nvSpPr>
        <p:spPr>
          <a:xfrm>
            <a:off x="9020568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0D348E-5649-47CD-BB7B-990C22CE492E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960572-BCB2-475D-BB2D-6474A45AB19D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DB8A3A-36B6-4881-9BDD-EC2E235FC07F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93783F-0F64-4F9C-8BCD-B725EB2454AC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C03A0B8-50C1-4693-92E6-60A025827896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992EE7-E4D5-44C5-820B-E03190485BBF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0BB54D-D753-4308-A932-C70BE2C6E325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4B3BE00-5CD8-49F3-9643-A7003D60308B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5E1AAAF-1EE2-4B58-9486-0EE0C7F52B7F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C8EAEE9-00E5-4043-AFA9-42F3475230C5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E3BBF3-3FDA-4120-8373-BE725D399D25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758CE-8DD6-41EC-923F-647034CD4AB6}"/>
              </a:ext>
            </a:extLst>
          </p:cNvPr>
          <p:cNvSpPr txBox="1"/>
          <p:nvPr/>
        </p:nvSpPr>
        <p:spPr>
          <a:xfrm>
            <a:off x="5905615" y="3920799"/>
            <a:ext cx="123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모드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BD5B82-7302-43A3-8E6E-16F7B9397B92}"/>
              </a:ext>
            </a:extLst>
          </p:cNvPr>
          <p:cNvSpPr txBox="1"/>
          <p:nvPr/>
        </p:nvSpPr>
        <p:spPr>
          <a:xfrm>
            <a:off x="2647005" y="3530295"/>
            <a:ext cx="123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 모드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DB8918-D726-43FD-AF78-40AD290AEA66}"/>
              </a:ext>
            </a:extLst>
          </p:cNvPr>
          <p:cNvCxnSpPr>
            <a:cxnSpLocks/>
          </p:cNvCxnSpPr>
          <p:nvPr/>
        </p:nvCxnSpPr>
        <p:spPr>
          <a:xfrm flipH="1">
            <a:off x="2449698" y="3809939"/>
            <a:ext cx="19023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4953D6-EDD4-47C6-A38F-3A16B18D2B62}"/>
              </a:ext>
            </a:extLst>
          </p:cNvPr>
          <p:cNvCxnSpPr>
            <a:cxnSpLocks/>
          </p:cNvCxnSpPr>
          <p:nvPr/>
        </p:nvCxnSpPr>
        <p:spPr>
          <a:xfrm>
            <a:off x="5426302" y="4228576"/>
            <a:ext cx="1757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BAC375-7A3B-450F-9DFC-07725773E212}"/>
              </a:ext>
            </a:extLst>
          </p:cNvPr>
          <p:cNvSpPr/>
          <p:nvPr/>
        </p:nvSpPr>
        <p:spPr>
          <a:xfrm>
            <a:off x="9239940" y="3475341"/>
            <a:ext cx="2868933" cy="508871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농부는 자신이 팔고자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농산물을 앱에 쉽게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등록 가능하다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3195D0-4841-43AE-8F21-EAEE8115E280}"/>
              </a:ext>
            </a:extLst>
          </p:cNvPr>
          <p:cNvSpPr/>
          <p:nvPr/>
        </p:nvSpPr>
        <p:spPr>
          <a:xfrm>
            <a:off x="4470331" y="5557744"/>
            <a:ext cx="3519994" cy="707695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주문이 들어온 상품을 실시간으로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확인할 수 있으며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상품을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준비해두면 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Eco-flex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측에서 회수해간다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배송 현황을 실시간으로 확인할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179D023-805B-4B85-BD66-DB0BB653E997}"/>
              </a:ext>
            </a:extLst>
          </p:cNvPr>
          <p:cNvSpPr/>
          <p:nvPr/>
        </p:nvSpPr>
        <p:spPr>
          <a:xfrm>
            <a:off x="8920685" y="5680934"/>
            <a:ext cx="3106771" cy="508871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자신이 판매한 못난이 농작물에 대한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소비자의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리뷰를 확인할 수 있다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1FC2CC-2365-4CAF-B7DC-C827F3751AB2}"/>
              </a:ext>
            </a:extLst>
          </p:cNvPr>
          <p:cNvSpPr/>
          <p:nvPr/>
        </p:nvSpPr>
        <p:spPr>
          <a:xfrm>
            <a:off x="7518890" y="4203860"/>
            <a:ext cx="650090" cy="5935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0431E54-56BA-4A02-9487-D3B501EBD606}"/>
              </a:ext>
            </a:extLst>
          </p:cNvPr>
          <p:cNvSpPr/>
          <p:nvPr/>
        </p:nvSpPr>
        <p:spPr>
          <a:xfrm>
            <a:off x="8193864" y="4203860"/>
            <a:ext cx="650090" cy="593550"/>
          </a:xfrm>
          <a:prstGeom prst="ellipse">
            <a:avLst/>
          </a:prstGeom>
          <a:noFill/>
          <a:ln w="19050">
            <a:solidFill>
              <a:srgbClr val="A05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D7C1A18-4361-493B-B05A-F789A736BF43}"/>
              </a:ext>
            </a:extLst>
          </p:cNvPr>
          <p:cNvSpPr/>
          <p:nvPr/>
        </p:nvSpPr>
        <p:spPr>
          <a:xfrm>
            <a:off x="7981447" y="3838072"/>
            <a:ext cx="400360" cy="365788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72ACF84-B582-4713-9B03-CAFD835BC178}"/>
              </a:ext>
            </a:extLst>
          </p:cNvPr>
          <p:cNvCxnSpPr>
            <a:cxnSpLocks/>
          </p:cNvCxnSpPr>
          <p:nvPr/>
        </p:nvCxnSpPr>
        <p:spPr>
          <a:xfrm flipV="1">
            <a:off x="8381807" y="3729777"/>
            <a:ext cx="849256" cy="254436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12A3B12-012B-4A76-9128-E15A652AFF82}"/>
              </a:ext>
            </a:extLst>
          </p:cNvPr>
          <p:cNvCxnSpPr>
            <a:stCxn id="16" idx="4"/>
            <a:endCxn id="60" idx="0"/>
          </p:cNvCxnSpPr>
          <p:nvPr/>
        </p:nvCxnSpPr>
        <p:spPr>
          <a:xfrm rot="5400000">
            <a:off x="6656965" y="4370774"/>
            <a:ext cx="760334" cy="1613607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B3B7690-8119-496D-B3B5-653067B6A701}"/>
              </a:ext>
            </a:extLst>
          </p:cNvPr>
          <p:cNvCxnSpPr>
            <a:stCxn id="63" idx="4"/>
            <a:endCxn id="61" idx="0"/>
          </p:cNvCxnSpPr>
          <p:nvPr/>
        </p:nvCxnSpPr>
        <p:spPr>
          <a:xfrm rot="16200000" flipH="1">
            <a:off x="9054728" y="4261591"/>
            <a:ext cx="883524" cy="1955162"/>
          </a:xfrm>
          <a:prstGeom prst="bentConnector3">
            <a:avLst/>
          </a:prstGeom>
          <a:ln w="19050">
            <a:solidFill>
              <a:srgbClr val="A05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22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12398" y="793204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request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DA6233-606C-4834-AF49-0FFCD01C745A}"/>
              </a:ext>
            </a:extLst>
          </p:cNvPr>
          <p:cNvSpPr txBox="1"/>
          <p:nvPr/>
        </p:nvSpPr>
        <p:spPr>
          <a:xfrm>
            <a:off x="981939" y="2154639"/>
            <a:ext cx="5726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김건희</a:t>
            </a:r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kern="0" dirty="0" err="1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  <a:endParaRPr lang="ko-KR" altLang="en-US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BE993E8-B7EB-4C87-B82E-5832C0674EAC}"/>
              </a:ext>
            </a:extLst>
          </p:cNvPr>
          <p:cNvGrpSpPr/>
          <p:nvPr/>
        </p:nvGrpSpPr>
        <p:grpSpPr>
          <a:xfrm>
            <a:off x="870275" y="1466173"/>
            <a:ext cx="2917953" cy="523220"/>
            <a:chOff x="604196" y="1238250"/>
            <a:chExt cx="1789382" cy="33289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270B1F03-56B0-4678-B45B-44E3BE788915}"/>
                </a:ext>
              </a:extLst>
            </p:cNvPr>
            <p:cNvSpPr/>
            <p:nvPr/>
          </p:nvSpPr>
          <p:spPr>
            <a:xfrm>
              <a:off x="604196" y="1238250"/>
              <a:ext cx="1789382" cy="3328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C84409C-AD33-4DD8-9A0B-C3C14ECB16EF}"/>
                </a:ext>
              </a:extLst>
            </p:cNvPr>
            <p:cNvSpPr/>
            <p:nvPr/>
          </p:nvSpPr>
          <p:spPr>
            <a:xfrm>
              <a:off x="744602" y="1248037"/>
              <a:ext cx="1508570" cy="29373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Medium" panose="00000600000000000000" pitchFamily="2" charset="-127"/>
                </a:rPr>
                <a:t>Project sponsor</a:t>
              </a:r>
              <a:endPara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80822E9-7C42-470A-AF3E-C9C04AC758B2}"/>
              </a:ext>
            </a:extLst>
          </p:cNvPr>
          <p:cNvGrpSpPr/>
          <p:nvPr/>
        </p:nvGrpSpPr>
        <p:grpSpPr>
          <a:xfrm>
            <a:off x="870274" y="2740673"/>
            <a:ext cx="2917953" cy="523220"/>
            <a:chOff x="604196" y="1238250"/>
            <a:chExt cx="1789382" cy="33289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8D038EE-7AED-4714-A14D-E0501A8F526A}"/>
                </a:ext>
              </a:extLst>
            </p:cNvPr>
            <p:cNvSpPr/>
            <p:nvPr/>
          </p:nvSpPr>
          <p:spPr>
            <a:xfrm>
              <a:off x="604196" y="1238250"/>
              <a:ext cx="1789382" cy="3328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A705C4D-1D83-47E0-95E8-CA5EEA1AABA1}"/>
                </a:ext>
              </a:extLst>
            </p:cNvPr>
            <p:cNvSpPr/>
            <p:nvPr/>
          </p:nvSpPr>
          <p:spPr>
            <a:xfrm>
              <a:off x="808223" y="1264899"/>
              <a:ext cx="1381330" cy="29373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Medium" panose="00000600000000000000" pitchFamily="2" charset="-127"/>
                </a:rPr>
                <a:t>Business need</a:t>
              </a:r>
              <a:endPara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endParaRPr>
            </a:p>
          </p:txBody>
        </p:sp>
      </p:grpSp>
      <p:pic>
        <p:nvPicPr>
          <p:cNvPr id="74" name="그림 73" descr="그리기이(가) 표시된 사진&#10;&#10;자동 생성된 설명">
            <a:extLst>
              <a:ext uri="{FF2B5EF4-FFF2-40B4-BE49-F238E27FC236}">
                <a16:creationId xmlns:a16="http://schemas.microsoft.com/office/drawing/2014/main" id="{973E1677-10B9-4C84-9A66-DEB5D8B140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36" y="3514158"/>
            <a:ext cx="1160638" cy="116063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B6D0EDA-7B69-4FB4-BA76-8F8C95477F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36" y="4872806"/>
            <a:ext cx="1160638" cy="116063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44CAED4-D576-4AB2-932D-CCB8ECD181FD}"/>
              </a:ext>
            </a:extLst>
          </p:cNvPr>
          <p:cNvSpPr txBox="1"/>
          <p:nvPr/>
        </p:nvSpPr>
        <p:spPr>
          <a:xfrm>
            <a:off x="2502074" y="3834325"/>
            <a:ext cx="97693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spc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음식 폐기물의 감소</a:t>
            </a:r>
            <a:endParaRPr lang="en-US" altLang="ko-KR" kern="0" spc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1600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판매자와 구매자를 연결하여 원래라면 버려졌을 못난이 농작물들을 유통시켜 음식물 폐기를 감소시킨다</a:t>
            </a:r>
            <a:r>
              <a:rPr lang="en-US" altLang="ko-KR" sz="1600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D9A0DC-98A6-4646-9255-D72E9C612B08}"/>
              </a:ext>
            </a:extLst>
          </p:cNvPr>
          <p:cNvSpPr txBox="1"/>
          <p:nvPr/>
        </p:nvSpPr>
        <p:spPr>
          <a:xfrm>
            <a:off x="2502074" y="5063080"/>
            <a:ext cx="9769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spc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 </a:t>
            </a: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시장 활성화</a:t>
            </a:r>
            <a:endParaRPr lang="en-US" altLang="ko-KR" kern="0" spc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kern="0" dirty="0" smtClean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1600" kern="0" dirty="0" smtClean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구매자는 원가보다 저렴한 가격에 맛 좋은 농산물을 구매할 수 있고</a:t>
            </a:r>
            <a:r>
              <a:rPr lang="en-US" altLang="ko-KR" sz="1600" kern="0" dirty="0" smtClean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kern="0" dirty="0" err="1" smtClean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판매자는</a:t>
            </a:r>
            <a:r>
              <a:rPr lang="ko-KR" altLang="en-US" sz="1600" kern="0" dirty="0" smtClean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폐기 비용을 줄이고 </a:t>
            </a:r>
            <a:endParaRPr lang="en-US" altLang="ko-KR" sz="1600" kern="0" dirty="0" smtClean="0">
              <a:solidFill>
                <a:srgbClr val="333333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이득을 창출할 수 있어 농산물 시장이 활발해질 것으로 </a:t>
            </a:r>
            <a:r>
              <a:rPr lang="ko-KR" altLang="en-US" sz="16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예상된다</a:t>
            </a:r>
            <a:r>
              <a:rPr lang="en-US" altLang="ko-KR" sz="16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B750225-24F8-42C4-AAD3-65AB63AE2990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EE62D1-298C-4F84-9C56-546A51E9668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8BE92A24-5BBF-4667-AA70-516E3B3B6BC9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6EBEDF-2ED2-4AF4-89C7-A524AFBA56B4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5A3904-720A-4599-BB86-5D5E443C0D5A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BDF6610-6EF5-4C9D-B27D-7D8C42E586B7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A8A222-A1A8-46CA-B5EF-4449A2776EAB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2734568-7FF2-4CE9-9F29-E06AF4CBB217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ACCC89-A10D-420D-82F8-63DAA6EFAC06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7CB139-8408-4181-990E-1EEB78095FE1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1FF0BCB-C7D2-457C-87CB-7D040ED143E6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864F4F6-6F0C-4E8E-B958-31CC277E49DD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C119C9-0DD1-4008-AEEF-E1BF1780C453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2B43BD-0A4E-4CEC-848F-336F25503F24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A46DF88-7C9E-4017-88F5-880E99A25EAC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F14C73-E18D-4FB5-8798-B5D8E70AF233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EA4CF2-4A0C-4810-9D65-20D66C075C69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22F5E24-C543-4054-9589-48BB58D498F6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E2512B8-1991-40D4-9AF6-9004E90A8A66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AE66E0A-A828-4CF8-89C4-EDB3C7B83F51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AB6D01-D96B-455E-98F8-EFE458073432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5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38D016-A73B-4DD3-92FC-30C2D4155C43}"/>
              </a:ext>
            </a:extLst>
          </p:cNvPr>
          <p:cNvGrpSpPr/>
          <p:nvPr/>
        </p:nvGrpSpPr>
        <p:grpSpPr>
          <a:xfrm>
            <a:off x="-344806" y="1767940"/>
            <a:ext cx="12881612" cy="3893986"/>
            <a:chOff x="-278921" y="1645613"/>
            <a:chExt cx="12881612" cy="389398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761AF86-6C56-49CB-86EF-4140F04BB560}"/>
                </a:ext>
              </a:extLst>
            </p:cNvPr>
            <p:cNvGrpSpPr/>
            <p:nvPr/>
          </p:nvGrpSpPr>
          <p:grpSpPr>
            <a:xfrm>
              <a:off x="4285334" y="2274661"/>
              <a:ext cx="3641524" cy="3264938"/>
              <a:chOff x="4026806" y="1922558"/>
              <a:chExt cx="4305099" cy="3896798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938A5A1-9EF8-4FB9-BACC-F5F551C3CDBE}"/>
                  </a:ext>
                </a:extLst>
              </p:cNvPr>
              <p:cNvSpPr/>
              <p:nvPr/>
            </p:nvSpPr>
            <p:spPr>
              <a:xfrm>
                <a:off x="6583792" y="3482628"/>
                <a:ext cx="1748113" cy="170776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E6373B6-8E34-4F56-A62C-00A34E2A46D8}"/>
                  </a:ext>
                </a:extLst>
              </p:cNvPr>
              <p:cNvSpPr/>
              <p:nvPr/>
            </p:nvSpPr>
            <p:spPr>
              <a:xfrm>
                <a:off x="4815852" y="4111590"/>
                <a:ext cx="1748113" cy="1707766"/>
              </a:xfrm>
              <a:prstGeom prst="ellipse">
                <a:avLst/>
              </a:prstGeom>
              <a:solidFill>
                <a:srgbClr val="CEEC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2CB14729-D10F-4EA4-824C-452C5684A7F0}"/>
                  </a:ext>
                </a:extLst>
              </p:cNvPr>
              <p:cNvSpPr/>
              <p:nvPr/>
            </p:nvSpPr>
            <p:spPr>
              <a:xfrm>
                <a:off x="4711392" y="2269636"/>
                <a:ext cx="1524744" cy="1440160"/>
              </a:xfrm>
              <a:prstGeom prst="ellipse">
                <a:avLst/>
              </a:prstGeom>
              <a:solidFill>
                <a:srgbClr val="66F4D9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1209D8F-3672-4390-9E76-B0FB00CC8E54}"/>
                  </a:ext>
                </a:extLst>
              </p:cNvPr>
              <p:cNvSpPr/>
              <p:nvPr/>
            </p:nvSpPr>
            <p:spPr>
              <a:xfrm>
                <a:off x="4026806" y="3067074"/>
                <a:ext cx="1616656" cy="1541983"/>
              </a:xfrm>
              <a:prstGeom prst="ellipse">
                <a:avLst/>
              </a:prstGeom>
              <a:solidFill>
                <a:srgbClr val="F6A4BD">
                  <a:alpha val="8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EF74B9E-28EE-4593-810D-B380B7E26DCE}"/>
                  </a:ext>
                </a:extLst>
              </p:cNvPr>
              <p:cNvSpPr/>
              <p:nvPr/>
            </p:nvSpPr>
            <p:spPr>
              <a:xfrm>
                <a:off x="6308566" y="1922558"/>
                <a:ext cx="1833089" cy="1777454"/>
              </a:xfrm>
              <a:prstGeom prst="ellipse">
                <a:avLst/>
              </a:prstGeom>
              <a:solidFill>
                <a:srgbClr val="8EB2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2FE08B9E-8641-4EA4-9AC6-7DC50BE0D987}"/>
                  </a:ext>
                </a:extLst>
              </p:cNvPr>
              <p:cNvSpPr/>
              <p:nvPr/>
            </p:nvSpPr>
            <p:spPr>
              <a:xfrm>
                <a:off x="4884163" y="2535664"/>
                <a:ext cx="2736304" cy="28083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4C039E1-0D95-4187-9B16-0566E1A1CC45}"/>
                </a:ext>
              </a:extLst>
            </p:cNvPr>
            <p:cNvGrpSpPr/>
            <p:nvPr/>
          </p:nvGrpSpPr>
          <p:grpSpPr>
            <a:xfrm>
              <a:off x="872199" y="2006481"/>
              <a:ext cx="4394419" cy="757837"/>
              <a:chOff x="531821" y="1885027"/>
              <a:chExt cx="4394419" cy="75783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31E424-06F8-48D6-9611-2576EB0E7292}"/>
                  </a:ext>
                </a:extLst>
              </p:cNvPr>
              <p:cNvSpPr/>
              <p:nvPr/>
            </p:nvSpPr>
            <p:spPr>
              <a:xfrm>
                <a:off x="4723396" y="2426840"/>
                <a:ext cx="202844" cy="21602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6479D8E4-FCDE-45F9-94A7-5B9C967C5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477" y="2499021"/>
                <a:ext cx="202931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  <a:alpha val="86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5BE58E4-BF1B-45A4-A792-F6191DA1FD58}"/>
                  </a:ext>
                </a:extLst>
              </p:cNvPr>
              <p:cNvSpPr/>
              <p:nvPr/>
            </p:nvSpPr>
            <p:spPr>
              <a:xfrm>
                <a:off x="531821" y="1885027"/>
                <a:ext cx="4293506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691134">
                  <a:tabLst>
                    <a:tab pos="239017" algn="l"/>
                  </a:tabLst>
                </a:pPr>
                <a:r>
                  <a:rPr lang="ko-KR" altLang="en-US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회원 등록 기능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_Pro Bold" panose="00000800000000000000" pitchFamily="50" charset="-127"/>
                </a:endParaRPr>
              </a:p>
              <a:p>
                <a:pPr algn="r" defTabSz="691134">
                  <a:tabLst>
                    <a:tab pos="239017" algn="l"/>
                  </a:tabLst>
                </a:pPr>
                <a:r>
                  <a:rPr lang="ko-KR" altLang="en-US" sz="1600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구매자와 판매자가 회원  등록을 </a:t>
                </a: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할 수 있다</a:t>
                </a:r>
                <a:r>
                  <a:rPr lang="en-US" altLang="ko-KR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.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_Pro Bold" panose="00000800000000000000" pitchFamily="50" charset="-127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564A50D-C4B8-4AB2-91A3-A59F28752A23}"/>
                </a:ext>
              </a:extLst>
            </p:cNvPr>
            <p:cNvGrpSpPr/>
            <p:nvPr/>
          </p:nvGrpSpPr>
          <p:grpSpPr>
            <a:xfrm>
              <a:off x="78583" y="3204872"/>
              <a:ext cx="4372650" cy="789400"/>
              <a:chOff x="-200379" y="3204737"/>
              <a:chExt cx="4372650" cy="7894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3210E86D-B948-4C01-8EC0-9C827F7412C1}"/>
                  </a:ext>
                </a:extLst>
              </p:cNvPr>
              <p:cNvSpPr/>
              <p:nvPr/>
            </p:nvSpPr>
            <p:spPr>
              <a:xfrm>
                <a:off x="3950542" y="3778113"/>
                <a:ext cx="202844" cy="21602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12BD634B-3C4C-4BCD-B751-14FEC460B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8328" y="3879436"/>
                <a:ext cx="223625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  <a:alpha val="86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F8197E9-7C14-4559-8D91-7B301479AC3B}"/>
                  </a:ext>
                </a:extLst>
              </p:cNvPr>
              <p:cNvSpPr/>
              <p:nvPr/>
            </p:nvSpPr>
            <p:spPr>
              <a:xfrm>
                <a:off x="-200379" y="3204737"/>
                <a:ext cx="4372650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691134">
                  <a:tabLst>
                    <a:tab pos="239017" algn="l"/>
                  </a:tabLst>
                </a:pPr>
                <a:r>
                  <a:rPr lang="ko-KR" altLang="en-US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위치  설정 및 지도 </a:t>
                </a:r>
                <a:r>
                  <a:rPr lang="ko-KR" altLang="en-US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정보 제공 </a:t>
                </a:r>
                <a:r>
                  <a:rPr lang="ko-KR" altLang="en-US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기능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_Pro Bold" panose="00000800000000000000" pitchFamily="50" charset="-127"/>
                </a:endParaRPr>
              </a:p>
              <a:p>
                <a:pPr algn="r" defTabSz="691134">
                  <a:tabLst>
                    <a:tab pos="239017" algn="l"/>
                  </a:tabLst>
                </a:pP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구매자의 현위치를 확인하고</a:t>
                </a:r>
                <a:r>
                  <a:rPr lang="en-US" altLang="ko-KR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, </a:t>
                </a: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가까운 농장을 지도로 보여준다</a:t>
                </a:r>
                <a:r>
                  <a:rPr lang="en-US" altLang="ko-KR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.</a:t>
                </a: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 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_Pro Bold" panose="00000800000000000000" pitchFamily="50" charset="-127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55BFDBAC-F65F-459D-8608-2FA3990BD32E}"/>
                </a:ext>
              </a:extLst>
            </p:cNvPr>
            <p:cNvGrpSpPr/>
            <p:nvPr/>
          </p:nvGrpSpPr>
          <p:grpSpPr>
            <a:xfrm>
              <a:off x="-278921" y="4554271"/>
              <a:ext cx="5444117" cy="748712"/>
              <a:chOff x="-457169" y="4707508"/>
              <a:chExt cx="5444117" cy="748712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B4497438-E4BB-49BF-A29B-A8ED027A9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4273" y="5343976"/>
                <a:ext cx="2134835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  <a:alpha val="86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C22ACAB-1CFD-4F52-A4DB-166C7FDE747C}"/>
                  </a:ext>
                </a:extLst>
              </p:cNvPr>
              <p:cNvSpPr/>
              <p:nvPr/>
            </p:nvSpPr>
            <p:spPr>
              <a:xfrm>
                <a:off x="4784104" y="5240196"/>
                <a:ext cx="202844" cy="21602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1B1E56F8-02DE-43CA-BD45-666B167094A8}"/>
                  </a:ext>
                </a:extLst>
              </p:cNvPr>
              <p:cNvSpPr/>
              <p:nvPr/>
            </p:nvSpPr>
            <p:spPr>
              <a:xfrm>
                <a:off x="-457169" y="4707508"/>
                <a:ext cx="5158610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691134">
                  <a:tabLst>
                    <a:tab pos="239017" algn="l"/>
                  </a:tabLst>
                </a:pPr>
                <a:r>
                  <a:rPr lang="ko-KR" altLang="en-US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판매자의 게시글 작성 기능 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_Pro Bold" panose="00000800000000000000" pitchFamily="50" charset="-127"/>
                </a:endParaRPr>
              </a:p>
              <a:p>
                <a:pPr algn="r" defTabSz="691134">
                  <a:tabLst>
                    <a:tab pos="239017" algn="l"/>
                  </a:tabLst>
                </a:pP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판매자가 못난이 농작물 상품에 대한 정보를 입력 및 수정할 수 있다</a:t>
                </a:r>
                <a:r>
                  <a:rPr lang="en-US" altLang="ko-KR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.</a:t>
                </a: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 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_Pro Bold" panose="00000800000000000000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684979A-AE8F-4B90-9270-4DE720365203}"/>
                </a:ext>
              </a:extLst>
            </p:cNvPr>
            <p:cNvGrpSpPr/>
            <p:nvPr/>
          </p:nvGrpSpPr>
          <p:grpSpPr>
            <a:xfrm>
              <a:off x="7048434" y="1645613"/>
              <a:ext cx="5426074" cy="746906"/>
              <a:chOff x="7901436" y="1752115"/>
              <a:chExt cx="5426074" cy="746906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1BDA26F-E9B2-4BDE-9DC8-5B589341B1E9}"/>
                  </a:ext>
                </a:extLst>
              </p:cNvPr>
              <p:cNvSpPr/>
              <p:nvPr/>
            </p:nvSpPr>
            <p:spPr>
              <a:xfrm>
                <a:off x="7901436" y="2282997"/>
                <a:ext cx="202844" cy="21602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E661C361-34B8-4846-B372-8FA3582B9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2858" y="2377741"/>
                <a:ext cx="2461524" cy="15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  <a:alpha val="86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EB3F1F6-6603-4555-B49D-C0710089A2D1}"/>
                  </a:ext>
                </a:extLst>
              </p:cNvPr>
              <p:cNvSpPr/>
              <p:nvPr/>
            </p:nvSpPr>
            <p:spPr>
              <a:xfrm>
                <a:off x="8234291" y="1752115"/>
                <a:ext cx="5093219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91134">
                  <a:tabLst>
                    <a:tab pos="239017" algn="l"/>
                  </a:tabLst>
                </a:pPr>
                <a:r>
                  <a:rPr lang="ko-KR" altLang="en-US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네트워크를 이용해 다양한 곳에서 정보 접근 </a:t>
                </a:r>
                <a:r>
                  <a:rPr lang="ko-KR" altLang="en-US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가능</a:t>
                </a:r>
                <a:endParaRPr lang="en-US" altLang="ko-KR" kern="0" spc="-15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_Pro Bold" panose="00000800000000000000" pitchFamily="50" charset="-127"/>
                </a:endParaRPr>
              </a:p>
              <a:p>
                <a:pPr defTabSz="691134">
                  <a:tabLst>
                    <a:tab pos="239017" algn="l"/>
                  </a:tabLst>
                </a:pPr>
                <a:r>
                  <a:rPr lang="ko-KR" altLang="en-US" sz="1600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네트워크를 이용해 언제 어디서나 어플리케이션에 접근가능하다</a:t>
                </a:r>
                <a:r>
                  <a:rPr lang="en-US" altLang="ko-KR" sz="1600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.</a:t>
                </a:r>
                <a:r>
                  <a:rPr lang="ko-KR" altLang="en-US" sz="1600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 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_Pro Bold" panose="00000800000000000000" pitchFamily="50" charset="-127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97F689E-08E0-4CA4-9100-9EC188A40059}"/>
                </a:ext>
              </a:extLst>
            </p:cNvPr>
            <p:cNvGrpSpPr/>
            <p:nvPr/>
          </p:nvGrpSpPr>
          <p:grpSpPr>
            <a:xfrm>
              <a:off x="7346781" y="2964560"/>
              <a:ext cx="4927608" cy="742578"/>
              <a:chOff x="8134338" y="2790302"/>
              <a:chExt cx="4927608" cy="742578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DCF122A9-8D31-4C46-A7F2-D688C4EBCA06}"/>
                  </a:ext>
                </a:extLst>
              </p:cNvPr>
              <p:cNvSpPr/>
              <p:nvPr/>
            </p:nvSpPr>
            <p:spPr>
              <a:xfrm>
                <a:off x="8134338" y="3316856"/>
                <a:ext cx="202844" cy="21602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2DA1012-344C-4410-B6BD-60F1F2B95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8972" y="3411805"/>
                <a:ext cx="3397128" cy="152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  <a:alpha val="86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D719DCF-B225-4E62-BF31-3C8A584689E4}"/>
                  </a:ext>
                </a:extLst>
              </p:cNvPr>
              <p:cNvSpPr/>
              <p:nvPr/>
            </p:nvSpPr>
            <p:spPr>
              <a:xfrm>
                <a:off x="8689296" y="2790302"/>
                <a:ext cx="4372650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91134">
                  <a:tabLst>
                    <a:tab pos="239017" algn="l"/>
                  </a:tabLst>
                </a:pPr>
                <a:r>
                  <a:rPr lang="ko-KR" altLang="en-US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배송 서비스 </a:t>
                </a:r>
                <a:r>
                  <a:rPr lang="ko-KR" altLang="en-US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기능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_Pro Bold" panose="00000800000000000000" pitchFamily="50" charset="-127"/>
                </a:endParaRPr>
              </a:p>
              <a:p>
                <a:pPr defTabSz="691134">
                  <a:tabLst>
                    <a:tab pos="239017" algn="l"/>
                  </a:tabLst>
                </a:pP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상품 </a:t>
                </a:r>
                <a:r>
                  <a:rPr lang="ko-KR" altLang="en-US" sz="1600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판매 </a:t>
                </a:r>
                <a:r>
                  <a:rPr lang="en-US" altLang="ko-KR" sz="1600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/ </a:t>
                </a:r>
                <a:r>
                  <a:rPr lang="ko-KR" altLang="en-US" sz="1600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구매에 </a:t>
                </a: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대한 </a:t>
                </a:r>
                <a:r>
                  <a:rPr lang="ko-KR" altLang="en-US" sz="1600" kern="0" spc="-150" dirty="0" smtClean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배송 서비스를 </a:t>
                </a: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제공한다</a:t>
                </a:r>
                <a:r>
                  <a:rPr lang="en-US" altLang="ko-KR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.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_Pro Bold" panose="00000800000000000000" pitchFamily="50" charset="-127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6D351C4F-289A-4D5B-8890-32F70CBA1206}"/>
                </a:ext>
              </a:extLst>
            </p:cNvPr>
            <p:cNvGrpSpPr/>
            <p:nvPr/>
          </p:nvGrpSpPr>
          <p:grpSpPr>
            <a:xfrm>
              <a:off x="7619148" y="4104875"/>
              <a:ext cx="4983543" cy="762531"/>
              <a:chOff x="7775980" y="4300978"/>
              <a:chExt cx="4983543" cy="762531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43C5A5F-3521-47F8-8AC6-270EC3998D4A}"/>
                  </a:ext>
                </a:extLst>
              </p:cNvPr>
              <p:cNvSpPr/>
              <p:nvPr/>
            </p:nvSpPr>
            <p:spPr>
              <a:xfrm>
                <a:off x="7775980" y="4847485"/>
                <a:ext cx="202844" cy="21602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015E9E7-1244-4E24-9CF1-58B9258CC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7402" y="4943330"/>
                <a:ext cx="1796374" cy="1216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  <a:alpha val="86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437E8D5-4E4E-4DEC-B015-8E68687F0B2C}"/>
                  </a:ext>
                </a:extLst>
              </p:cNvPr>
              <p:cNvSpPr/>
              <p:nvPr/>
            </p:nvSpPr>
            <p:spPr>
              <a:xfrm>
                <a:off x="8386873" y="4300978"/>
                <a:ext cx="4372650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91134">
                  <a:tabLst>
                    <a:tab pos="239017" algn="l"/>
                  </a:tabLst>
                </a:pPr>
                <a:r>
                  <a:rPr lang="ko-KR" altLang="en-US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_Pro Bold" panose="00000800000000000000" pitchFamily="50" charset="-127"/>
                  </a:rPr>
                  <a:t>요금 결제 기능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_Pro Bold" panose="00000800000000000000" pitchFamily="50" charset="-127"/>
                </a:endParaRPr>
              </a:p>
              <a:p>
                <a:pPr defTabSz="691134">
                  <a:tabLst>
                    <a:tab pos="239017" algn="l"/>
                  </a:tabLst>
                </a:pPr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상품 구매에 따른 요금 결제 시스템을 제공한다</a:t>
                </a:r>
                <a:r>
                  <a:rPr lang="en-US" altLang="ko-KR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_Pro Bold" panose="00000800000000000000" pitchFamily="50" charset="-127"/>
                  </a:rPr>
                  <a:t>.</a:t>
                </a:r>
                <a:endParaRPr lang="en-US" altLang="ko-KR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_Pro Bold" panose="00000800000000000000" pitchFamily="50" charset="-127"/>
                </a:endParaRPr>
              </a:p>
            </p:txBody>
          </p:sp>
        </p:grp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D87A789-6EF4-4D59-8D06-900DA32D379D}"/>
                </a:ext>
              </a:extLst>
            </p:cNvPr>
            <p:cNvSpPr/>
            <p:nvPr/>
          </p:nvSpPr>
          <p:spPr>
            <a:xfrm>
              <a:off x="5102741" y="2893652"/>
              <a:ext cx="2143659" cy="2155966"/>
            </a:xfrm>
            <a:prstGeom prst="ellipse">
              <a:avLst/>
            </a:prstGeom>
            <a:pattFill prst="pct50">
              <a:fgClr>
                <a:schemeClr val="tx1">
                  <a:lumMod val="75000"/>
                  <a:lumOff val="2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pattFill prst="pct5">
                  <a:fgClr>
                    <a:schemeClr val="lt1"/>
                  </a:fgClr>
                  <a:bgClr>
                    <a:schemeClr val="bg1"/>
                  </a:bgClr>
                </a:patt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CC18EA1-2084-4355-8423-F80B264054F2}"/>
                </a:ext>
              </a:extLst>
            </p:cNvPr>
            <p:cNvSpPr/>
            <p:nvPr/>
          </p:nvSpPr>
          <p:spPr>
            <a:xfrm>
              <a:off x="4512498" y="3561954"/>
              <a:ext cx="32358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91134">
                <a:tabLst>
                  <a:tab pos="239017" algn="l"/>
                </a:tabLst>
              </a:pPr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Business</a:t>
              </a:r>
            </a:p>
            <a:p>
              <a:pPr algn="ctr" defTabSz="691134">
                <a:tabLst>
                  <a:tab pos="239017" algn="l"/>
                </a:tabLst>
              </a:pPr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requirements</a:t>
              </a:r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70A9F13-3245-4318-B0F6-F15B13EE047F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2B7F878-4196-4627-9BB6-9458E5A7F4D7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B8506C9-D0ED-42F3-8C99-13A1F0FBD396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E9ABAD9-C388-4746-9E4E-8ECBF5ECAB8C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8D9B3-30D8-4D03-8DBF-128A619ED316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52A9D75-8803-43BD-9E7D-A27512BF1C78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8F35D3D-BEE6-4AEB-8D1F-4E605E600165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E84BFBC-8E40-44A4-9E9E-5A4D77F9BFC6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DBA0F2-AF04-4F3B-BE00-8C8C8BB4C772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315C7E-5432-4561-AEEB-BD83FAFD89AB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FFC0C11-7AC7-4AC1-B7B2-58FF48658B05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7CA0A7D5-4E8F-49D2-8C98-E1B9F7DBA107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DBD48D-82E7-484B-8D05-D69110A59BAC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427830-39AC-408A-849A-DF9D4B0CE3BA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3F5ABC6-E4DE-4141-8C2A-D47FF3E2326F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173197-EB03-4F3B-A1C9-BA56FDA26D77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F34CF38-A799-42A7-996D-F3B5F9740067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28CB73B-C929-45C5-89F3-C13C2787E93B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8717CD2-F7D5-4996-B810-72F55D9422A1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5B9DD14-0744-4963-B6E8-090627460472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1913BF3-7543-49D1-95ED-9E6E113BA7B2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3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16025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12398" y="793204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request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8AAEF-5417-4E68-B6AB-CFA8B8325BAA}"/>
              </a:ext>
            </a:extLst>
          </p:cNvPr>
          <p:cNvSpPr txBox="1"/>
          <p:nvPr/>
        </p:nvSpPr>
        <p:spPr>
          <a:xfrm>
            <a:off x="1400065" y="2822520"/>
            <a:ext cx="10387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기존에 농장과 </a:t>
            </a:r>
            <a:r>
              <a:rPr lang="ko-KR" altLang="en-US" kern="0" dirty="0" err="1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유통사에서</a:t>
            </a: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못난이 농작물을 폐기할 때 </a:t>
            </a:r>
            <a:r>
              <a:rPr lang="en-US" altLang="ko-KR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1kg</a:t>
            </a: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 </a:t>
            </a:r>
            <a:r>
              <a:rPr lang="en-US" altLang="ko-KR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700 ~ 1000</a:t>
            </a: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원의 폐기 처리 비용이 발생한다</a:t>
            </a:r>
            <a:r>
              <a:rPr lang="en-US" altLang="ko-KR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 Flex</a:t>
            </a: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못난이 농작물을 판매함으로써 </a:t>
            </a:r>
            <a:r>
              <a:rPr lang="ko-KR" altLang="en-US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연간 </a:t>
            </a:r>
            <a:r>
              <a:rPr lang="en-US" altLang="ko-KR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350</a:t>
            </a:r>
            <a:r>
              <a:rPr lang="ko-KR" altLang="en-US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</a:t>
            </a:r>
            <a:r>
              <a:rPr lang="en-US" altLang="ko-KR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~500</a:t>
            </a:r>
            <a:r>
              <a:rPr lang="ko-KR" altLang="en-US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억원의 폐기 처리 </a:t>
            </a:r>
            <a:r>
              <a:rPr lang="ko-KR" altLang="en-US" kern="0" dirty="0" smtClean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비용을 절감</a:t>
            </a: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</a:t>
            </a:r>
            <a:r>
              <a:rPr lang="ko-KR" altLang="en-US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 있다</a:t>
            </a:r>
            <a:endParaRPr lang="en-US" altLang="ko-KR" kern="0" dirty="0">
              <a:solidFill>
                <a:srgbClr val="333333"/>
              </a:solidFill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880E4E4-94D7-4331-9B3B-1C8167159003}"/>
              </a:ext>
            </a:extLst>
          </p:cNvPr>
          <p:cNvCxnSpPr>
            <a:cxnSpLocks/>
          </p:cNvCxnSpPr>
          <p:nvPr/>
        </p:nvCxnSpPr>
        <p:spPr>
          <a:xfrm flipH="1">
            <a:off x="1455499" y="5601849"/>
            <a:ext cx="379078" cy="2514"/>
          </a:xfrm>
          <a:prstGeom prst="line">
            <a:avLst/>
          </a:prstGeom>
          <a:ln w="22225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6517B9-F767-43DC-BD41-14D7CAE964E1}"/>
              </a:ext>
            </a:extLst>
          </p:cNvPr>
          <p:cNvSpPr txBox="1"/>
          <p:nvPr/>
        </p:nvSpPr>
        <p:spPr>
          <a:xfrm>
            <a:off x="1086861" y="2489975"/>
            <a:ext cx="82852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00" b="1" kern="0" dirty="0" smtClean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100" b="1" kern="0" dirty="0" smtClean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음식물 </a:t>
            </a:r>
            <a:r>
              <a:rPr lang="ko-KR" altLang="en-US" sz="2100" b="1" kern="0" dirty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폐기 처리 비용 절감</a:t>
            </a:r>
            <a:endParaRPr lang="ko-KR" altLang="en-US" sz="2100" b="1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18771B-3CEE-41A0-A31B-775512030C83}"/>
              </a:ext>
            </a:extLst>
          </p:cNvPr>
          <p:cNvSpPr txBox="1"/>
          <p:nvPr/>
        </p:nvSpPr>
        <p:spPr>
          <a:xfrm>
            <a:off x="1093563" y="4148756"/>
            <a:ext cx="82852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00" kern="0" dirty="0" smtClean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100" kern="0" dirty="0" smtClean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 시장 확대</a:t>
            </a:r>
            <a:endParaRPr lang="ko-KR" altLang="en-US" sz="2100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2AA97-3DDD-4F25-889B-06336E828710}"/>
              </a:ext>
            </a:extLst>
          </p:cNvPr>
          <p:cNvSpPr txBox="1"/>
          <p:nvPr/>
        </p:nvSpPr>
        <p:spPr>
          <a:xfrm>
            <a:off x="1400064" y="4469711"/>
            <a:ext cx="10061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</a:t>
            </a:r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연평균 기준 당근의 도매 가격</a:t>
            </a:r>
            <a:r>
              <a:rPr lang="en-US" altLang="ko-KR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20kg </a:t>
            </a:r>
            <a:r>
              <a:rPr lang="ko-KR" altLang="en-US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 </a:t>
            </a:r>
            <a:r>
              <a:rPr lang="en-US" altLang="ko-KR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3.5</a:t>
            </a:r>
            <a:r>
              <a:rPr lang="ko-KR" altLang="en-US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만원이다</a:t>
            </a:r>
            <a:r>
              <a:rPr lang="en-US" altLang="ko-KR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여기서 </a:t>
            </a:r>
            <a:r>
              <a:rPr lang="ko-KR" altLang="en-US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 생겼다는 이유로 버려질 못난이 당근을 시중가보다 </a:t>
            </a:r>
            <a:r>
              <a:rPr lang="en-US" altLang="ko-KR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30% </a:t>
            </a:r>
            <a:r>
              <a:rPr lang="ko-KR" altLang="en-US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절감하여 판매할 경우</a:t>
            </a:r>
            <a:r>
              <a:rPr lang="en-US" altLang="ko-KR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kern="0" dirty="0" err="1" smtClean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판매자는</a:t>
            </a:r>
            <a:r>
              <a:rPr lang="ko-KR" altLang="en-US" kern="0" dirty="0" smtClean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20kg </a:t>
            </a:r>
            <a:r>
              <a:rPr lang="ko-KR" altLang="en-US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 </a:t>
            </a:r>
            <a:r>
              <a:rPr lang="en-US" altLang="ko-KR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2.45</a:t>
            </a:r>
            <a:r>
              <a:rPr lang="ko-KR" altLang="en-US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만원을 벌 수 있다</a:t>
            </a:r>
            <a:r>
              <a:rPr lang="en-US" altLang="ko-KR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E840D4-A194-4736-A786-2C55CB100A5C}"/>
              </a:ext>
            </a:extLst>
          </p:cNvPr>
          <p:cNvSpPr txBox="1"/>
          <p:nvPr/>
        </p:nvSpPr>
        <p:spPr>
          <a:xfrm>
            <a:off x="1953361" y="5436069"/>
            <a:ext cx="828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u="sng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본래라면 버려졌을 농산물로 이득을 얻음으로써 농작물 시장의 확대에 이바지하였다</a:t>
            </a:r>
            <a:r>
              <a:rPr lang="en-US" altLang="ko-KR" u="sng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400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B1C805-3384-4DE0-9775-ED35E39C30D6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ACEC0B7-25FF-4805-86EA-05D745BAA012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7415456E-0043-4B65-924F-65C8C863CF97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EE10D7-405B-4572-9E61-31868F1EE857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4279AE-9E59-4782-86B5-108703C30CDC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6E0166B-6261-4BB5-9F7A-C82C67D3D595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1AD78E-11EC-4D62-B68B-D047B4FB00E5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F04F5C8-B958-4796-AB51-E491248C5943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49FDBE-544B-44FC-AA86-B603D1DDD4D0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7D30042-C244-42F9-8343-278F48FB5FDB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41994F-5947-477F-9807-DC33F5EC5156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EE52EC-499F-4EC0-8899-BDFFBC524A7B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CA3959-7302-4495-8C67-7FCFAC95148D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548C7A-3177-405B-8DCD-812C18C9C6D8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80FFD1-3B11-4DD1-91AA-9B81F925A5AB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BDCA210-C650-42FD-B3A8-EFBFCD5A99D2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8E936E5-EFBA-45FB-884E-799CC6F71D78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93AE4F9-0515-45C1-AB05-D55AA9D04AC9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8AED738-FF75-455D-99F6-71E53CD763C2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A4D57D2-02BF-4410-A38A-23367D90E1B3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B868E49-E07E-463E-800F-EB266633F42F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각형: 둥근 위쪽 모서리 6">
            <a:extLst>
              <a:ext uri="{FF2B5EF4-FFF2-40B4-BE49-F238E27FC236}">
                <a16:creationId xmlns:a16="http://schemas.microsoft.com/office/drawing/2014/main" id="{2CDF3C50-1CDD-4769-A272-AEDCAD08470E}"/>
              </a:ext>
            </a:extLst>
          </p:cNvPr>
          <p:cNvSpPr/>
          <p:nvPr/>
        </p:nvSpPr>
        <p:spPr>
          <a:xfrm>
            <a:off x="941087" y="1617842"/>
            <a:ext cx="4863546" cy="4678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Business value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24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866151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12398" y="793204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request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2CDF3C50-1CDD-4769-A272-AEDCAD08470E}"/>
              </a:ext>
            </a:extLst>
          </p:cNvPr>
          <p:cNvSpPr/>
          <p:nvPr/>
        </p:nvSpPr>
        <p:spPr>
          <a:xfrm>
            <a:off x="954544" y="1835686"/>
            <a:ext cx="4863546" cy="4678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Special issues or constraints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8AAEF-5417-4E68-B6AB-CFA8B8325BAA}"/>
              </a:ext>
            </a:extLst>
          </p:cNvPr>
          <p:cNvSpPr txBox="1"/>
          <p:nvPr/>
        </p:nvSpPr>
        <p:spPr>
          <a:xfrm>
            <a:off x="1089018" y="3074841"/>
            <a:ext cx="828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중반까지 마무리가 되어야 한다</a:t>
            </a:r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6517B9-F767-43DC-BD41-14D7CAE964E1}"/>
              </a:ext>
            </a:extLst>
          </p:cNvPr>
          <p:cNvSpPr txBox="1"/>
          <p:nvPr/>
        </p:nvSpPr>
        <p:spPr>
          <a:xfrm>
            <a:off x="1089018" y="2739059"/>
            <a:ext cx="828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b="1" kern="0" dirty="0">
                <a:solidFill>
                  <a:schemeClr val="accent5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Deadline 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E46B20A-E75F-407C-BC1C-263658125EAB}"/>
              </a:ext>
            </a:extLst>
          </p:cNvPr>
          <p:cNvCxnSpPr>
            <a:cxnSpLocks/>
          </p:cNvCxnSpPr>
          <p:nvPr/>
        </p:nvCxnSpPr>
        <p:spPr>
          <a:xfrm>
            <a:off x="1089018" y="3570472"/>
            <a:ext cx="61818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CA677B5-7DAE-4771-9A10-4BF8129F8533}"/>
              </a:ext>
            </a:extLst>
          </p:cNvPr>
          <p:cNvSpPr txBox="1"/>
          <p:nvPr/>
        </p:nvSpPr>
        <p:spPr>
          <a:xfrm>
            <a:off x="1091291" y="4059756"/>
            <a:ext cx="828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가입을 통해 사용자의 정보를 저장하므로 개인정보 관리에 심혈을 기울일 필요가 있다</a:t>
            </a:r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F77BD-E6FD-45D2-9523-3B48FDFD46D8}"/>
              </a:ext>
            </a:extLst>
          </p:cNvPr>
          <p:cNvSpPr txBox="1"/>
          <p:nvPr/>
        </p:nvSpPr>
        <p:spPr>
          <a:xfrm>
            <a:off x="1091291" y="3723974"/>
            <a:ext cx="828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kern="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개인정보관리 문제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80184BE-0001-45C8-998E-DBC38ACDDF2F}"/>
              </a:ext>
            </a:extLst>
          </p:cNvPr>
          <p:cNvCxnSpPr>
            <a:cxnSpLocks/>
          </p:cNvCxnSpPr>
          <p:nvPr/>
        </p:nvCxnSpPr>
        <p:spPr>
          <a:xfrm>
            <a:off x="1091291" y="4637273"/>
            <a:ext cx="61818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22F3A8-9971-4ACF-B5E3-AA4714FAB394}"/>
              </a:ext>
            </a:extLst>
          </p:cNvPr>
          <p:cNvSpPr txBox="1"/>
          <p:nvPr/>
        </p:nvSpPr>
        <p:spPr>
          <a:xfrm>
            <a:off x="1093562" y="5140203"/>
            <a:ext cx="9360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구매자의 수요에 비해 판매자의 공급이 따라가지 못하는 상황이나</a:t>
            </a:r>
            <a:r>
              <a:rPr lang="en-US" altLang="ko-KR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공급이 넘치는 데 반해 구매자의 수요가 </a:t>
            </a:r>
            <a:r>
              <a:rPr lang="ko-KR" altLang="en-US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부족한 상황에 </a:t>
            </a:r>
            <a:r>
              <a:rPr lang="ko-KR" altLang="en-US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대한 개선 방안이 필요하다</a:t>
            </a:r>
            <a:r>
              <a:rPr lang="en-US" altLang="ko-KR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kern="0" dirty="0">
              <a:solidFill>
                <a:srgbClr val="333333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124430-79B6-4157-88E0-ACE76ADEA384}"/>
              </a:ext>
            </a:extLst>
          </p:cNvPr>
          <p:cNvSpPr txBox="1"/>
          <p:nvPr/>
        </p:nvSpPr>
        <p:spPr>
          <a:xfrm>
            <a:off x="1093563" y="4804421"/>
            <a:ext cx="828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kern="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판매자와 구매자 간의 공급과 수요의 불일치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8AB3643-827C-4FAA-A7E5-E3AA8F76409F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8FAD738-E5B9-421C-BAA2-C8F4F5E9022C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AE40E529-874C-499A-93CD-A04BDAC38F08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5A37F6-E4B0-4B37-A7DD-352118BA65F6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6D4270-CE42-4227-9DE1-EC0A6EA8DB95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C358C72-E9FF-4843-A9DA-CEB4AA0B45F1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8A6614-1927-47AE-9A11-CB73DD926A9A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C43AB50-6EFC-4BCA-B14B-15689C175E48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561FC6E-1A1D-4A25-ACD2-7C2BED95324A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7EA88A-0F18-48B4-BDF9-4547DD078EBD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1AC41B-6103-41E6-A085-2494210F0007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429378B-87A9-4D2D-A7AE-EBF89EE1DD6B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85C48C-2A72-4C6A-A505-7F7E8CF701CC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7BF00A-DD8C-4813-BA2A-4F4DE754C2AD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9A2B751-CBAD-4ED5-848C-D1E100ADA6E9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2B2EF9-61B2-4847-B599-1899F163F4D5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3544BE-3C5E-40FC-AE9D-8546EF666459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DBE3914-C2AA-43B2-BA08-E339C7FAF329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A0B032F-4815-4C81-8263-1032CA9D0D01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F3C5214-4A92-4BE7-98AC-6B4F297FA1C9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16B8A7-925F-4D22-96D1-32472A7CD1C9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4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 Analysis 1  - </a:t>
            </a:r>
            <a:r>
              <a:rPr lang="en-US" altLang="ko-KR" sz="2000" b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Technical</a:t>
            </a:r>
            <a:r>
              <a:rPr lang="ko-KR" altLang="en-US" sz="2000" b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</a:t>
            </a:r>
            <a:endParaRPr lang="en-US" altLang="ko-KR" b="1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3D2F0-699F-43DA-A5AD-8ABA56C52DCF}"/>
              </a:ext>
            </a:extLst>
          </p:cNvPr>
          <p:cNvSpPr txBox="1"/>
          <p:nvPr/>
        </p:nvSpPr>
        <p:spPr>
          <a:xfrm>
            <a:off x="1001144" y="881705"/>
            <a:ext cx="9458670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Familiarity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with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technology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Medium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risk</a:t>
            </a:r>
          </a:p>
          <a:p>
            <a:endParaRPr lang="ko-KR" altLang="en-US" sz="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Used language(</a:t>
            </a:r>
            <a:r>
              <a:rPr lang="en-US" altLang="ko-KR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대한 친숙도 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팀원 모두가 전공자이며, 자바를 배운 경험이 있음.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하지만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개발 언어를 사용해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 개발 및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서버구축을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한 경험이 없어 </a:t>
            </a:r>
            <a:r>
              <a:rPr lang="ko-KR" altLang="en-US" sz="1600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risk가</a:t>
            </a:r>
            <a:r>
              <a:rPr lang="ko-KR" altLang="en-US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한다.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Project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Medium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risk</a:t>
            </a:r>
          </a:p>
          <a:p>
            <a:endParaRPr lang="ko-KR" altLang="en-US" sz="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참여 인원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4명 / </a:t>
            </a:r>
            <a:r>
              <a:rPr lang="ko-KR" altLang="en-US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기한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12월 중반 (약 13주)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특징: 서버와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Application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모두 다 구현해야 한다. </a:t>
            </a:r>
          </a:p>
          <a:p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Compatibility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with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existing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systems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Good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(low risk)</a:t>
            </a:r>
          </a:p>
          <a:p>
            <a:endParaRPr lang="en-US" altLang="ko-KR" sz="7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객체지향언어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(JAVA)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사용하여 개발함으로 여러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OS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와의 호환성이 좋다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이용함으로써 구축비용 및 소요시간을 줄일 수 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(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별도의 서버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DB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구축하지 않아도 되기 때문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735E94-765E-4A9E-B438-123CCDC0CF1F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0434A58-E1CE-4F99-9CAB-40C1167C5FD0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41FD81B6-0789-4460-8CC0-21F798CA96A6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B70D8A6-F43A-496D-8D04-0D76F85301AF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0D2385-883E-4C4A-B111-416BFBD0016F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BD36586-EBB1-40A5-BBCA-D549C38878E5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E80926-153D-44FD-9BB2-331CC4866539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1839C0A-CE5C-4781-B64C-B1F752D5F77F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C3F9095-9AEF-421E-A70A-545D8DFF5111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4CCA5F-5ACB-4448-83A7-C7348F9B8001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7A8069-97D4-4FD2-991E-5543AB7FC737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57060E5-F9C0-4512-8C46-E9AA5D5623B2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AB4515-1DDB-4EA4-A621-AACAAE265060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8399BE0-30D0-4481-BFD1-4A17FB5C8846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04BA9D8-910A-4ED7-BF03-4DB5CA10385E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172F43-C135-4D83-B8F0-7B32A91A7C15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86DC6E-B96A-46C5-AD32-37781C05A592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FD91576-8A49-41D5-BADE-8A3F1829C414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8086124-11CC-490B-BDB1-037671684FC7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92FE84E-6031-420C-ABCE-8D29E8122559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D095D65-EC95-4C12-8BC5-380A88A8B229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7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 Analysis 2 -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Economic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</a:t>
            </a:r>
            <a:endParaRPr lang="en-US" altLang="ko-KR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7C845F11-2054-46DA-8456-33822287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09895"/>
              </p:ext>
            </p:extLst>
          </p:nvPr>
        </p:nvGraphicFramePr>
        <p:xfrm>
          <a:off x="853786" y="1595528"/>
          <a:ext cx="9924497" cy="47208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30841">
                  <a:extLst>
                    <a:ext uri="{9D8B030D-6E8A-4147-A177-3AD203B41FA5}">
                      <a16:colId xmlns:a16="http://schemas.microsoft.com/office/drawing/2014/main" val="1860642949"/>
                    </a:ext>
                  </a:extLst>
                </a:gridCol>
                <a:gridCol w="4993656">
                  <a:extLst>
                    <a:ext uri="{9D8B030D-6E8A-4147-A177-3AD203B41FA5}">
                      <a16:colId xmlns:a16="http://schemas.microsoft.com/office/drawing/2014/main" val="2197972950"/>
                    </a:ext>
                  </a:extLst>
                </a:gridCol>
              </a:tblGrid>
              <a:tr h="57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Development Costs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Operational Costs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519249"/>
                  </a:ext>
                </a:extLst>
              </a:tr>
              <a:tr h="4147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Development labor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6(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명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*120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= 720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Sofware</a:t>
                      </a:r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license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초기설치비용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Hardware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computer 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약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  <a:r>
                        <a:rPr lang="en-US" altLang="ko-KR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Wifi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공유기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약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Cloud Service- AWS(Server and DB)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120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7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Office space and Equipment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500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Boxing(</a:t>
                      </a:r>
                      <a:r>
                        <a:rPr lang="ko-KR" altLang="en-US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포장</a:t>
                      </a:r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박스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 7000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Truck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중고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– 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약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1,000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Operational labor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4(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명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*120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480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Software repairs &amp; Upgrades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20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/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User 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초기 </a:t>
                      </a:r>
                      <a:r>
                        <a:rPr lang="en-US" altLang="ko-KR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– 5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/ </a:t>
                      </a:r>
                      <a:r>
                        <a:rPr lang="ko-KR" altLang="en-US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en-US" altLang="ko-KR" sz="14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후기 </a:t>
                      </a:r>
                      <a:r>
                        <a:rPr lang="en-US" altLang="ko-KR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– 2</a:t>
                      </a:r>
                      <a:r>
                        <a:rPr lang="ko-KR" altLang="en-US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/ </a:t>
                      </a:r>
                      <a:r>
                        <a:rPr lang="ko-KR" altLang="en-US" sz="14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Marketing cost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초기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- 20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/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후기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- 10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/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Monthly rest(</a:t>
                      </a:r>
                      <a:r>
                        <a:rPr lang="ko-KR" altLang="en-US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임대료</a:t>
                      </a:r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:45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/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Monthly cloud service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70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/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en-US" altLang="ko-KR" sz="16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6364"/>
                  </a:ext>
                </a:extLst>
              </a:tr>
            </a:tbl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B6B897-7F2E-4AE1-9D77-22329AD7C948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F7A2BAE-5505-4141-8AD5-A62BE3CFB85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7DB329EB-D283-4451-85AE-04566428096F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1E07EB3-BBF2-4BBB-A4F8-3ECC21911798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B2FC4EA-EFFD-4D69-B01E-DCAD260BC1CF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AEB566-1F5A-4514-A364-1CAD57FCFAEE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650F18-4535-4007-9C07-BFFEA4D20C2E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555390E-E842-4BDA-B310-056156294EC1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DDF72D-CE2C-49D5-A46D-B7EB8D0BD66C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31691B-694C-40B9-830F-92540EA4C308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970852-AC63-401D-A92E-C57CE99FF1B2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FE4EC3-7BD7-410B-876C-E2DDC65E3EB2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4C76A7C-583E-4053-B3FA-8E0F4A83EB73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EDB5B3-6B14-4E3E-8893-EF815278F536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66540CE-26FA-46F4-AC97-6A9852FCBEFF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ACEAE5-27CE-4DE6-9445-1BF67D5D8949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3999F8-EEEC-4B71-9B59-9148E8A6B7D2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2D3811B-80DD-45B7-AE47-447F321BFC8B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4C81AF-432D-4D26-AE49-B2278B31522E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83A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DCE9DE-1A54-4172-9D80-481BD93ACD47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F057FEB-097C-4902-8146-442B2D9561B4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7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 Analysis 2 -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Economic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7C845F11-2054-46DA-8456-33822287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9828"/>
              </p:ext>
            </p:extLst>
          </p:nvPr>
        </p:nvGraphicFramePr>
        <p:xfrm>
          <a:off x="634675" y="1613272"/>
          <a:ext cx="9950368" cy="464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747">
                  <a:extLst>
                    <a:ext uri="{9D8B030D-6E8A-4147-A177-3AD203B41FA5}">
                      <a16:colId xmlns:a16="http://schemas.microsoft.com/office/drawing/2014/main" val="1860642949"/>
                    </a:ext>
                  </a:extLst>
                </a:gridCol>
                <a:gridCol w="5027621">
                  <a:extLst>
                    <a:ext uri="{9D8B030D-6E8A-4147-A177-3AD203B41FA5}">
                      <a16:colId xmlns:a16="http://schemas.microsoft.com/office/drawing/2014/main" val="2197972950"/>
                    </a:ext>
                  </a:extLst>
                </a:gridCol>
              </a:tblGrid>
              <a:tr h="56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Tangible Benefits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Intangible Benefits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19249"/>
                  </a:ext>
                </a:extLst>
              </a:tr>
              <a:tr h="40842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 달 기준 약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900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 성사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/>
                      <a:endParaRPr lang="en-US" altLang="ko-KR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Delivery (</a:t>
                      </a:r>
                      <a:r>
                        <a:rPr lang="ko-KR" altLang="en-US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배송비</a:t>
                      </a:r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업체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안씀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– 900 * 2,500(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= 225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ctr"/>
                      <a:endParaRPr lang="en-US" altLang="ko-KR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Fees (</a:t>
                      </a:r>
                      <a:r>
                        <a:rPr lang="ko-KR" altLang="en-US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수수료</a:t>
                      </a:r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판매업자 전체 수입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 35%= 1,525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lvl="0" algn="ctr" latinLnBrk="0"/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</a:t>
                      </a: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 당 약 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48,000</a:t>
                      </a: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 판매자 수입 가정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lvl="0" algn="ctr" latinLnBrk="0"/>
                      <a:endParaRPr lang="en-US" altLang="ko-KR" sz="1100" b="0" dirty="0">
                        <a:solidFill>
                          <a:srgbClr val="0070C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vl="0" algn="ctr" latinLnBrk="0"/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Advertisement (</a:t>
                      </a:r>
                      <a:r>
                        <a:rPr lang="ko-KR" altLang="en-US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광고비</a:t>
                      </a:r>
                      <a:r>
                        <a:rPr lang="en-US" altLang="ko-KR" sz="16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lvl="0" algn="ctr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: App 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실행 시 나오는 광고 노출로 얻는 수익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(CPM):</a:t>
                      </a:r>
                    </a:p>
                    <a:p>
                      <a:pPr lvl="0" algn="ctr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1000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번 노출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당 약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200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원의 수익 발생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ctr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5,000(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 * 200(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 = 100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Solving the environmental problem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환경 오염 문제 해결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Reduce food waste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음식물 쓰레기 감소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Local food activation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로컬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푸드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활성화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Improve ugly crop awareness</a:t>
                      </a:r>
                      <a:endParaRPr lang="en-US" altLang="ko-KR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:B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급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못난이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작물 인식 개선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36364"/>
                  </a:ext>
                </a:extLst>
              </a:tr>
            </a:tbl>
          </a:graphicData>
        </a:graphic>
      </p:graphicFrame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70F336D-3B44-4966-ABFF-D058D917A322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173EE99-CDBC-4C82-8170-E08221D5EBE9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FC197199-1D36-4ADA-8567-4B1278986058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38D330-9161-4F97-AC22-2418E4F0105D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1A70C8A-BF6D-45F7-90EC-ACF5D01381EB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7720F87-04D2-4568-91D5-BB532608F466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A308FF-EB9A-4876-A126-2850780A0F6F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CEB574B-945D-4347-8581-5ECB90AFF235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B7FD9F-BE63-4F95-AA16-B544EB2D3DBB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B04856-CD53-4AE2-8F12-F493045DC4CC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D241395-E480-4A0C-AD46-CC0600EA534F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8B1074A-22D2-4107-8B58-2AA8BCEE6867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29606EA-4B3A-400C-B855-5B74D0E322A2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BBAED7-1774-4998-B5AD-548134ABACA2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1A8ABF0-3F99-48E2-941E-D7F494566295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0656AF-6739-4DB9-B5ED-D936BB3DEE54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802759-9CAA-4E85-9C9D-76E4A7376355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0BAAD76-DB10-445D-9A31-DD08587F3E5A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1DD870-AA6D-4C63-8016-0C6ECFE5441D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83A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3F9020-49EF-4B00-A346-75F38163E79F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4970A61-B7BC-4BE5-9772-F55C0382FB30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5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684427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 Analysis 2 -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Economic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785022F8-5DA7-451B-AA1C-3BF9BB7CC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87321"/>
              </p:ext>
            </p:extLst>
          </p:nvPr>
        </p:nvGraphicFramePr>
        <p:xfrm>
          <a:off x="727970" y="1178946"/>
          <a:ext cx="9570128" cy="563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Worksheet" r:id="rId3" imgW="14028597" imgH="8214329" progId="Excel.Sheet.12">
                  <p:embed/>
                </p:oleObj>
              </mc:Choice>
              <mc:Fallback>
                <p:oleObj name="Worksheet" r:id="rId3" imgW="14028597" imgH="82143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970" y="1178946"/>
                        <a:ext cx="9570128" cy="563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3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684428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 Analysis 2 -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Economic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</a:t>
            </a:r>
            <a:endParaRPr lang="en-US" altLang="ko-KR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8" name="개체 47">
            <a:extLst>
              <a:ext uri="{FF2B5EF4-FFF2-40B4-BE49-F238E27FC236}">
                <a16:creationId xmlns:a16="http://schemas.microsoft.com/office/drawing/2014/main" id="{409CCDB0-76E5-4AED-B21A-642D1FA7B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45420"/>
              </p:ext>
            </p:extLst>
          </p:nvPr>
        </p:nvGraphicFramePr>
        <p:xfrm>
          <a:off x="727829" y="1178947"/>
          <a:ext cx="10044204" cy="562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3" imgW="14028597" imgH="7856299" progId="Excel.Sheet.12">
                  <p:embed/>
                </p:oleObj>
              </mc:Choice>
              <mc:Fallback>
                <p:oleObj name="Worksheet" r:id="rId3" imgW="14028597" imgH="78562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829" y="1178947"/>
                        <a:ext cx="10044204" cy="562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3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284EA0-519A-47AA-9F18-BA344A1FC9F9}"/>
              </a:ext>
            </a:extLst>
          </p:cNvPr>
          <p:cNvSpPr txBox="1"/>
          <p:nvPr/>
        </p:nvSpPr>
        <p:spPr>
          <a:xfrm>
            <a:off x="627686" y="1097981"/>
            <a:ext cx="283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조직도 및 역할 분담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EE1D507-1934-413F-B50E-FEC6D1D3FF3F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75210" y="2876651"/>
            <a:ext cx="1991675" cy="1818442"/>
            <a:chOff x="1475210" y="2656843"/>
            <a:chExt cx="1991675" cy="181844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89A2113-8E5B-4EA6-AB89-3EEDDECAB59F}"/>
                </a:ext>
              </a:extLst>
            </p:cNvPr>
            <p:cNvSpPr/>
            <p:nvPr/>
          </p:nvSpPr>
          <p:spPr>
            <a:xfrm>
              <a:off x="1475210" y="2656843"/>
              <a:ext cx="1991675" cy="181844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김건희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5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자료작성 및 </a:t>
              </a:r>
              <a:r>
                <a:rPr lang="en-US" altLang="ko-KR" sz="1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ppt</a:t>
              </a:r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제작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815" l="0" r="100000">
                          <a14:foregroundMark x1="7143" y1="2593" x2="7143" y2="2593"/>
                          <a14:foregroundMark x1="19876" y1="2407" x2="19876" y2="2407"/>
                          <a14:foregroundMark x1="25466" y1="2407" x2="25466" y2="2407"/>
                          <a14:foregroundMark x1="32298" y1="4074" x2="32298" y2="4074"/>
                          <a14:foregroundMark x1="36025" y1="6852" x2="36025" y2="6852"/>
                          <a14:foregroundMark x1="13509" y1="5741" x2="71118" y2="5370"/>
                          <a14:foregroundMark x1="72981" y1="6111" x2="93012" y2="4630"/>
                          <a14:foregroundMark x1="94099" y1="6852" x2="93789" y2="70556"/>
                          <a14:foregroundMark x1="94876" y1="73148" x2="8230" y2="73333"/>
                          <a14:foregroundMark x1="5745" y1="73889" x2="5124" y2="10926"/>
                          <a14:foregroundMark x1="11180" y1="12222" x2="79503" y2="13148"/>
                          <a14:foregroundMark x1="81522" y1="13333" x2="92391" y2="12037"/>
                          <a14:foregroundMark x1="48602" y1="82593" x2="48602" y2="82593"/>
                          <a14:foregroundMark x1="44720" y1="78519" x2="56366" y2="93889"/>
                          <a14:foregroundMark x1="36957" y1="94259" x2="63354" y2="944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9230" y="3659243"/>
              <a:ext cx="601990" cy="50477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1343" y1="14200" x2="50149" y2="19581"/>
                          <a14:foregroundMark x1="32836" y1="21375" x2="32985" y2="36921"/>
                          <a14:foregroundMark x1="42090" y1="44544" x2="92239" y2="43797"/>
                          <a14:foregroundMark x1="50299" y1="56353" x2="56269" y2="56353"/>
                          <a14:foregroundMark x1="65522" y1="55904" x2="69552" y2="55904"/>
                          <a14:foregroundMark x1="79403" y1="56203" x2="82985" y2="56054"/>
                          <a14:backgroundMark x1="51045" y1="59043" x2="52836" y2="59043"/>
                          <a14:backgroundMark x1="66119" y1="58894" x2="68657" y2="588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7839" y="3658639"/>
              <a:ext cx="531015" cy="530223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3837001" y="2876651"/>
            <a:ext cx="1991675" cy="1818442"/>
            <a:chOff x="1475210" y="2656843"/>
            <a:chExt cx="1991675" cy="1818442"/>
          </a:xfrm>
        </p:grpSpPr>
        <p:sp>
          <p:nvSpPr>
            <p:cNvPr id="134" name="사각형: 둥근 모서리 52">
              <a:extLst>
                <a:ext uri="{FF2B5EF4-FFF2-40B4-BE49-F238E27FC236}">
                  <a16:creationId xmlns:a16="http://schemas.microsoft.com/office/drawing/2014/main" id="{689A2113-8E5B-4EA6-AB89-3EEDDECAB59F}"/>
                </a:ext>
              </a:extLst>
            </p:cNvPr>
            <p:cNvSpPr/>
            <p:nvPr/>
          </p:nvSpPr>
          <p:spPr>
            <a:xfrm>
              <a:off x="1475210" y="2656843"/>
              <a:ext cx="1991675" cy="1818442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엄다연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5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자료작성 및 </a:t>
              </a:r>
              <a:r>
                <a:rPr lang="en-US" altLang="ko-KR" sz="1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ppt</a:t>
              </a:r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제작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815" l="0" r="100000">
                          <a14:foregroundMark x1="7143" y1="2593" x2="7143" y2="2593"/>
                          <a14:foregroundMark x1="19876" y1="2407" x2="19876" y2="2407"/>
                          <a14:foregroundMark x1="25466" y1="2407" x2="25466" y2="2407"/>
                          <a14:foregroundMark x1="32298" y1="4074" x2="32298" y2="4074"/>
                          <a14:foregroundMark x1="36025" y1="6852" x2="36025" y2="6852"/>
                          <a14:foregroundMark x1="13509" y1="5741" x2="71118" y2="5370"/>
                          <a14:foregroundMark x1="72981" y1="6111" x2="93012" y2="4630"/>
                          <a14:foregroundMark x1="94099" y1="6852" x2="93789" y2="70556"/>
                          <a14:foregroundMark x1="94876" y1="73148" x2="8230" y2="73333"/>
                          <a14:foregroundMark x1="5745" y1="73889" x2="5124" y2="10926"/>
                          <a14:foregroundMark x1="11180" y1="12222" x2="79503" y2="13148"/>
                          <a14:foregroundMark x1="81522" y1="13333" x2="92391" y2="12037"/>
                          <a14:foregroundMark x1="48602" y1="82593" x2="48602" y2="82593"/>
                          <a14:foregroundMark x1="44720" y1="78519" x2="56366" y2="93889"/>
                          <a14:foregroundMark x1="36957" y1="94259" x2="63354" y2="944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9230" y="3659243"/>
              <a:ext cx="601990" cy="504774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1343" y1="14200" x2="50149" y2="19581"/>
                          <a14:foregroundMark x1="32836" y1="21375" x2="32985" y2="36921"/>
                          <a14:foregroundMark x1="42090" y1="44544" x2="92239" y2="43797"/>
                          <a14:foregroundMark x1="50299" y1="56353" x2="56269" y2="56353"/>
                          <a14:foregroundMark x1="65522" y1="55904" x2="69552" y2="55904"/>
                          <a14:foregroundMark x1="79403" y1="56203" x2="82985" y2="56054"/>
                          <a14:backgroundMark x1="51045" y1="59043" x2="52836" y2="59043"/>
                          <a14:backgroundMark x1="66119" y1="58894" x2="68657" y2="588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7839" y="3658639"/>
              <a:ext cx="531015" cy="530223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6198792" y="2876651"/>
            <a:ext cx="1991675" cy="1818442"/>
            <a:chOff x="6507341" y="4475285"/>
            <a:chExt cx="1991675" cy="1818442"/>
          </a:xfrm>
        </p:grpSpPr>
        <p:sp>
          <p:nvSpPr>
            <p:cNvPr id="137" name="사각형: 둥근 모서리 52">
              <a:extLst>
                <a:ext uri="{FF2B5EF4-FFF2-40B4-BE49-F238E27FC236}">
                  <a16:creationId xmlns:a16="http://schemas.microsoft.com/office/drawing/2014/main" id="{689A2113-8E5B-4EA6-AB89-3EEDDECAB59F}"/>
                </a:ext>
              </a:extLst>
            </p:cNvPr>
            <p:cNvSpPr/>
            <p:nvPr/>
          </p:nvSpPr>
          <p:spPr>
            <a:xfrm>
              <a:off x="6507341" y="4475285"/>
              <a:ext cx="1991675" cy="1818442"/>
            </a:xfrm>
            <a:prstGeom prst="roundRect">
              <a:avLst/>
            </a:prstGeom>
            <a:solidFill>
              <a:srgbClr val="354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이수경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5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자료작성 및 </a:t>
              </a:r>
              <a:r>
                <a:rPr lang="en-US" altLang="ko-KR" sz="1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ppt</a:t>
              </a:r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제작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815" l="0" r="100000">
                          <a14:foregroundMark x1="7143" y1="2593" x2="7143" y2="2593"/>
                          <a14:foregroundMark x1="19876" y1="2407" x2="19876" y2="2407"/>
                          <a14:foregroundMark x1="25466" y1="2407" x2="25466" y2="2407"/>
                          <a14:foregroundMark x1="32298" y1="4074" x2="32298" y2="4074"/>
                          <a14:foregroundMark x1="36025" y1="6852" x2="36025" y2="6852"/>
                          <a14:foregroundMark x1="13509" y1="5741" x2="71118" y2="5370"/>
                          <a14:foregroundMark x1="72981" y1="6111" x2="93012" y2="4630"/>
                          <a14:foregroundMark x1="94099" y1="6852" x2="93789" y2="70556"/>
                          <a14:foregroundMark x1="94876" y1="73148" x2="8230" y2="73333"/>
                          <a14:foregroundMark x1="5745" y1="73889" x2="5124" y2="10926"/>
                          <a14:foregroundMark x1="11180" y1="12222" x2="79503" y2="13148"/>
                          <a14:foregroundMark x1="81522" y1="13333" x2="92391" y2="12037"/>
                          <a14:foregroundMark x1="48602" y1="82593" x2="48602" y2="82593"/>
                          <a14:foregroundMark x1="44720" y1="78519" x2="56366" y2="93889"/>
                          <a14:foregroundMark x1="36957" y1="94259" x2="63354" y2="944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31361" y="5477685"/>
              <a:ext cx="601990" cy="504774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1343" y1="14200" x2="50149" y2="19581"/>
                          <a14:foregroundMark x1="32836" y1="21375" x2="32985" y2="36921"/>
                          <a14:foregroundMark x1="42090" y1="44544" x2="92239" y2="43797"/>
                          <a14:foregroundMark x1="50299" y1="56353" x2="56269" y2="56353"/>
                          <a14:foregroundMark x1="65522" y1="55904" x2="69552" y2="55904"/>
                          <a14:foregroundMark x1="79403" y1="56203" x2="82985" y2="56054"/>
                          <a14:backgroundMark x1="51045" y1="59043" x2="52836" y2="59043"/>
                          <a14:backgroundMark x1="66119" y1="58894" x2="68657" y2="588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39970" y="5477081"/>
              <a:ext cx="531015" cy="530223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8560583" y="2876651"/>
            <a:ext cx="1991675" cy="1818442"/>
            <a:chOff x="9523571" y="4068090"/>
            <a:chExt cx="1991675" cy="1818442"/>
          </a:xfrm>
        </p:grpSpPr>
        <p:sp>
          <p:nvSpPr>
            <p:cNvPr id="140" name="사각형: 둥근 모서리 52">
              <a:extLst>
                <a:ext uri="{FF2B5EF4-FFF2-40B4-BE49-F238E27FC236}">
                  <a16:creationId xmlns:a16="http://schemas.microsoft.com/office/drawing/2014/main" id="{689A2113-8E5B-4EA6-AB89-3EEDDECAB59F}"/>
                </a:ext>
              </a:extLst>
            </p:cNvPr>
            <p:cNvSpPr/>
            <p:nvPr/>
          </p:nvSpPr>
          <p:spPr>
            <a:xfrm>
              <a:off x="9523571" y="4068090"/>
              <a:ext cx="1991675" cy="1818442"/>
            </a:xfrm>
            <a:prstGeom prst="roundRect">
              <a:avLst/>
            </a:prstGeom>
            <a:solidFill>
              <a:srgbClr val="899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김미주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5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자료작성 및 </a:t>
              </a:r>
              <a:r>
                <a:rPr lang="en-US" altLang="ko-KR" sz="1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ppt</a:t>
              </a:r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제작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815" l="0" r="100000">
                          <a14:foregroundMark x1="7143" y1="2593" x2="7143" y2="2593"/>
                          <a14:foregroundMark x1="19876" y1="2407" x2="19876" y2="2407"/>
                          <a14:foregroundMark x1="25466" y1="2407" x2="25466" y2="2407"/>
                          <a14:foregroundMark x1="32298" y1="4074" x2="32298" y2="4074"/>
                          <a14:foregroundMark x1="36025" y1="6852" x2="36025" y2="6852"/>
                          <a14:foregroundMark x1="13509" y1="5741" x2="71118" y2="5370"/>
                          <a14:foregroundMark x1="72981" y1="6111" x2="93012" y2="4630"/>
                          <a14:foregroundMark x1="94099" y1="6852" x2="93789" y2="70556"/>
                          <a14:foregroundMark x1="94876" y1="73148" x2="8230" y2="73333"/>
                          <a14:foregroundMark x1="5745" y1="73889" x2="5124" y2="10926"/>
                          <a14:foregroundMark x1="11180" y1="12222" x2="79503" y2="13148"/>
                          <a14:foregroundMark x1="81522" y1="13333" x2="92391" y2="12037"/>
                          <a14:foregroundMark x1="48602" y1="82593" x2="48602" y2="82593"/>
                          <a14:foregroundMark x1="44720" y1="78519" x2="56366" y2="93889"/>
                          <a14:foregroundMark x1="36957" y1="94259" x2="63354" y2="944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47591" y="5070490"/>
              <a:ext cx="601990" cy="504774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1343" y1="14200" x2="50149" y2="19581"/>
                          <a14:foregroundMark x1="32836" y1="21375" x2="32985" y2="36921"/>
                          <a14:foregroundMark x1="42090" y1="44544" x2="92239" y2="43797"/>
                          <a14:foregroundMark x1="50299" y1="56353" x2="56269" y2="56353"/>
                          <a14:foregroundMark x1="65522" y1="55904" x2="69552" y2="55904"/>
                          <a14:foregroundMark x1="79403" y1="56203" x2="82985" y2="56054"/>
                          <a14:backgroundMark x1="51045" y1="59043" x2="52836" y2="59043"/>
                          <a14:backgroundMark x1="66119" y1="58894" x2="68657" y2="588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656200" y="5069886"/>
              <a:ext cx="531015" cy="530223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 Analysis 2 -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Economic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</a:t>
            </a:r>
            <a:endParaRPr lang="en-US" altLang="ko-KR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544E52C-2D29-40A7-A8F5-0FC7F01AE963}"/>
              </a:ext>
            </a:extLst>
          </p:cNvPr>
          <p:cNvGrpSpPr/>
          <p:nvPr/>
        </p:nvGrpSpPr>
        <p:grpSpPr>
          <a:xfrm>
            <a:off x="609600" y="1435416"/>
            <a:ext cx="9897424" cy="5152120"/>
            <a:chOff x="842295" y="1499755"/>
            <a:chExt cx="9508971" cy="5152120"/>
          </a:xfrm>
        </p:grpSpPr>
        <p:graphicFrame>
          <p:nvGraphicFramePr>
            <p:cNvPr id="39" name="차트 38">
              <a:extLst>
                <a:ext uri="{FF2B5EF4-FFF2-40B4-BE49-F238E27FC236}">
                  <a16:creationId xmlns:a16="http://schemas.microsoft.com/office/drawing/2014/main" id="{95090F16-A98E-4531-B6B7-6232963AFEE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9296757"/>
                </p:ext>
              </p:extLst>
            </p:nvPr>
          </p:nvGraphicFramePr>
          <p:xfrm>
            <a:off x="842295" y="1499755"/>
            <a:ext cx="9508971" cy="5152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9F7DC43-6FDE-4F9D-B5E6-F301A9D241DA}"/>
                </a:ext>
              </a:extLst>
            </p:cNvPr>
            <p:cNvSpPr/>
            <p:nvPr/>
          </p:nvSpPr>
          <p:spPr>
            <a:xfrm>
              <a:off x="6381663" y="3626847"/>
              <a:ext cx="272246" cy="292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5F87F7-C483-4475-8221-00605B8FF635}"/>
                </a:ext>
              </a:extLst>
            </p:cNvPr>
            <p:cNvSpPr txBox="1"/>
            <p:nvPr/>
          </p:nvSpPr>
          <p:spPr>
            <a:xfrm>
              <a:off x="5323494" y="3126566"/>
              <a:ext cx="2116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Break-Even point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03109" y="5736961"/>
            <a:ext cx="3490890" cy="635838"/>
            <a:chOff x="8160336" y="5753040"/>
            <a:chExt cx="3490890" cy="63583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F27DF7-2E8A-4177-90DA-94B1FB2948A5}"/>
                </a:ext>
              </a:extLst>
            </p:cNvPr>
            <p:cNvSpPr txBox="1"/>
            <p:nvPr/>
          </p:nvSpPr>
          <p:spPr>
            <a:xfrm>
              <a:off x="8160336" y="5804103"/>
              <a:ext cx="3279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Break even Point</a:t>
              </a:r>
              <a:r>
                <a:rPr lang="ko-KR" altLang="en-US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 되기까지 </a:t>
              </a:r>
              <a:r>
                <a:rPr lang="ko-KR" altLang="en-US" sz="14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걸리는 시간</a:t>
              </a:r>
              <a:r>
                <a:rPr lang="en-US" altLang="ko-KR" sz="14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  <a:p>
              <a:r>
                <a:rPr lang="en-US" altLang="ko-KR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en-US" altLang="ko-KR" b="1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2.24 years</a:t>
              </a:r>
              <a:r>
                <a:rPr lang="ko-KR" altLang="en-US" b="1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endParaRPr lang="ko-KR" altLang="en-US" sz="1400" b="1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2EE6239-D35A-4602-9200-1C6CA77205B0}"/>
                </a:ext>
              </a:extLst>
            </p:cNvPr>
            <p:cNvSpPr/>
            <p:nvPr/>
          </p:nvSpPr>
          <p:spPr>
            <a:xfrm>
              <a:off x="8203857" y="5753040"/>
              <a:ext cx="3447369" cy="626911"/>
            </a:xfrm>
            <a:prstGeom prst="roundRect">
              <a:avLst>
                <a:gd name="adj" fmla="val 7966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F727150-ECF8-4C39-A800-B57ABA63B87E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49F16AB-9DF2-44D6-9DE0-D5B6F1A4EDA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BC944C7-F71E-4C22-B3C0-1A8DACFC3729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8118C-527D-4D12-84BA-A8A056F0ECC8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D4D6AD6-4CA7-4152-A854-0A2306018C18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749B2B5-C94D-4664-8C7D-68E1E7924D17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1758F4-5E55-4007-96B0-DE5503A31C0A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AAF0BF9-E75A-4BE9-B760-0F939B37CB05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66B289-7C81-4E93-A699-11CE2663A320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BDBB55-130E-4ECB-833E-46C5366D342C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7EEEC8-DC2F-494C-8D76-54BBF9DF9F24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3EECE91-35B9-4631-B12A-C064DB347B9A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8349606-FF26-43E6-8ACC-2479476BF7AC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50C0FF-AF8C-40C6-B284-B4DEFD195804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85F6BF1-8F0A-40DB-B16C-36E852FCA093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D847864-7993-472B-B8F9-E2F53A276F1A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2D49C-4269-43A7-A2BC-4458CFB019AD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BB6CAB3-30E4-4F9B-AB7E-3A678C6B06B1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420999A-6ADD-4685-9D95-2AC285CF36B2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83A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D2D16D3-AB38-49CC-BC26-0859360D9B0A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B9B4734-3DAE-4C43-B85B-F86808D534C6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111689" y="4326043"/>
            <a:ext cx="4916" cy="10946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969340" y="5434818"/>
            <a:ext cx="275304" cy="275304"/>
          </a:xfrm>
          <a:prstGeom prst="ellipse">
            <a:avLst/>
          </a:prstGeom>
          <a:noFill/>
          <a:ln w="19050">
            <a:solidFill>
              <a:srgbClr val="FDA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21858" y="5407742"/>
            <a:ext cx="144413" cy="210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19463" y="555379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3.24</a:t>
            </a:r>
            <a:endParaRPr lang="ko-KR" altLang="en-US" sz="1400" dirty="0"/>
          </a:p>
        </p:txBody>
      </p:sp>
      <p:sp>
        <p:nvSpPr>
          <p:cNvPr id="69" name="타원 68"/>
          <p:cNvSpPr/>
          <p:nvPr/>
        </p:nvSpPr>
        <p:spPr>
          <a:xfrm>
            <a:off x="6527254" y="5586857"/>
            <a:ext cx="732504" cy="306010"/>
          </a:xfrm>
          <a:prstGeom prst="ellipse">
            <a:avLst/>
          </a:prstGeom>
          <a:noFill/>
          <a:ln w="19050">
            <a:solidFill>
              <a:srgbClr val="FDA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6527254" y="3759621"/>
            <a:ext cx="2458" cy="16611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7" y="799841"/>
            <a:ext cx="662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 Analysis 3 -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Organizational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Feasibility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944D-A766-4D4F-9C06-CE77502FCDD2}"/>
              </a:ext>
            </a:extLst>
          </p:cNvPr>
          <p:cNvSpPr txBox="1"/>
          <p:nvPr/>
        </p:nvSpPr>
        <p:spPr>
          <a:xfrm>
            <a:off x="461175" y="1311013"/>
            <a:ext cx="801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Organizational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feasibility : </a:t>
            </a:r>
            <a:r>
              <a:rPr lang="en-US" altLang="ko-KR" b="1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Low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risk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31B4679-A69F-4538-B361-24CE8343CD30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1AC97D8-6391-4BBB-9C74-540DD7EE370B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79E8333E-A73A-499E-9F12-D9FC40A3F0FB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9672AF-69D2-4EF7-B104-E552CCBD6961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B3E77-92BC-4FEF-A6C0-C672BC2D17F7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F3AA91-A349-4CBA-94D2-8391B42A57DD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D1BA37-55EB-4A44-8B77-94E1DCF38321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6FD1FD8-EC30-45FA-82E8-A6F21E9C0C94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AA9C8D9-1330-42B5-A1A8-D94694009E4F}"/>
              </a:ext>
            </a:extLst>
          </p:cNvPr>
          <p:cNvSpPr/>
          <p:nvPr/>
        </p:nvSpPr>
        <p:spPr>
          <a:xfrm>
            <a:off x="9017661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11D8758-02EB-42DB-A0EB-AB695D7D3328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54BD71-2BF1-494C-B108-6C28C32E4505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2C7B3B7-CAA2-4356-95C2-A75C1A24152A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2CCAC9-0A44-4171-A11C-7CCD28EE6509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AF84CFB-AE82-4A16-8893-434CC1FEBFAE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2A9A33-13F1-4195-8C5E-B672EABBA0AE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AA7EA91-BFFC-4662-B0C2-FB36270A61F2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A2DDBAD-A6BD-4AD8-AD6D-6B0D480AE29A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F655B0-A1C8-4BB0-A630-AA4F5D5B6502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DC765FC-BEC1-4412-A590-96D6D23D7FFD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49B01D2-714D-4DB8-9269-AF1E3A392D01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3AF90A1-7813-4E50-87D7-FD1C5BEDDECA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D87CD66C-973A-4406-9AAA-AD4FCF46593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8" y="1749742"/>
            <a:ext cx="504094" cy="504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8F570-88D2-4701-B771-76264E8D9D5F}"/>
              </a:ext>
            </a:extLst>
          </p:cNvPr>
          <p:cNvSpPr txBox="1"/>
          <p:nvPr/>
        </p:nvSpPr>
        <p:spPr>
          <a:xfrm>
            <a:off x="1375905" y="3651832"/>
            <a:ext cx="11316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Organizational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management</a:t>
            </a:r>
            <a:r>
              <a:rPr lang="en-US" altLang="ko-KR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ko-KR" altLang="en-US" sz="1400" dirty="0" smtClean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투자비용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이외에도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각종 제도와 지원을 </a:t>
            </a:r>
            <a:r>
              <a:rPr lang="ko-KR" altLang="en-US" sz="1400" dirty="0" smtClean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활용하여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원활하게 예산 확보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D1F5F1-4974-41F3-A942-D6BDE1E477F7}"/>
              </a:ext>
            </a:extLst>
          </p:cNvPr>
          <p:cNvGrpSpPr/>
          <p:nvPr/>
        </p:nvGrpSpPr>
        <p:grpSpPr>
          <a:xfrm>
            <a:off x="1884523" y="3936831"/>
            <a:ext cx="10301704" cy="1176129"/>
            <a:chOff x="1495773" y="3617236"/>
            <a:chExt cx="10301704" cy="11761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6C89B3-875F-4D03-A589-35F748A1FAF2}"/>
                </a:ext>
              </a:extLst>
            </p:cNvPr>
            <p:cNvSpPr txBox="1"/>
            <p:nvPr/>
          </p:nvSpPr>
          <p:spPr>
            <a:xfrm>
              <a:off x="1495773" y="3617236"/>
              <a:ext cx="10292095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〮 </a:t>
              </a:r>
              <a:r>
                <a:rPr lang="ko-KR" altLang="en-US" sz="1600" b="1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청년전용</a:t>
              </a:r>
              <a:r>
                <a:rPr lang="ko-KR" altLang="en-US" sz="16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6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창업 </a:t>
              </a:r>
              <a:r>
                <a:rPr lang="ko-KR" altLang="en-US" sz="16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자금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자금력이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부족한 청년층에게 창업 초기 운영자금을 지원해주는 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제도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400" dirty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</a:t>
              </a:r>
              <a:r>
                <a:rPr lang="en-US" altLang="ko-KR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저렴한 금리</a:t>
              </a:r>
              <a:r>
                <a:rPr lang="en-US" altLang="ko-KR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융자 </a:t>
              </a:r>
              <a:r>
                <a:rPr lang="ko-KR" altLang="en-US" sz="1400" dirty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상환금 조정형 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서비스 </a:t>
              </a:r>
              <a:endPara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F813DA-13DC-4863-87D8-1D3D80810886}"/>
                </a:ext>
              </a:extLst>
            </p:cNvPr>
            <p:cNvSpPr txBox="1"/>
            <p:nvPr/>
          </p:nvSpPr>
          <p:spPr>
            <a:xfrm>
              <a:off x="1505382" y="4177812"/>
              <a:ext cx="10292095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〮 </a:t>
              </a:r>
              <a:r>
                <a:rPr lang="ko-KR" altLang="en-US" sz="16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경북대학교 </a:t>
              </a:r>
              <a:r>
                <a:rPr lang="ko-KR" altLang="en-US" sz="16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창업지원단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초기창업패키지 사업화 자금지원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최대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억원 지원 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가능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</a:t>
              </a:r>
              <a:r>
                <a:rPr lang="en-US" altLang="ko-KR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대학이 </a:t>
              </a:r>
              <a:r>
                <a:rPr lang="ko-KR" altLang="en-US" sz="1400" dirty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보유한 인프라</a:t>
              </a:r>
              <a:r>
                <a:rPr lang="en-US" altLang="ko-KR" sz="1400" dirty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창업교육 지원</a:t>
              </a:r>
              <a:endPara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145C452-8D79-411B-BA08-6972104A19A0}"/>
              </a:ext>
            </a:extLst>
          </p:cNvPr>
          <p:cNvSpPr txBox="1"/>
          <p:nvPr/>
        </p:nvSpPr>
        <p:spPr>
          <a:xfrm>
            <a:off x="1532952" y="5094948"/>
            <a:ext cx="10292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users: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3E577-E798-4D00-8B07-98BB2171A477}"/>
              </a:ext>
            </a:extLst>
          </p:cNvPr>
          <p:cNvSpPr txBox="1"/>
          <p:nvPr/>
        </p:nvSpPr>
        <p:spPr>
          <a:xfrm>
            <a:off x="1171055" y="3282500"/>
            <a:ext cx="10292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Stakeholder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E2CFE-2E12-4177-B661-DA9EE720147D}"/>
              </a:ext>
            </a:extLst>
          </p:cNvPr>
          <p:cNvSpPr txBox="1"/>
          <p:nvPr/>
        </p:nvSpPr>
        <p:spPr>
          <a:xfrm>
            <a:off x="1827151" y="5389938"/>
            <a:ext cx="1029209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〮 </a:t>
            </a:r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소비자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저렴한 가격으로 가성비 좋은 농산물을 구입할 수 있어 긍정적인 반응을 보일 것으로 예상된다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미국에서는 농가 </a:t>
            </a:r>
            <a:r>
              <a: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250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곳에서 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재배되는 못난이 농산물들을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도시</a:t>
            </a:r>
            <a:r>
              <a: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명 이상의 소비자들이 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기꺼이 맞이하고 있다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4B0B5-998B-4952-8669-61119A813D47}"/>
              </a:ext>
            </a:extLst>
          </p:cNvPr>
          <p:cNvSpPr txBox="1"/>
          <p:nvPr/>
        </p:nvSpPr>
        <p:spPr>
          <a:xfrm>
            <a:off x="1827151" y="5953980"/>
            <a:ext cx="10292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〮 </a:t>
            </a:r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판매자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못난이 농산물을 판매함으로써 부가적인 소득을 창출할 수 있기 때문에 적극적인 참여가 기대된다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71055" y="1840454"/>
            <a:ext cx="10640219" cy="1323630"/>
            <a:chOff x="976668" y="1664380"/>
            <a:chExt cx="10640219" cy="13236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07D78B-C781-44C1-A448-A629389E1934}"/>
                </a:ext>
              </a:extLst>
            </p:cNvPr>
            <p:cNvSpPr txBox="1"/>
            <p:nvPr/>
          </p:nvSpPr>
          <p:spPr>
            <a:xfrm>
              <a:off x="1324792" y="2019710"/>
              <a:ext cx="102920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프로젝트 </a:t>
              </a:r>
              <a:r>
                <a:rPr lang="ko-KR" altLang="en-US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 </a:t>
              </a:r>
              <a:r>
                <a: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음식물 쓰레기 폐기량의 </a:t>
              </a:r>
              <a:r>
                <a:rPr lang="ko-KR" altLang="en-US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절감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1164E2-6BC9-49ED-904C-86C2A6299911}"/>
                </a:ext>
              </a:extLst>
            </p:cNvPr>
            <p:cNvSpPr txBox="1"/>
            <p:nvPr/>
          </p:nvSpPr>
          <p:spPr>
            <a:xfrm>
              <a:off x="976668" y="1664380"/>
              <a:ext cx="10292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1. Strategic 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alignment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3170" y="2249346"/>
              <a:ext cx="6115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못난이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농산물을 유통시켜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음식물 쓰레기의 절감을 도모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하였다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따라서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highlight>
                    <a:srgbClr val="FFFF00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프로젝트 목표와 비즈니스 목표가 잘 부합되고 </a:t>
              </a:r>
              <a:r>
                <a:rPr lang="ko-KR" altLang="en-US" sz="1400" dirty="0" smtClean="0">
                  <a:highlight>
                    <a:srgbClr val="FFFF00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있음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 수 있다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3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6B578-6368-4494-8112-5DFD8A1F0863}"/>
              </a:ext>
            </a:extLst>
          </p:cNvPr>
          <p:cNvSpPr txBox="1"/>
          <p:nvPr/>
        </p:nvSpPr>
        <p:spPr>
          <a:xfrm>
            <a:off x="4544934" y="1976150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  <a:endParaRPr lang="ko-KR" altLang="en-US" sz="44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C6FE9-8D4F-4A3B-9124-E9AEB71134B5}"/>
              </a:ext>
            </a:extLst>
          </p:cNvPr>
          <p:cNvSpPr txBox="1"/>
          <p:nvPr/>
        </p:nvSpPr>
        <p:spPr>
          <a:xfrm>
            <a:off x="3143145" y="2914188"/>
            <a:ext cx="616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Automated plant management system</a:t>
            </a:r>
            <a:endParaRPr lang="ko-KR" altLang="en-US" sz="24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CFB058-8AA5-4093-8898-2BBF6B764C6B}"/>
              </a:ext>
            </a:extLst>
          </p:cNvPr>
          <p:cNvGrpSpPr/>
          <p:nvPr/>
        </p:nvGrpSpPr>
        <p:grpSpPr>
          <a:xfrm>
            <a:off x="3188502" y="2882900"/>
            <a:ext cx="6115958" cy="546100"/>
            <a:chOff x="678542" y="2981009"/>
            <a:chExt cx="5569858" cy="5461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DC72F34-3FC4-4CB7-A996-D8BD6B34810E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FCCBEDE-CA66-409B-B434-D3CABF87DE88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8826"/>
            <a:ext cx="12192000" cy="69420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A36682-92CA-4D60-A1B1-1C57A8C29F1C}"/>
              </a:ext>
            </a:extLst>
          </p:cNvPr>
          <p:cNvSpPr/>
          <p:nvPr/>
        </p:nvSpPr>
        <p:spPr>
          <a:xfrm>
            <a:off x="0" y="-42027"/>
            <a:ext cx="8790039" cy="6942054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F20BE4-53B8-4B8C-8718-542C2B2FB505}"/>
              </a:ext>
            </a:extLst>
          </p:cNvPr>
          <p:cNvSpPr/>
          <p:nvPr/>
        </p:nvSpPr>
        <p:spPr>
          <a:xfrm>
            <a:off x="0" y="-53598"/>
            <a:ext cx="12192000" cy="69268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83A123">
                  <a:alpha val="3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0525" y="2294618"/>
            <a:ext cx="649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48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99487-DDEF-4C28-AEFD-DF2833B80344}"/>
              </a:ext>
            </a:extLst>
          </p:cNvPr>
          <p:cNvSpPr txBox="1"/>
          <p:nvPr/>
        </p:nvSpPr>
        <p:spPr>
          <a:xfrm>
            <a:off x="3357142" y="4964347"/>
            <a:ext cx="518589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</a:p>
          <a:p>
            <a:pPr algn="ctr"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김건희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1273D-F90A-453A-866F-7782A2F29AF7}"/>
              </a:ext>
            </a:extLst>
          </p:cNvPr>
          <p:cNvSpPr txBox="1"/>
          <p:nvPr/>
        </p:nvSpPr>
        <p:spPr>
          <a:xfrm>
            <a:off x="2883094" y="3191560"/>
            <a:ext cx="616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ECO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CC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FLEX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crop trading application</a:t>
            </a:r>
            <a:endParaRPr lang="ko-KR" altLang="en-US" sz="24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B9C8ED-0400-4237-B9DC-03D11AD6473B}"/>
              </a:ext>
            </a:extLst>
          </p:cNvPr>
          <p:cNvGrpSpPr/>
          <p:nvPr/>
        </p:nvGrpSpPr>
        <p:grpSpPr>
          <a:xfrm>
            <a:off x="2928451" y="3160272"/>
            <a:ext cx="6115958" cy="546100"/>
            <a:chOff x="678542" y="2981009"/>
            <a:chExt cx="5569858" cy="5461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FE15862-AFA8-4D8B-9A50-D6638999A085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ACB3EE3-5C0F-4AC3-B34D-CA8E4027CA27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78510-4427-441A-84D4-FD510498F74C}"/>
              </a:ext>
            </a:extLst>
          </p:cNvPr>
          <p:cNvSpPr txBox="1"/>
          <p:nvPr/>
        </p:nvSpPr>
        <p:spPr>
          <a:xfrm>
            <a:off x="575719" y="968373"/>
            <a:ext cx="3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accent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1174145" y="1472612"/>
            <a:ext cx="7706731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주제의 필요성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 개발 내용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request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Technical Feasibility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Economic Feasibility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Organizational Feasibility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452688" y="918492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주제의 필요성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추진배경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Picture 2" descr="쓰레기를 과자로 만들어 드립니다”">
            <a:extLst>
              <a:ext uri="{FF2B5EF4-FFF2-40B4-BE49-F238E27FC236}">
                <a16:creationId xmlns:a16="http://schemas.microsoft.com/office/drawing/2014/main" id="{4D6FD180-6A58-4D82-90DA-0B4D32E0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01" y="1722813"/>
            <a:ext cx="2408348" cy="240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B50E9358-0528-43DA-AFF6-9589A3115ACC}"/>
              </a:ext>
            </a:extLst>
          </p:cNvPr>
          <p:cNvGrpSpPr/>
          <p:nvPr/>
        </p:nvGrpSpPr>
        <p:grpSpPr>
          <a:xfrm>
            <a:off x="6789032" y="3696017"/>
            <a:ext cx="4445316" cy="2708489"/>
            <a:chOff x="661339" y="1690018"/>
            <a:chExt cx="4354544" cy="2786906"/>
          </a:xfrm>
        </p:grpSpPr>
        <p:pic>
          <p:nvPicPr>
            <p:cNvPr id="64" name="Picture 4" descr="먹기 전 버린 농산물이 음식 쓰레기보다 많다는 진실 : 네이버 블로그">
              <a:extLst>
                <a:ext uri="{FF2B5EF4-FFF2-40B4-BE49-F238E27FC236}">
                  <a16:creationId xmlns:a16="http://schemas.microsoft.com/office/drawing/2014/main" id="{8AE79573-21D2-499B-83D1-7754D3968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39" y="1690018"/>
              <a:ext cx="4354544" cy="2786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8DD3878-7A3C-4756-A4E7-B70CE9129881}"/>
                </a:ext>
              </a:extLst>
            </p:cNvPr>
            <p:cNvSpPr/>
            <p:nvPr/>
          </p:nvSpPr>
          <p:spPr>
            <a:xfrm>
              <a:off x="4074850" y="3391271"/>
              <a:ext cx="470517" cy="26633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E41D8C5-0C43-4B68-8D7D-A570599F075C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48FF2E7-FEC5-4A1D-A351-3B278D73E5A0}"/>
              </a:ext>
            </a:extLst>
          </p:cNvPr>
          <p:cNvGrpSpPr/>
          <p:nvPr/>
        </p:nvGrpSpPr>
        <p:grpSpPr>
          <a:xfrm>
            <a:off x="7386761" y="620499"/>
            <a:ext cx="620683" cy="603455"/>
            <a:chOff x="6655241" y="337575"/>
            <a:chExt cx="620683" cy="60345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61FEBB2-F513-4AF5-A87F-8EC53E4A4AD5}"/>
                </a:ext>
              </a:extLst>
            </p:cNvPr>
            <p:cNvSpPr/>
            <p:nvPr/>
          </p:nvSpPr>
          <p:spPr>
            <a:xfrm>
              <a:off x="6806258" y="337575"/>
              <a:ext cx="326720" cy="326720"/>
            </a:xfrm>
            <a:prstGeom prst="ellipse">
              <a:avLst/>
            </a:prstGeom>
            <a:solidFill>
              <a:srgbClr val="83A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64DB99-E596-42DF-B913-3A84C3B6A322}"/>
                </a:ext>
              </a:extLst>
            </p:cNvPr>
            <p:cNvSpPr/>
            <p:nvPr/>
          </p:nvSpPr>
          <p:spPr>
            <a:xfrm>
              <a:off x="677737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B0988A-893D-478F-9951-161A0987AA86}"/>
                </a:ext>
              </a:extLst>
            </p:cNvPr>
            <p:cNvSpPr/>
            <p:nvPr/>
          </p:nvSpPr>
          <p:spPr>
            <a:xfrm>
              <a:off x="6655241" y="694809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추진배경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693B982-32D7-4FBD-A8DD-9F9DB4397B24}"/>
              </a:ext>
            </a:extLst>
          </p:cNvPr>
          <p:cNvGrpSpPr/>
          <p:nvPr/>
        </p:nvGrpSpPr>
        <p:grpSpPr>
          <a:xfrm>
            <a:off x="8063447" y="620499"/>
            <a:ext cx="838691" cy="603455"/>
            <a:chOff x="7194307" y="337575"/>
            <a:chExt cx="838691" cy="6034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F776759-BFBE-4584-B036-F9D8022BA992}"/>
                </a:ext>
              </a:extLst>
            </p:cNvPr>
            <p:cNvSpPr/>
            <p:nvPr/>
          </p:nvSpPr>
          <p:spPr>
            <a:xfrm>
              <a:off x="742365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4F539DC-81AB-447C-BD81-A8464D1C44AF}"/>
                </a:ext>
              </a:extLst>
            </p:cNvPr>
            <p:cNvSpPr/>
            <p:nvPr/>
          </p:nvSpPr>
          <p:spPr>
            <a:xfrm>
              <a:off x="739880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E04890E-CD29-4F9E-90DC-7081EFA26350}"/>
                </a:ext>
              </a:extLst>
            </p:cNvPr>
            <p:cNvSpPr/>
            <p:nvPr/>
          </p:nvSpPr>
          <p:spPr>
            <a:xfrm>
              <a:off x="7194307" y="694809"/>
              <a:ext cx="8386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핵심개발내용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6FD81AF-2E45-47BD-A11F-3E5DEDEC80DB}"/>
              </a:ext>
            </a:extLst>
          </p:cNvPr>
          <p:cNvGrpSpPr/>
          <p:nvPr/>
        </p:nvGrpSpPr>
        <p:grpSpPr>
          <a:xfrm>
            <a:off x="8880066" y="611621"/>
            <a:ext cx="675185" cy="763854"/>
            <a:chOff x="7879740" y="337575"/>
            <a:chExt cx="675185" cy="763854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7DA9BEA-E763-4EA6-8691-86CC9278AC01}"/>
                </a:ext>
              </a:extLst>
            </p:cNvPr>
            <p:cNvSpPr/>
            <p:nvPr/>
          </p:nvSpPr>
          <p:spPr>
            <a:xfrm>
              <a:off x="804509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03A8F-B64D-4669-858E-BD37EA9B4641}"/>
                </a:ext>
              </a:extLst>
            </p:cNvPr>
            <p:cNvSpPr/>
            <p:nvPr/>
          </p:nvSpPr>
          <p:spPr>
            <a:xfrm>
              <a:off x="8020242" y="354741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E7E6052-405A-46AA-BED5-D083184D1F7D}"/>
                </a:ext>
              </a:extLst>
            </p:cNvPr>
            <p:cNvSpPr/>
            <p:nvPr/>
          </p:nvSpPr>
          <p:spPr>
            <a:xfrm>
              <a:off x="7879740" y="685931"/>
              <a:ext cx="67518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</a:t>
              </a:r>
            </a:p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</a:t>
              </a:r>
              <a:endPara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FEDC8C5-8563-4712-8865-2549BD92E342}"/>
              </a:ext>
            </a:extLst>
          </p:cNvPr>
          <p:cNvGrpSpPr/>
          <p:nvPr/>
        </p:nvGrpSpPr>
        <p:grpSpPr>
          <a:xfrm>
            <a:off x="9625768" y="611621"/>
            <a:ext cx="779381" cy="772732"/>
            <a:chOff x="8504320" y="337575"/>
            <a:chExt cx="779381" cy="7727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0566A1-42AA-412C-A1C5-3AEB68131A0D}"/>
                </a:ext>
              </a:extLst>
            </p:cNvPr>
            <p:cNvSpPr/>
            <p:nvPr/>
          </p:nvSpPr>
          <p:spPr>
            <a:xfrm>
              <a:off x="873064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F9F8644-8B07-4243-A6BC-D736B1A8C85D}"/>
                </a:ext>
              </a:extLst>
            </p:cNvPr>
            <p:cNvSpPr/>
            <p:nvPr/>
          </p:nvSpPr>
          <p:spPr>
            <a:xfrm>
              <a:off x="8705797" y="354741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99F3105-3E86-4F44-997B-2799C0EE956E}"/>
                </a:ext>
              </a:extLst>
            </p:cNvPr>
            <p:cNvSpPr/>
            <p:nvPr/>
          </p:nvSpPr>
          <p:spPr>
            <a:xfrm>
              <a:off x="8504320" y="694809"/>
              <a:ext cx="77938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Technical</a:t>
              </a:r>
            </a:p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Feasibility</a:t>
              </a:r>
              <a:endPara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3FC1B88-6A8E-49B0-8D91-7CCDFAF2CF9A}"/>
              </a:ext>
            </a:extLst>
          </p:cNvPr>
          <p:cNvGrpSpPr/>
          <p:nvPr/>
        </p:nvGrpSpPr>
        <p:grpSpPr>
          <a:xfrm>
            <a:off x="11100980" y="619995"/>
            <a:ext cx="1077538" cy="789908"/>
            <a:chOff x="9622972" y="347033"/>
            <a:chExt cx="1077538" cy="789908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3A9975B-84C9-45E2-B34D-834FAF429138}"/>
                </a:ext>
              </a:extLst>
            </p:cNvPr>
            <p:cNvSpPr/>
            <p:nvPr/>
          </p:nvSpPr>
          <p:spPr>
            <a:xfrm>
              <a:off x="9983140" y="347033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FE6089A-0C42-478B-84A1-44416420C6C4}"/>
                </a:ext>
              </a:extLst>
            </p:cNvPr>
            <p:cNvSpPr/>
            <p:nvPr/>
          </p:nvSpPr>
          <p:spPr>
            <a:xfrm>
              <a:off x="9958289" y="364199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DB94B92-D8E3-4B7E-A10D-EE4C61BB87BF}"/>
                </a:ext>
              </a:extLst>
            </p:cNvPr>
            <p:cNvSpPr/>
            <p:nvPr/>
          </p:nvSpPr>
          <p:spPr>
            <a:xfrm>
              <a:off x="9622972" y="721443"/>
              <a:ext cx="107753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Organizational</a:t>
              </a:r>
            </a:p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Feasibility</a:t>
              </a:r>
              <a:endPara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10388593" y="620499"/>
            <a:ext cx="779381" cy="781616"/>
            <a:chOff x="10505481" y="620499"/>
            <a:chExt cx="779381" cy="781616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1C8F4B9-1F8C-4195-B3E7-FF8BD56E5050}"/>
                </a:ext>
              </a:extLst>
            </p:cNvPr>
            <p:cNvGrpSpPr/>
            <p:nvPr/>
          </p:nvGrpSpPr>
          <p:grpSpPr>
            <a:xfrm>
              <a:off x="10741313" y="620499"/>
              <a:ext cx="361180" cy="326720"/>
              <a:chOff x="9371723" y="337575"/>
              <a:chExt cx="361180" cy="32672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D0DD1BF9-770C-43D3-AC9B-63F82EED9E15}"/>
                  </a:ext>
                </a:extLst>
              </p:cNvPr>
              <p:cNvSpPr/>
              <p:nvPr/>
            </p:nvSpPr>
            <p:spPr>
              <a:xfrm>
                <a:off x="938895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5BD2104-A0A2-481E-BA3F-CA7635B1DEC3}"/>
                  </a:ext>
                </a:extLst>
              </p:cNvPr>
              <p:cNvSpPr/>
              <p:nvPr/>
            </p:nvSpPr>
            <p:spPr>
              <a:xfrm>
                <a:off x="9371723" y="339352"/>
                <a:ext cx="36118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05</a:t>
                </a:r>
                <a:endPara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99F3105-3E86-4F44-997B-2799C0EE956E}"/>
                </a:ext>
              </a:extLst>
            </p:cNvPr>
            <p:cNvSpPr/>
            <p:nvPr/>
          </p:nvSpPr>
          <p:spPr>
            <a:xfrm>
              <a:off x="10505481" y="986617"/>
              <a:ext cx="77938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Economic</a:t>
              </a:r>
            </a:p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Feasibility</a:t>
              </a:r>
              <a:endPara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35579" y="3226846"/>
            <a:ext cx="415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국제연합식량농업기구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(FAO)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35579" y="2370260"/>
            <a:ext cx="6192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세계에서 매년 생산되는 식량 중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해당하는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 톤의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식품이 손실되거나 낭비되고 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과일과 채소의 경우 생산량의 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절반 가량인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45%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외형이 이상하다는 이유로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수확 단계에서 버려지고 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600" b="0" i="0" dirty="0">
              <a:solidFill>
                <a:srgbClr val="333333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4972" y="5493453"/>
            <a:ext cx="380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국회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입법조사처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6094" y="4663829"/>
            <a:ext cx="502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먹고 남긴 음식물을 제외한 것들을 모두 합치면 한국 음식물 쓰레기의 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약 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70%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먹기도 전에 버려지고 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아래쪽 화살표 37"/>
          <p:cNvSpPr/>
          <p:nvPr/>
        </p:nvSpPr>
        <p:spPr>
          <a:xfrm rot="16200000">
            <a:off x="3793515" y="2523439"/>
            <a:ext cx="587434" cy="789809"/>
          </a:xfrm>
          <a:prstGeom prst="downArrow">
            <a:avLst/>
          </a:prstGeom>
          <a:solidFill>
            <a:srgbClr val="83A12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아래쪽 화살표 101"/>
          <p:cNvSpPr/>
          <p:nvPr/>
        </p:nvSpPr>
        <p:spPr>
          <a:xfrm rot="5400000">
            <a:off x="6001366" y="4773179"/>
            <a:ext cx="587434" cy="823846"/>
          </a:xfrm>
          <a:prstGeom prst="downArrow">
            <a:avLst/>
          </a:prstGeom>
          <a:solidFill>
            <a:srgbClr val="83A12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9AA0B29-3D29-4CDF-B07A-300BD45B153F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41D8C5-0C43-4B68-8D7D-A570599F075C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48FF2E7-FEC5-4A1D-A351-3B278D73E5A0}"/>
              </a:ext>
            </a:extLst>
          </p:cNvPr>
          <p:cNvGrpSpPr/>
          <p:nvPr/>
        </p:nvGrpSpPr>
        <p:grpSpPr>
          <a:xfrm>
            <a:off x="7418821" y="620499"/>
            <a:ext cx="556563" cy="603455"/>
            <a:chOff x="6687301" y="337575"/>
            <a:chExt cx="556563" cy="6034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61FEBB2-F513-4AF5-A87F-8EC53E4A4AD5}"/>
                </a:ext>
              </a:extLst>
            </p:cNvPr>
            <p:cNvSpPr/>
            <p:nvPr/>
          </p:nvSpPr>
          <p:spPr>
            <a:xfrm>
              <a:off x="6806258" y="337575"/>
              <a:ext cx="326720" cy="326720"/>
            </a:xfrm>
            <a:prstGeom prst="ellipse">
              <a:avLst/>
            </a:prstGeom>
            <a:solidFill>
              <a:srgbClr val="83A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564DB99-E596-42DF-B913-3A84C3B6A322}"/>
                </a:ext>
              </a:extLst>
            </p:cNvPr>
            <p:cNvSpPr/>
            <p:nvPr/>
          </p:nvSpPr>
          <p:spPr>
            <a:xfrm>
              <a:off x="677737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6B0988A-893D-478F-9951-161A0987AA86}"/>
                </a:ext>
              </a:extLst>
            </p:cNvPr>
            <p:cNvSpPr/>
            <p:nvPr/>
          </p:nvSpPr>
          <p:spPr>
            <a:xfrm>
              <a:off x="6687301" y="694809"/>
              <a:ext cx="5565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추진배경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693B982-32D7-4FBD-A8DD-9F9DB4397B24}"/>
              </a:ext>
            </a:extLst>
          </p:cNvPr>
          <p:cNvGrpSpPr/>
          <p:nvPr/>
        </p:nvGrpSpPr>
        <p:grpSpPr>
          <a:xfrm>
            <a:off x="8063447" y="620499"/>
            <a:ext cx="838691" cy="603455"/>
            <a:chOff x="7194307" y="337575"/>
            <a:chExt cx="838691" cy="60345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2F776759-BFBE-4584-B036-F9D8022BA992}"/>
                </a:ext>
              </a:extLst>
            </p:cNvPr>
            <p:cNvSpPr/>
            <p:nvPr/>
          </p:nvSpPr>
          <p:spPr>
            <a:xfrm>
              <a:off x="742365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4F539DC-81AB-447C-BD81-A8464D1C44AF}"/>
                </a:ext>
              </a:extLst>
            </p:cNvPr>
            <p:cNvSpPr/>
            <p:nvPr/>
          </p:nvSpPr>
          <p:spPr>
            <a:xfrm>
              <a:off x="7398807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E04890E-CD29-4F9E-90DC-7081EFA26350}"/>
                </a:ext>
              </a:extLst>
            </p:cNvPr>
            <p:cNvSpPr/>
            <p:nvPr/>
          </p:nvSpPr>
          <p:spPr>
            <a:xfrm>
              <a:off x="7194307" y="694809"/>
              <a:ext cx="8386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핵심개발내용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FD81AF-2E45-47BD-A11F-3E5DEDEC80DB}"/>
              </a:ext>
            </a:extLst>
          </p:cNvPr>
          <p:cNvGrpSpPr/>
          <p:nvPr/>
        </p:nvGrpSpPr>
        <p:grpSpPr>
          <a:xfrm>
            <a:off x="8850349" y="620499"/>
            <a:ext cx="716863" cy="763854"/>
            <a:chOff x="7858901" y="337575"/>
            <a:chExt cx="716863" cy="76385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7DA9BEA-E763-4EA6-8691-86CC9278AC01}"/>
                </a:ext>
              </a:extLst>
            </p:cNvPr>
            <p:cNvSpPr/>
            <p:nvPr/>
          </p:nvSpPr>
          <p:spPr>
            <a:xfrm>
              <a:off x="804509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9A03A8F-B64D-4669-858E-BD37EA9B4641}"/>
                </a:ext>
              </a:extLst>
            </p:cNvPr>
            <p:cNvSpPr/>
            <p:nvPr/>
          </p:nvSpPr>
          <p:spPr>
            <a:xfrm>
              <a:off x="8020242" y="354741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03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E7E6052-405A-46AA-BED5-D083184D1F7D}"/>
                </a:ext>
              </a:extLst>
            </p:cNvPr>
            <p:cNvSpPr/>
            <p:nvPr/>
          </p:nvSpPr>
          <p:spPr>
            <a:xfrm>
              <a:off x="7858901" y="685931"/>
              <a:ext cx="71686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System</a:t>
              </a:r>
            </a:p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Request</a:t>
              </a:r>
              <a:endPara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FEDC8C5-8563-4712-8865-2549BD92E342}"/>
              </a:ext>
            </a:extLst>
          </p:cNvPr>
          <p:cNvGrpSpPr/>
          <p:nvPr/>
        </p:nvGrpSpPr>
        <p:grpSpPr>
          <a:xfrm>
            <a:off x="9555730" y="620499"/>
            <a:ext cx="830677" cy="772732"/>
            <a:chOff x="8478672" y="337575"/>
            <a:chExt cx="830677" cy="77273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C80566A1-42AA-412C-A1C5-3AEB68131A0D}"/>
                </a:ext>
              </a:extLst>
            </p:cNvPr>
            <p:cNvSpPr/>
            <p:nvPr/>
          </p:nvSpPr>
          <p:spPr>
            <a:xfrm>
              <a:off x="873064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F9F8644-8B07-4243-A6BC-D736B1A8C85D}"/>
                </a:ext>
              </a:extLst>
            </p:cNvPr>
            <p:cNvSpPr/>
            <p:nvPr/>
          </p:nvSpPr>
          <p:spPr>
            <a:xfrm>
              <a:off x="8705797" y="354741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99F3105-3E86-4F44-997B-2799C0EE956E}"/>
                </a:ext>
              </a:extLst>
            </p:cNvPr>
            <p:cNvSpPr/>
            <p:nvPr/>
          </p:nvSpPr>
          <p:spPr>
            <a:xfrm>
              <a:off x="8478672" y="694809"/>
              <a:ext cx="830677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Technical</a:t>
              </a:r>
            </a:p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Feasibility</a:t>
              </a:r>
              <a:endPara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3FC1B88-6A8E-49B0-8D91-7CCDFAF2CF9A}"/>
              </a:ext>
            </a:extLst>
          </p:cNvPr>
          <p:cNvGrpSpPr/>
          <p:nvPr/>
        </p:nvGrpSpPr>
        <p:grpSpPr>
          <a:xfrm>
            <a:off x="11077736" y="619995"/>
            <a:ext cx="1124026" cy="781030"/>
            <a:chOff x="9599728" y="347033"/>
            <a:chExt cx="1124026" cy="78103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E3A9975B-84C9-45E2-B34D-834FAF429138}"/>
                </a:ext>
              </a:extLst>
            </p:cNvPr>
            <p:cNvSpPr/>
            <p:nvPr/>
          </p:nvSpPr>
          <p:spPr>
            <a:xfrm>
              <a:off x="9983140" y="347033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FE6089A-0C42-478B-84A1-44416420C6C4}"/>
                </a:ext>
              </a:extLst>
            </p:cNvPr>
            <p:cNvSpPr/>
            <p:nvPr/>
          </p:nvSpPr>
          <p:spPr>
            <a:xfrm>
              <a:off x="9958289" y="364199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06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DB94B92-D8E3-4B7E-A10D-EE4C61BB87BF}"/>
                </a:ext>
              </a:extLst>
            </p:cNvPr>
            <p:cNvSpPr/>
            <p:nvPr/>
          </p:nvSpPr>
          <p:spPr>
            <a:xfrm>
              <a:off x="9599728" y="712565"/>
              <a:ext cx="112402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kern="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Organizational</a:t>
              </a:r>
              <a:endPara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en-US" altLang="ko-KR" sz="1050" kern="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Feasibility</a:t>
              </a:r>
              <a:endPara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0321021" y="620499"/>
            <a:ext cx="843501" cy="781616"/>
            <a:chOff x="10473421" y="620499"/>
            <a:chExt cx="843501" cy="78161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1C8F4B9-1F8C-4195-B3E7-FF8BD56E5050}"/>
                </a:ext>
              </a:extLst>
            </p:cNvPr>
            <p:cNvGrpSpPr/>
            <p:nvPr/>
          </p:nvGrpSpPr>
          <p:grpSpPr>
            <a:xfrm>
              <a:off x="10741313" y="620499"/>
              <a:ext cx="361180" cy="326720"/>
              <a:chOff x="9371723" y="337575"/>
              <a:chExt cx="361180" cy="326720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D0DD1BF9-770C-43D3-AC9B-63F82EED9E15}"/>
                  </a:ext>
                </a:extLst>
              </p:cNvPr>
              <p:cNvSpPr/>
              <p:nvPr/>
            </p:nvSpPr>
            <p:spPr>
              <a:xfrm>
                <a:off x="938895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D5BD2104-A0A2-481E-BA3F-CA7635B1DEC3}"/>
                  </a:ext>
                </a:extLst>
              </p:cNvPr>
              <p:cNvSpPr/>
              <p:nvPr/>
            </p:nvSpPr>
            <p:spPr>
              <a:xfrm>
                <a:off x="9371723" y="339352"/>
                <a:ext cx="36118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05</a:t>
                </a:r>
                <a:endPara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99F3105-3E86-4F44-997B-2799C0EE956E}"/>
                </a:ext>
              </a:extLst>
            </p:cNvPr>
            <p:cNvSpPr/>
            <p:nvPr/>
          </p:nvSpPr>
          <p:spPr>
            <a:xfrm>
              <a:off x="10473421" y="986617"/>
              <a:ext cx="84350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kern="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Economic</a:t>
              </a:r>
            </a:p>
            <a:p>
              <a:pPr algn="ctr"/>
              <a:r>
                <a:rPr lang="en-US" altLang="ko-KR" sz="1050" kern="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Feasibility</a:t>
              </a:r>
              <a:endParaRPr lang="ko-KR" altLang="en-US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487EE90-3028-4033-AB9C-110C18B9FD64}"/>
              </a:ext>
            </a:extLst>
          </p:cNvPr>
          <p:cNvGrpSpPr/>
          <p:nvPr/>
        </p:nvGrpSpPr>
        <p:grpSpPr>
          <a:xfrm>
            <a:off x="965716" y="2454662"/>
            <a:ext cx="2444293" cy="1717453"/>
            <a:chOff x="3472073" y="1894381"/>
            <a:chExt cx="2671449" cy="1903577"/>
          </a:xfrm>
        </p:grpSpPr>
        <p:pic>
          <p:nvPicPr>
            <p:cNvPr id="65" name="Picture 4" descr="유통기한 지난 음식파는데 손님은 와글와글? '푸드 리퍼브'의 힘│인터비즈 : 네이버 블로그 | 월마트, 유통기한, 음식물 쓰레기">
              <a:extLst>
                <a:ext uri="{FF2B5EF4-FFF2-40B4-BE49-F238E27FC236}">
                  <a16:creationId xmlns:a16="http://schemas.microsoft.com/office/drawing/2014/main" id="{1CDFB59B-2F42-4D60-A7A0-9233A2562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19" r="2105"/>
            <a:stretch/>
          </p:blipFill>
          <p:spPr bwMode="auto">
            <a:xfrm>
              <a:off x="3472073" y="1894381"/>
              <a:ext cx="2576406" cy="1903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BC185B5-2067-4C6B-BB6A-07B9209F0A29}"/>
                </a:ext>
              </a:extLst>
            </p:cNvPr>
            <p:cNvSpPr/>
            <p:nvPr/>
          </p:nvSpPr>
          <p:spPr>
            <a:xfrm>
              <a:off x="5412259" y="3429000"/>
              <a:ext cx="731263" cy="368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936234" y="2518400"/>
            <a:ext cx="1944939" cy="1710390"/>
            <a:chOff x="4197432" y="2404804"/>
            <a:chExt cx="1944939" cy="1710390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8C0918E-F8AF-4E42-AF87-342014E43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56" y="2450711"/>
              <a:ext cx="1193915" cy="1177284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295E56B-4FEA-43BF-A577-C0D9949D8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432" y="2404804"/>
              <a:ext cx="1085049" cy="119837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D3CFCC9-BCB7-4C54-B46C-AEBF214E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831" y="2756439"/>
              <a:ext cx="1377949" cy="1358755"/>
            </a:xfrm>
            <a:prstGeom prst="rect">
              <a:avLst/>
            </a:prstGeom>
          </p:spPr>
        </p:pic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93EFBBD7-250C-43BE-B8DA-A6AE85230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16" y="2496605"/>
            <a:ext cx="1641584" cy="16415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95D1B9-DB74-4806-B125-2EC49748531B}"/>
              </a:ext>
            </a:extLst>
          </p:cNvPr>
          <p:cNvSpPr txBox="1"/>
          <p:nvPr/>
        </p:nvSpPr>
        <p:spPr>
          <a:xfrm>
            <a:off x="427742" y="4707932"/>
            <a:ext cx="37266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우리나라에서 </a:t>
            </a:r>
            <a:r>
              <a:rPr lang="ko-KR" altLang="en-US" sz="1700" dirty="0" smtClean="0">
                <a:solidFill>
                  <a:srgbClr val="1D2129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못생겼다는 </a:t>
            </a:r>
            <a:r>
              <a:rPr lang="ko-KR" altLang="en-US" sz="1700" dirty="0">
                <a:solidFill>
                  <a:srgbClr val="1D2129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이유로 버려지는 국내 </a:t>
            </a:r>
            <a:r>
              <a:rPr lang="ko-KR" altLang="en-US" sz="1700" dirty="0" smtClean="0">
                <a:solidFill>
                  <a:srgbClr val="1D2129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</a:t>
            </a:r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연간 </a:t>
            </a:r>
            <a:r>
              <a:rPr lang="en-US" altLang="ko-KR" sz="17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500</a:t>
            </a:r>
            <a:r>
              <a:rPr lang="ko-KR" altLang="en-US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</a:t>
            </a:r>
            <a:r>
              <a:rPr lang="ko-KR" altLang="en-US" sz="17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톤</a:t>
            </a:r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7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원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달하는 </a:t>
            </a:r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규모</a:t>
            </a:r>
            <a:r>
              <a:rPr lang="en-US" altLang="ko-KR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33A6F7-02E0-4BAA-AF35-8C9DABCF161B}"/>
              </a:ext>
            </a:extLst>
          </p:cNvPr>
          <p:cNvSpPr txBox="1"/>
          <p:nvPr/>
        </p:nvSpPr>
        <p:spPr>
          <a:xfrm>
            <a:off x="4739611" y="4705267"/>
            <a:ext cx="33302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 시 </a:t>
            </a:r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6,000</a:t>
            </a:r>
            <a:r>
              <a:rPr lang="ko-KR" altLang="en-US" sz="17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</a:t>
            </a:r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원의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비용이 발생한다</a:t>
            </a:r>
            <a:r>
              <a:rPr lang="en-US" altLang="ko-KR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44DE43-1C72-4634-8931-0ACEDF956521}"/>
              </a:ext>
            </a:extLst>
          </p:cNvPr>
          <p:cNvSpPr txBox="1"/>
          <p:nvPr/>
        </p:nvSpPr>
        <p:spPr>
          <a:xfrm>
            <a:off x="7907254" y="4706422"/>
            <a:ext cx="39613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농산물은 썩을 때 이산화탄소 보다 해로운 </a:t>
            </a:r>
            <a:r>
              <a:rPr lang="ko-KR" altLang="en-US" sz="17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메탄 가스</a:t>
            </a:r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내뿜어 </a:t>
            </a:r>
            <a:r>
              <a:rPr lang="ko-KR" altLang="en-US" sz="1700" dirty="0" smtClean="0">
                <a:solidFill>
                  <a:srgbClr val="1D2129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지구온난화</a:t>
            </a:r>
            <a:r>
              <a:rPr lang="ko-KR" altLang="en-US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가속시킨다</a:t>
            </a:r>
            <a:r>
              <a:rPr lang="en-US" altLang="ko-KR" sz="17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3805097" y="3031506"/>
            <a:ext cx="587434" cy="789809"/>
          </a:xfrm>
          <a:prstGeom prst="downArrow">
            <a:avLst/>
          </a:prstGeom>
          <a:solidFill>
            <a:srgbClr val="83A12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6200000">
            <a:off x="7551771" y="3036513"/>
            <a:ext cx="587434" cy="789809"/>
          </a:xfrm>
          <a:prstGeom prst="downArrow">
            <a:avLst/>
          </a:prstGeom>
          <a:solidFill>
            <a:srgbClr val="83A12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452688" y="918492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주제의 필요성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추진배경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431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5FC974C-A6B2-41FF-A340-5DD4CEA79311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519678" y="930481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주제의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09FC3F-F87A-4B84-B151-5D971227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988" y="3919851"/>
            <a:ext cx="1427843" cy="839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C449B4-F265-4A64-89E8-16A5ABFB55DC}"/>
              </a:ext>
            </a:extLst>
          </p:cNvPr>
          <p:cNvSpPr txBox="1"/>
          <p:nvPr/>
        </p:nvSpPr>
        <p:spPr>
          <a:xfrm>
            <a:off x="1244183" y="1820000"/>
            <a:ext cx="5466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“ </a:t>
            </a:r>
            <a:r>
              <a:rPr lang="ko-KR" altLang="en-US" sz="2800" b="1" i="1" dirty="0" err="1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푸드</a:t>
            </a:r>
            <a:r>
              <a:rPr lang="ko-KR" altLang="en-US" sz="2800" b="1" i="1" dirty="0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 </a:t>
            </a:r>
            <a:r>
              <a:rPr lang="ko-KR" altLang="en-US" sz="2800" b="1" i="1" dirty="0" err="1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리퍼드</a:t>
            </a:r>
            <a:r>
              <a:rPr lang="en-US" altLang="ko-KR" sz="2800" b="1" i="1" dirty="0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 (Food Refurb) 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F959B-3D89-46EF-9865-AB171E16B3D3}"/>
              </a:ext>
            </a:extLst>
          </p:cNvPr>
          <p:cNvSpPr txBox="1"/>
          <p:nvPr/>
        </p:nvSpPr>
        <p:spPr>
          <a:xfrm>
            <a:off x="1455499" y="2339564"/>
            <a:ext cx="9055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소비자 기준에 못 미치는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부족한 외관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혹은 유통기한이 지나 상품가치가 떨어지는 농산물을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cs typeface="KoPubWorld바탕체 Medium" panose="00000600000000000000" pitchFamily="2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활용해 훌륭한 상품으로 재탄생 시키는 식품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트렌드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cs typeface="KoPubWorld바탕체 Medium" panose="00000600000000000000" pitchFamily="2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6D51D32-C8B5-4402-A65A-4DC717103236}"/>
              </a:ext>
            </a:extLst>
          </p:cNvPr>
          <p:cNvGrpSpPr/>
          <p:nvPr/>
        </p:nvGrpSpPr>
        <p:grpSpPr>
          <a:xfrm>
            <a:off x="2617628" y="3729732"/>
            <a:ext cx="4092672" cy="646331"/>
            <a:chOff x="2106417" y="2437209"/>
            <a:chExt cx="3400304" cy="61048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F7FACF0-4ABA-46DE-B02C-8B3AC86B75F9}"/>
                </a:ext>
              </a:extLst>
            </p:cNvPr>
            <p:cNvSpPr/>
            <p:nvPr/>
          </p:nvSpPr>
          <p:spPr>
            <a:xfrm>
              <a:off x="2324875" y="2437209"/>
              <a:ext cx="3181846" cy="610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AE2F2EE-0764-497E-83B8-C855B3E58A48}"/>
                </a:ext>
              </a:extLst>
            </p:cNvPr>
            <p:cNvSpPr/>
            <p:nvPr/>
          </p:nvSpPr>
          <p:spPr>
            <a:xfrm rot="16200000">
              <a:off x="2138026" y="2539258"/>
              <a:ext cx="184743" cy="24796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5" name="그래픽 94" descr="사용자">
            <a:extLst>
              <a:ext uri="{FF2B5EF4-FFF2-40B4-BE49-F238E27FC236}">
                <a16:creationId xmlns:a16="http://schemas.microsoft.com/office/drawing/2014/main" id="{1091F03B-7BAD-4541-BEE1-092B426C3E4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3901" y="344598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A5C627C-A16B-42E8-B2AB-558AC329251D}"/>
              </a:ext>
            </a:extLst>
          </p:cNvPr>
          <p:cNvSpPr txBox="1"/>
          <p:nvPr/>
        </p:nvSpPr>
        <p:spPr>
          <a:xfrm>
            <a:off x="1535927" y="4191397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소비자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9AA5C4E-2170-450F-9F59-94AB9E52C17B}"/>
              </a:ext>
            </a:extLst>
          </p:cNvPr>
          <p:cNvGrpSpPr/>
          <p:nvPr/>
        </p:nvGrpSpPr>
        <p:grpSpPr>
          <a:xfrm>
            <a:off x="2617628" y="4706535"/>
            <a:ext cx="4092672" cy="646331"/>
            <a:chOff x="2106417" y="2437209"/>
            <a:chExt cx="3400304" cy="61048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A28F45FF-22F5-4DD3-8D5B-38057DE66963}"/>
                </a:ext>
              </a:extLst>
            </p:cNvPr>
            <p:cNvSpPr/>
            <p:nvPr/>
          </p:nvSpPr>
          <p:spPr>
            <a:xfrm>
              <a:off x="2324875" y="2437209"/>
              <a:ext cx="3181846" cy="610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92B1B8-1402-4FF2-8503-DDEB00806B7D}"/>
                </a:ext>
              </a:extLst>
            </p:cNvPr>
            <p:cNvSpPr/>
            <p:nvPr/>
          </p:nvSpPr>
          <p:spPr>
            <a:xfrm rot="16200000">
              <a:off x="2138026" y="2539258"/>
              <a:ext cx="184743" cy="24796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6CDD757-F94C-478B-A5BB-2D4F6E672DF7}"/>
              </a:ext>
            </a:extLst>
          </p:cNvPr>
          <p:cNvGrpSpPr/>
          <p:nvPr/>
        </p:nvGrpSpPr>
        <p:grpSpPr>
          <a:xfrm>
            <a:off x="1483901" y="4474086"/>
            <a:ext cx="966426" cy="1153612"/>
            <a:chOff x="927717" y="3876277"/>
            <a:chExt cx="966426" cy="1153612"/>
          </a:xfrm>
        </p:grpSpPr>
        <p:pic>
          <p:nvPicPr>
            <p:cNvPr id="93" name="그래픽 92" descr="사용자">
              <a:extLst>
                <a:ext uri="{FF2B5EF4-FFF2-40B4-BE49-F238E27FC236}">
                  <a16:creationId xmlns:a16="http://schemas.microsoft.com/office/drawing/2014/main" id="{745B1660-A271-4847-8A7F-6290D7E7E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7717" y="3876277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F71E3BD-1EAC-48C8-8E2A-613388C7A247}"/>
                </a:ext>
              </a:extLst>
            </p:cNvPr>
            <p:cNvSpPr txBox="1"/>
            <p:nvPr/>
          </p:nvSpPr>
          <p:spPr>
            <a:xfrm>
              <a:off x="979743" y="4660557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kern="0" dirty="0">
                  <a:solidFill>
                    <a:srgbClr val="333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판매</a:t>
              </a:r>
              <a:r>
                <a:rPr lang="ko-KR" altLang="en-US" kern="0" dirty="0">
                  <a:solidFill>
                    <a:srgbClr val="333333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pic>
        <p:nvPicPr>
          <p:cNvPr id="121" name="그래픽 120" descr="직선 화살표">
            <a:extLst>
              <a:ext uri="{FF2B5EF4-FFF2-40B4-BE49-F238E27FC236}">
                <a16:creationId xmlns:a16="http://schemas.microsoft.com/office/drawing/2014/main" id="{C0A0B79C-EC25-488E-940E-2D67A1D0256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822253" y="4001031"/>
            <a:ext cx="961804" cy="96180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FED4379F-B5B1-4876-B368-2113328B2700}"/>
              </a:ext>
            </a:extLst>
          </p:cNvPr>
          <p:cNvSpPr txBox="1"/>
          <p:nvPr/>
        </p:nvSpPr>
        <p:spPr>
          <a:xfrm>
            <a:off x="8429816" y="4686562"/>
            <a:ext cx="2006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8AD156-A357-4EF1-AD99-989EFE3D52F7}"/>
              </a:ext>
            </a:extLst>
          </p:cNvPr>
          <p:cNvSpPr txBox="1"/>
          <p:nvPr/>
        </p:nvSpPr>
        <p:spPr>
          <a:xfrm>
            <a:off x="8033328" y="5016456"/>
            <a:ext cx="32550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소비자와 판매자의 </a:t>
            </a:r>
            <a:r>
              <a:rPr lang="ko-KR" altLang="en-US" sz="1400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중개자 역할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농산물을 유통하는 어플리케이션 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7944855" y="3284309"/>
            <a:ext cx="3032607" cy="2732086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F1CA151-A390-4C6D-9D42-E1AA438E8145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FFC71D80-EED1-4CFF-8F42-6AB0EB1DFE4A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ED5D351-806A-445E-92E2-220217402A3B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A1450C-5441-41AA-99BD-555FC5FF781D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BA6B923-48DD-4B55-9F43-EC5A84F36E34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D0D9D95-8EAB-45C6-8C13-3ECD04AFB557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4D83DE7-EFBF-4B2E-A549-22CD0531E424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97D313-AD9A-4B50-A449-0FDFB7CFA3C7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2D57A5-3591-4C11-BCE0-77B8283FADB3}"/>
              </a:ext>
            </a:extLst>
          </p:cNvPr>
          <p:cNvSpPr/>
          <p:nvPr/>
        </p:nvSpPr>
        <p:spPr>
          <a:xfrm>
            <a:off x="9020568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377A822-06E5-41F7-AF01-428A98673D4F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0D9552F-E2D1-4900-A372-BCD0949CF42B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CABFA48-73E7-4E0C-8F54-DA13DE0249A1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7FE8893-73ED-4D45-A3E0-7B7FC4F36292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4CDB986-6F13-40E0-A17F-C06EB9F34132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15032F9-1573-4DEF-BE4C-8A54ACABAC45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C3552DD-42B0-417A-9E68-3040D60A36E0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32E2FEE-F496-4067-A0F5-51450A72A4F9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564CD19-0963-43E1-93A3-ECB481096D35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182035C-05B1-425A-B199-6533CFBD5806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1F57277-623C-485C-B9E8-808DC5E5EC04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4811" y="3881756"/>
            <a:ext cx="3236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kern="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가성비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높은 제품을 구매할 수 있는 기회 획득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47434" y="474502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자칫 상품 가치가 떨어질 수 </a:t>
            </a:r>
            <a:r>
              <a:rPr lang="ko-KR" altLang="en-US" sz="1600" kern="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있는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kern="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음식의 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가치를 </a:t>
            </a:r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kern="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다시금  높임</a:t>
            </a:r>
            <a:endParaRPr lang="ko-KR" altLang="en-US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주제의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227BA-3058-470D-9B34-D9A948C3D5A9}"/>
              </a:ext>
            </a:extLst>
          </p:cNvPr>
          <p:cNvSpPr txBox="1"/>
          <p:nvPr/>
        </p:nvSpPr>
        <p:spPr>
          <a:xfrm>
            <a:off x="7980456" y="3722714"/>
            <a:ext cx="39344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농산물을 구매하길 원하는 사용자는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‘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 FLEX’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회원가입 후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상품을 주문한다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우리는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구매자와 판매자의 중간다리로서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주문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수량을 </a:t>
            </a:r>
            <a:r>
              <a:rPr lang="ko-KR" altLang="en-US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농장에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알리고 해당 상품을 </a:t>
            </a:r>
            <a:r>
              <a:rPr lang="ko-KR" altLang="en-US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수합한다</a:t>
            </a:r>
            <a:r>
              <a:rPr lang="en-US" altLang="ko-KR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구매자의 주문 품목 별로 정리 및 포장한다</a:t>
            </a:r>
            <a:r>
              <a:rPr lang="en-US" altLang="ko-KR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구매자에게 배송한다</a:t>
            </a:r>
            <a:r>
              <a:rPr lang="en-US" altLang="ko-KR" sz="14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7102E906-2AAB-402A-A4CF-5EFF44D00A45}"/>
              </a:ext>
            </a:extLst>
          </p:cNvPr>
          <p:cNvSpPr/>
          <p:nvPr/>
        </p:nvSpPr>
        <p:spPr>
          <a:xfrm>
            <a:off x="7980456" y="2336382"/>
            <a:ext cx="943296" cy="1120420"/>
          </a:xfrm>
          <a:prstGeom prst="homePlate">
            <a:avLst>
              <a:gd name="adj" fmla="val 3222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E7E5C6D9-73EC-47B1-B9E3-5ED3B68376E2}"/>
              </a:ext>
            </a:extLst>
          </p:cNvPr>
          <p:cNvSpPr/>
          <p:nvPr/>
        </p:nvSpPr>
        <p:spPr>
          <a:xfrm>
            <a:off x="8716334" y="2336382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84331-98D2-4736-8BC5-53B49F393831}"/>
              </a:ext>
            </a:extLst>
          </p:cNvPr>
          <p:cNvSpPr txBox="1"/>
          <p:nvPr/>
        </p:nvSpPr>
        <p:spPr>
          <a:xfrm>
            <a:off x="7988983" y="2750039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가입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10214-96F5-4EE6-82C0-0E95850DA830}"/>
              </a:ext>
            </a:extLst>
          </p:cNvPr>
          <p:cNvSpPr txBox="1"/>
          <p:nvPr/>
        </p:nvSpPr>
        <p:spPr>
          <a:xfrm>
            <a:off x="8982504" y="2745267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구매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351B65DA-9138-4F20-81E8-4EA2ED46A972}"/>
              </a:ext>
            </a:extLst>
          </p:cNvPr>
          <p:cNvSpPr/>
          <p:nvPr/>
        </p:nvSpPr>
        <p:spPr>
          <a:xfrm>
            <a:off x="9655340" y="2336382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AEDF9A-B13B-478C-93F9-DA0793B3DEF1}"/>
              </a:ext>
            </a:extLst>
          </p:cNvPr>
          <p:cNvSpPr txBox="1"/>
          <p:nvPr/>
        </p:nvSpPr>
        <p:spPr>
          <a:xfrm>
            <a:off x="9922870" y="2745267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</a:t>
            </a:r>
            <a:r>
              <a:rPr lang="ko-KR" altLang="en-US" sz="1400" kern="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수합</a:t>
            </a:r>
            <a:endParaRPr lang="en-US" altLang="ko-KR" sz="14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DC758C37-5BA0-416D-8B62-7837675F1A75}"/>
              </a:ext>
            </a:extLst>
          </p:cNvPr>
          <p:cNvSpPr/>
          <p:nvPr/>
        </p:nvSpPr>
        <p:spPr>
          <a:xfrm>
            <a:off x="10580466" y="2324582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3F87BA-ED5D-48EE-BCC5-D9880B73A49F}"/>
              </a:ext>
            </a:extLst>
          </p:cNvPr>
          <p:cNvSpPr txBox="1"/>
          <p:nvPr/>
        </p:nvSpPr>
        <p:spPr>
          <a:xfrm>
            <a:off x="10832500" y="2736565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전달</a:t>
            </a:r>
            <a:endParaRPr lang="en-US" altLang="ko-KR" sz="14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01EA0B-6BFE-48D5-A121-763C24FABF7B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88317A5-156F-42B8-BDEA-665D2569BC8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C5D5364-3DDD-4136-8581-3AE20740F20D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CDB03A2-819F-4BF0-B547-182128D168AB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C53F36-D6CA-4379-8CCE-7A2DADCA1117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A102CFF-F364-4633-8F86-F6F80D56F79F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2A60963-C79B-4D77-9D54-0B1627918110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5EA9178-F4FD-4776-A644-922657C00028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902D51D-4D9D-4414-B6B2-0BD3BD15645A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D600AF4-2154-45C8-B855-BCCF5DBA8936}"/>
              </a:ext>
            </a:extLst>
          </p:cNvPr>
          <p:cNvSpPr/>
          <p:nvPr/>
        </p:nvSpPr>
        <p:spPr>
          <a:xfrm>
            <a:off x="9020568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0D252A-A3C5-45BD-BA16-6AC734FD5E1A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0AE4FE7-6D08-4F91-9AB5-586570515264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B73EE4-85AC-4B29-8F03-00B42B2DFE4C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5612007-11C5-4205-8870-F436DE089121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894E16C-EAC3-48CC-9A6B-46CAD8B49891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E47DD33-2407-4A24-8A1F-775CE3EA59A2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901E2F3-ADD1-4346-BE66-11C0726584BC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10590D7-EB5C-47CE-9C5A-7BC2D5DF74ED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CDF5992-24AA-43DB-97D7-37885E55CE84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FB0DDD3-BBC4-4B7F-B755-E236821CC916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40E84F0-1D96-436B-A95E-1E41F94F377C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34627" y="1549472"/>
            <a:ext cx="7591466" cy="4123840"/>
            <a:chOff x="474186" y="2575156"/>
            <a:chExt cx="7615314" cy="4136794"/>
          </a:xfrm>
        </p:grpSpPr>
        <p:grpSp>
          <p:nvGrpSpPr>
            <p:cNvPr id="10" name="그룹 9"/>
            <p:cNvGrpSpPr/>
            <p:nvPr/>
          </p:nvGrpSpPr>
          <p:grpSpPr>
            <a:xfrm>
              <a:off x="474186" y="2575156"/>
              <a:ext cx="7615314" cy="4136794"/>
              <a:chOff x="414510" y="1554694"/>
              <a:chExt cx="7615314" cy="413679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67BCEA4-FAAA-4332-80E2-577981854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510" y="1554694"/>
                <a:ext cx="7615314" cy="4136794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493520" y="2456688"/>
                <a:ext cx="711200" cy="1714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37305" y="2548541"/>
                <a:ext cx="10663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앱으로 주문</a:t>
                </a:r>
                <a:endParaRPr lang="ko-KR" altLang="en-US" sz="12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617367" y="2370582"/>
                <a:ext cx="10663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2. </a:t>
                </a:r>
                <a:r>
                  <a:rPr lang="ko-KR" altLang="en-US" sz="1200" dirty="0" smtClean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 수합</a:t>
                </a:r>
                <a:endParaRPr lang="ko-KR" altLang="en-US" sz="1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369504" y="3118477"/>
                <a:ext cx="6286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</a:t>
                </a:r>
                <a:r>
                  <a:rPr lang="en-US" altLang="ko-KR" sz="1200" dirty="0" smtClean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r>
                  <a:rPr lang="ko-KR" altLang="en-US" sz="1200" dirty="0" smtClean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포장</a:t>
                </a:r>
                <a:endParaRPr lang="ko-KR" altLang="en-US" sz="12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954359" y="3922614"/>
                <a:ext cx="6286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4. </a:t>
                </a:r>
                <a:r>
                  <a:rPr lang="ko-KR" altLang="en-US" sz="1200" dirty="0" smtClean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배송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669112" y="3290419"/>
              <a:ext cx="1814418" cy="173449"/>
              <a:chOff x="3601129" y="2283239"/>
              <a:chExt cx="1814418" cy="17344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129" y="2293986"/>
                <a:ext cx="419357" cy="14441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8524" y="2284476"/>
                <a:ext cx="487934" cy="172212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3555" y="2283239"/>
                <a:ext cx="451992" cy="155161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주제의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32E2-B901-4526-8CEF-FA4E157B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75" y="1817410"/>
            <a:ext cx="2411612" cy="4398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99409-06EF-4CD8-9271-A86B3DE2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28" y="1878219"/>
            <a:ext cx="2331627" cy="4296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4F6F8-A472-480E-B810-78F56105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2" y="1874533"/>
            <a:ext cx="2384696" cy="4341586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FD52561-B79E-4665-A420-F1E06088A9D5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A18596-2046-4AF1-9DA1-E1787143A8A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F890D60-7216-42CC-8B79-523BECC03F06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CE632E-44D7-4564-84E1-D4A626E18FE8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7392B0-D582-4906-A102-719099516127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8AAAAA2-EA06-41D8-A20B-9E95926C1C11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F047A-62C4-4815-A79D-39C7B2A9772A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8EAE1F-6AF7-4FD8-8A12-D6129A1ACCCF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FFD553-243C-46D2-B326-B231458FBD6C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E73876-F0C2-49CE-A83F-95DD4CCBE73C}"/>
              </a:ext>
            </a:extLst>
          </p:cNvPr>
          <p:cNvSpPr/>
          <p:nvPr/>
        </p:nvSpPr>
        <p:spPr>
          <a:xfrm>
            <a:off x="9020568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0D348E-5649-47CD-BB7B-990C22CE492E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960572-BCB2-475D-BB2D-6474A45AB19D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DB8A3A-36B6-4881-9BDD-EC2E235FC07F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93783F-0F64-4F9C-8BCD-B725EB2454AC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C03A0B8-50C1-4693-92E6-60A025827896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992EE7-E4D5-44C5-820B-E03190485BBF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0BB54D-D753-4308-A932-C70BE2C6E325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4B3BE00-5CD8-49F3-9643-A7003D60308B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5E1AAAF-1EE2-4B58-9486-0EE0C7F52B7F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C8EAEE9-00E5-4043-AFA9-42F3475230C5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E3BBF3-3FDA-4120-8373-BE725D399D25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CC855-CB38-4E54-97C6-94AA7B0DF9EB}"/>
              </a:ext>
            </a:extLst>
          </p:cNvPr>
          <p:cNvSpPr txBox="1"/>
          <p:nvPr/>
        </p:nvSpPr>
        <p:spPr>
          <a:xfrm>
            <a:off x="5457058" y="1497327"/>
            <a:ext cx="12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 첫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758CE-8DD6-41EC-923F-647034CD4AB6}"/>
              </a:ext>
            </a:extLst>
          </p:cNvPr>
          <p:cNvSpPr txBox="1"/>
          <p:nvPr/>
        </p:nvSpPr>
        <p:spPr>
          <a:xfrm>
            <a:off x="7120738" y="4546564"/>
            <a:ext cx="12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모드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BD5B82-7302-43A3-8E6E-16F7B9397B92}"/>
              </a:ext>
            </a:extLst>
          </p:cNvPr>
          <p:cNvSpPr txBox="1"/>
          <p:nvPr/>
        </p:nvSpPr>
        <p:spPr>
          <a:xfrm>
            <a:off x="3679073" y="3982410"/>
            <a:ext cx="12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 모드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DB8918-D726-43FD-AF78-40AD290AEA66}"/>
              </a:ext>
            </a:extLst>
          </p:cNvPr>
          <p:cNvCxnSpPr>
            <a:cxnSpLocks/>
          </p:cNvCxnSpPr>
          <p:nvPr/>
        </p:nvCxnSpPr>
        <p:spPr>
          <a:xfrm flipH="1">
            <a:off x="3472336" y="4393344"/>
            <a:ext cx="1864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4953D6-EDD4-47C6-A38F-3A16B18D2B62}"/>
              </a:ext>
            </a:extLst>
          </p:cNvPr>
          <p:cNvCxnSpPr>
            <a:cxnSpLocks/>
          </p:cNvCxnSpPr>
          <p:nvPr/>
        </p:nvCxnSpPr>
        <p:spPr>
          <a:xfrm>
            <a:off x="6626056" y="4951128"/>
            <a:ext cx="1757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B25735-7381-4FDA-A790-6E34A0CE5D0E}"/>
              </a:ext>
            </a:extLst>
          </p:cNvPr>
          <p:cNvSpPr/>
          <p:nvPr/>
        </p:nvSpPr>
        <p:spPr>
          <a:xfrm>
            <a:off x="5336647" y="1493774"/>
            <a:ext cx="1237200" cy="338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648ABF-C3EE-4196-AA44-F3E2957BB926}"/>
              </a:ext>
            </a:extLst>
          </p:cNvPr>
          <p:cNvSpPr/>
          <p:nvPr/>
        </p:nvSpPr>
        <p:spPr>
          <a:xfrm>
            <a:off x="3721005" y="3971140"/>
            <a:ext cx="1020632" cy="338548"/>
          </a:xfrm>
          <a:prstGeom prst="rect">
            <a:avLst/>
          </a:prstGeom>
          <a:noFill/>
          <a:ln w="38100">
            <a:solidFill>
              <a:srgbClr val="ED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B068F2-4ECC-40DB-B099-E12719940DA1}"/>
              </a:ext>
            </a:extLst>
          </p:cNvPr>
          <p:cNvSpPr/>
          <p:nvPr/>
        </p:nvSpPr>
        <p:spPr>
          <a:xfrm>
            <a:off x="7146531" y="4537686"/>
            <a:ext cx="1020632" cy="33854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3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307508" y="799841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주제의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32E2-B901-4526-8CEF-FA4E157B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55" y="1715928"/>
            <a:ext cx="1982312" cy="361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99409-06EF-4CD8-9271-A86B3DE2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053" y="1782122"/>
            <a:ext cx="1956951" cy="36060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4F6F8-A472-480E-B810-78F56105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763" y="1742568"/>
            <a:ext cx="1953025" cy="3555685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FD52561-B79E-4665-A420-F1E06088A9D5}"/>
              </a:ext>
            </a:extLst>
          </p:cNvPr>
          <p:cNvCxnSpPr>
            <a:cxnSpLocks/>
          </p:cNvCxnSpPr>
          <p:nvPr/>
        </p:nvCxnSpPr>
        <p:spPr>
          <a:xfrm>
            <a:off x="817785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A18596-2046-4AF1-9DA1-E1787143A8A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537778" y="783859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F890D60-7216-42CC-8B79-523BECC03F06}"/>
              </a:ext>
            </a:extLst>
          </p:cNvPr>
          <p:cNvSpPr/>
          <p:nvPr/>
        </p:nvSpPr>
        <p:spPr>
          <a:xfrm>
            <a:off x="7537778" y="620499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CE632E-44D7-4564-84E1-D4A626E18FE8}"/>
              </a:ext>
            </a:extLst>
          </p:cNvPr>
          <p:cNvSpPr/>
          <p:nvPr/>
        </p:nvSpPr>
        <p:spPr>
          <a:xfrm>
            <a:off x="7508892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7392B0-D582-4906-A102-719099516127}"/>
              </a:ext>
            </a:extLst>
          </p:cNvPr>
          <p:cNvSpPr/>
          <p:nvPr/>
        </p:nvSpPr>
        <p:spPr>
          <a:xfrm>
            <a:off x="7386761" y="97773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8AAAAA2-EA06-41D8-A20B-9E95926C1C11}"/>
              </a:ext>
            </a:extLst>
          </p:cNvPr>
          <p:cNvSpPr/>
          <p:nvPr/>
        </p:nvSpPr>
        <p:spPr>
          <a:xfrm>
            <a:off x="8292798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F047A-62C4-4815-A79D-39C7B2A9772A}"/>
              </a:ext>
            </a:extLst>
          </p:cNvPr>
          <p:cNvSpPr/>
          <p:nvPr/>
        </p:nvSpPr>
        <p:spPr>
          <a:xfrm>
            <a:off x="8267947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8EAE1F-6AF7-4FD8-8A12-D6129A1ACCCF}"/>
              </a:ext>
            </a:extLst>
          </p:cNvPr>
          <p:cNvSpPr/>
          <p:nvPr/>
        </p:nvSpPr>
        <p:spPr>
          <a:xfrm>
            <a:off x="8063447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FFD553-243C-46D2-B326-B231458FBD6C}"/>
              </a:ext>
            </a:extLst>
          </p:cNvPr>
          <p:cNvSpPr/>
          <p:nvPr/>
        </p:nvSpPr>
        <p:spPr>
          <a:xfrm>
            <a:off x="9045419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E73876-F0C2-49CE-A83F-95DD4CCBE73C}"/>
              </a:ext>
            </a:extLst>
          </p:cNvPr>
          <p:cNvSpPr/>
          <p:nvPr/>
        </p:nvSpPr>
        <p:spPr>
          <a:xfrm>
            <a:off x="9020568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0D348E-5649-47CD-BB7B-990C22CE492E}"/>
              </a:ext>
            </a:extLst>
          </p:cNvPr>
          <p:cNvSpPr/>
          <p:nvPr/>
        </p:nvSpPr>
        <p:spPr>
          <a:xfrm>
            <a:off x="8880066" y="959977"/>
            <a:ext cx="6751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960572-BCB2-475D-BB2D-6474A45AB19D}"/>
              </a:ext>
            </a:extLst>
          </p:cNvPr>
          <p:cNvSpPr/>
          <p:nvPr/>
        </p:nvSpPr>
        <p:spPr>
          <a:xfrm>
            <a:off x="9852096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DB8A3A-36B6-4881-9BDD-EC2E235FC07F}"/>
              </a:ext>
            </a:extLst>
          </p:cNvPr>
          <p:cNvSpPr/>
          <p:nvPr/>
        </p:nvSpPr>
        <p:spPr>
          <a:xfrm>
            <a:off x="9827245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93783F-0F64-4F9C-8BCD-B725EB2454AC}"/>
              </a:ext>
            </a:extLst>
          </p:cNvPr>
          <p:cNvSpPr/>
          <p:nvPr/>
        </p:nvSpPr>
        <p:spPr>
          <a:xfrm>
            <a:off x="9625768" y="968855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Technical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C03A0B8-50C1-4693-92E6-60A025827896}"/>
              </a:ext>
            </a:extLst>
          </p:cNvPr>
          <p:cNvSpPr/>
          <p:nvPr/>
        </p:nvSpPr>
        <p:spPr>
          <a:xfrm>
            <a:off x="11461148" y="619995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992EE7-E4D5-44C5-820B-E03190485BBF}"/>
              </a:ext>
            </a:extLst>
          </p:cNvPr>
          <p:cNvSpPr/>
          <p:nvPr/>
        </p:nvSpPr>
        <p:spPr>
          <a:xfrm>
            <a:off x="11436297" y="637161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0BB54D-D753-4308-A932-C70BE2C6E325}"/>
              </a:ext>
            </a:extLst>
          </p:cNvPr>
          <p:cNvSpPr/>
          <p:nvPr/>
        </p:nvSpPr>
        <p:spPr>
          <a:xfrm>
            <a:off x="11100980" y="994405"/>
            <a:ext cx="1077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Organizational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4B3BE00-5CD8-49F3-9643-A7003D60308B}"/>
              </a:ext>
            </a:extLst>
          </p:cNvPr>
          <p:cNvGrpSpPr/>
          <p:nvPr/>
        </p:nvGrpSpPr>
        <p:grpSpPr>
          <a:xfrm>
            <a:off x="10624425" y="620499"/>
            <a:ext cx="361180" cy="326720"/>
            <a:chOff x="9371723" y="337575"/>
            <a:chExt cx="361180" cy="3267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5E1AAAF-1EE2-4B58-9486-0EE0C7F52B7F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C8EAEE9-00E5-4043-AFA9-42F3475230C5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E3BBF3-3FDA-4120-8373-BE725D399D25}"/>
              </a:ext>
            </a:extLst>
          </p:cNvPr>
          <p:cNvSpPr/>
          <p:nvPr/>
        </p:nvSpPr>
        <p:spPr>
          <a:xfrm>
            <a:off x="10388593" y="986617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Economic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758CE-8DD6-41EC-923F-647034CD4AB6}"/>
              </a:ext>
            </a:extLst>
          </p:cNvPr>
          <p:cNvSpPr txBox="1"/>
          <p:nvPr/>
        </p:nvSpPr>
        <p:spPr>
          <a:xfrm>
            <a:off x="8503705" y="3902678"/>
            <a:ext cx="123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모드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BD5B82-7302-43A3-8E6E-16F7B9397B92}"/>
              </a:ext>
            </a:extLst>
          </p:cNvPr>
          <p:cNvSpPr txBox="1"/>
          <p:nvPr/>
        </p:nvSpPr>
        <p:spPr>
          <a:xfrm>
            <a:off x="5245095" y="3512174"/>
            <a:ext cx="123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 모드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DB8918-D726-43FD-AF78-40AD290AEA66}"/>
              </a:ext>
            </a:extLst>
          </p:cNvPr>
          <p:cNvCxnSpPr>
            <a:cxnSpLocks/>
          </p:cNvCxnSpPr>
          <p:nvPr/>
        </p:nvCxnSpPr>
        <p:spPr>
          <a:xfrm flipH="1">
            <a:off x="5047788" y="3791818"/>
            <a:ext cx="19023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4953D6-EDD4-47C6-A38F-3A16B18D2B62}"/>
              </a:ext>
            </a:extLst>
          </p:cNvPr>
          <p:cNvCxnSpPr>
            <a:cxnSpLocks/>
          </p:cNvCxnSpPr>
          <p:nvPr/>
        </p:nvCxnSpPr>
        <p:spPr>
          <a:xfrm>
            <a:off x="8024392" y="4210455"/>
            <a:ext cx="1757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BAC375-7A3B-450F-9DFC-07725773E212}"/>
              </a:ext>
            </a:extLst>
          </p:cNvPr>
          <p:cNvSpPr/>
          <p:nvPr/>
        </p:nvSpPr>
        <p:spPr>
          <a:xfrm>
            <a:off x="430784" y="2674619"/>
            <a:ext cx="2558657" cy="467884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채소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버튼을 클릭하면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카테고리별로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구입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가능한 못난이 채소 목록이 뜬다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3195D0-4841-43AE-8F21-EAEE8115E280}"/>
              </a:ext>
            </a:extLst>
          </p:cNvPr>
          <p:cNvSpPr/>
          <p:nvPr/>
        </p:nvSpPr>
        <p:spPr>
          <a:xfrm>
            <a:off x="431944" y="3680308"/>
            <a:ext cx="2584929" cy="485896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과일 버튼을 클릭하면 카테고리별로 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구입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가능한 못난이 과일 목록이 뜬다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179D023-805B-4B85-BD66-DB0BB653E997}"/>
              </a:ext>
            </a:extLst>
          </p:cNvPr>
          <p:cNvSpPr/>
          <p:nvPr/>
        </p:nvSpPr>
        <p:spPr>
          <a:xfrm>
            <a:off x="4071274" y="5464376"/>
            <a:ext cx="3793223" cy="620447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주변 농장 지도를 클릭하면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 주변의농장들이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뜨고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농장에 직접 방문해 구매할 수 있다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D7C1A18-4361-493B-B05A-F789A736BF43}"/>
              </a:ext>
            </a:extLst>
          </p:cNvPr>
          <p:cNvSpPr/>
          <p:nvPr/>
        </p:nvSpPr>
        <p:spPr>
          <a:xfrm>
            <a:off x="4361747" y="3819951"/>
            <a:ext cx="400360" cy="365788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72ACF84-B582-4713-9B03-CAFD835BC178}"/>
              </a:ext>
            </a:extLst>
          </p:cNvPr>
          <p:cNvCxnSpPr>
            <a:cxnSpLocks/>
            <a:endCxn id="61" idx="0"/>
          </p:cNvCxnSpPr>
          <p:nvPr/>
        </p:nvCxnSpPr>
        <p:spPr>
          <a:xfrm rot="16200000" flipH="1">
            <a:off x="4449468" y="4279909"/>
            <a:ext cx="1278637" cy="1090295"/>
          </a:xfrm>
          <a:prstGeom prst="bentConnector3">
            <a:avLst>
              <a:gd name="adj1" fmla="val 2067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81F0B80-8E09-4142-B90E-06229921C2C4}"/>
              </a:ext>
            </a:extLst>
          </p:cNvPr>
          <p:cNvSpPr/>
          <p:nvPr/>
        </p:nvSpPr>
        <p:spPr>
          <a:xfrm>
            <a:off x="430783" y="5467808"/>
            <a:ext cx="3230815" cy="620447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주문 내역을 통해 자신의 주문 현황을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확인할 수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있으며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장바구니에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상품을 담아둘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3FF8EC6-7E62-4A7E-A83A-A4A219882272}"/>
              </a:ext>
            </a:extLst>
          </p:cNvPr>
          <p:cNvSpPr/>
          <p:nvPr/>
        </p:nvSpPr>
        <p:spPr>
          <a:xfrm>
            <a:off x="3437129" y="3563919"/>
            <a:ext cx="400360" cy="365788"/>
          </a:xfrm>
          <a:prstGeom prst="ellipse">
            <a:avLst/>
          </a:prstGeom>
          <a:noFill/>
          <a:ln w="19050">
            <a:solidFill>
              <a:srgbClr val="799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A3A3DAA-F8AD-4E77-B947-095ED01EB3FC}"/>
              </a:ext>
            </a:extLst>
          </p:cNvPr>
          <p:cNvSpPr/>
          <p:nvPr/>
        </p:nvSpPr>
        <p:spPr>
          <a:xfrm>
            <a:off x="3903221" y="3563919"/>
            <a:ext cx="400360" cy="365788"/>
          </a:xfrm>
          <a:prstGeom prst="ellips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5C16D1-8646-4EBD-94B5-EDDB09E0F461}"/>
              </a:ext>
            </a:extLst>
          </p:cNvPr>
          <p:cNvCxnSpPr>
            <a:cxnSpLocks/>
          </p:cNvCxnSpPr>
          <p:nvPr/>
        </p:nvCxnSpPr>
        <p:spPr>
          <a:xfrm rot="10800000">
            <a:off x="3015353" y="3045517"/>
            <a:ext cx="646246" cy="520382"/>
          </a:xfrm>
          <a:prstGeom prst="bentConnector3">
            <a:avLst>
              <a:gd name="adj1" fmla="val 4722"/>
            </a:avLst>
          </a:prstGeom>
          <a:ln w="19050">
            <a:solidFill>
              <a:srgbClr val="799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CCB539B2-F146-4204-82F3-908E9192999C}"/>
              </a:ext>
            </a:extLst>
          </p:cNvPr>
          <p:cNvCxnSpPr>
            <a:cxnSpLocks/>
          </p:cNvCxnSpPr>
          <p:nvPr/>
        </p:nvCxnSpPr>
        <p:spPr>
          <a:xfrm rot="5400000">
            <a:off x="2795657" y="2867603"/>
            <a:ext cx="236497" cy="2378992"/>
          </a:xfrm>
          <a:prstGeom prst="bentConnector3">
            <a:avLst>
              <a:gd name="adj1" fmla="val 196661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BC85FB2-2C84-4705-8231-E77815BAB3EA}"/>
              </a:ext>
            </a:extLst>
          </p:cNvPr>
          <p:cNvSpPr/>
          <p:nvPr/>
        </p:nvSpPr>
        <p:spPr>
          <a:xfrm>
            <a:off x="3995928" y="4572000"/>
            <a:ext cx="914399" cy="24713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FA0E5FE-89D0-4BF5-A5FD-6F6B60FAEAE5}"/>
              </a:ext>
            </a:extLst>
          </p:cNvPr>
          <p:cNvCxnSpPr>
            <a:stCxn id="85" idx="2"/>
            <a:endCxn id="65" idx="0"/>
          </p:cNvCxnSpPr>
          <p:nvPr/>
        </p:nvCxnSpPr>
        <p:spPr>
          <a:xfrm rot="5400000">
            <a:off x="2898952" y="3913631"/>
            <a:ext cx="648669" cy="2459685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8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그린에너지">
      <a:dk1>
        <a:sysClr val="windowText" lastClr="000000"/>
      </a:dk1>
      <a:lt1>
        <a:sysClr val="window" lastClr="FFFFFF"/>
      </a:lt1>
      <a:dk2>
        <a:srgbClr val="465E9C"/>
      </a:dk2>
      <a:lt2>
        <a:srgbClr val="CCFF33"/>
      </a:lt2>
      <a:accent1>
        <a:srgbClr val="FDA023"/>
      </a:accent1>
      <a:accent2>
        <a:srgbClr val="ED1848"/>
      </a:accent2>
      <a:accent3>
        <a:srgbClr val="715537"/>
      </a:accent3>
      <a:accent4>
        <a:srgbClr val="62B418"/>
      </a:accent4>
      <a:accent5>
        <a:srgbClr val="EB5605"/>
      </a:accent5>
      <a:accent6>
        <a:srgbClr val="29A319"/>
      </a:accent6>
      <a:hlink>
        <a:srgbClr val="D83E2C"/>
      </a:hlink>
      <a:folHlink>
        <a:srgbClr val="ED7D27"/>
      </a:folHlink>
    </a:clrScheme>
    <a:fontScheme name="KoPub돋움체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1920</Words>
  <Application>Microsoft Office PowerPoint</Application>
  <PresentationFormat>와이드스크린</PresentationFormat>
  <Paragraphs>554</Paragraphs>
  <Slides>22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40" baseType="lpstr">
      <vt:lpstr>HY중고딕</vt:lpstr>
      <vt:lpstr>KoPubWorld돋움체 Bold</vt:lpstr>
      <vt:lpstr>KoPubWorld돋움체 Medium</vt:lpstr>
      <vt:lpstr>KoPubWorld돋움체_Pro Bold</vt:lpstr>
      <vt:lpstr>KoPubWorld바탕체 Medium</vt:lpstr>
      <vt:lpstr>KoPubWorld바탕체_Pro Bold</vt:lpstr>
      <vt:lpstr>KoPub돋움체 Bold</vt:lpstr>
      <vt:lpstr>KoPub돋움체 Light</vt:lpstr>
      <vt:lpstr>KoPub돋움체 Medium</vt:lpstr>
      <vt:lpstr>나눔스퀘어 ExtraBold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207</cp:revision>
  <dcterms:created xsi:type="dcterms:W3CDTF">2017-11-15T02:33:32Z</dcterms:created>
  <dcterms:modified xsi:type="dcterms:W3CDTF">2020-09-21T18:19:48Z</dcterms:modified>
</cp:coreProperties>
</file>