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372" r:id="rId2"/>
    <p:sldId id="261" r:id="rId3"/>
    <p:sldId id="374" r:id="rId4"/>
    <p:sldId id="454" r:id="rId5"/>
    <p:sldId id="425" r:id="rId6"/>
    <p:sldId id="422" r:id="rId7"/>
    <p:sldId id="426" r:id="rId8"/>
    <p:sldId id="427" r:id="rId9"/>
    <p:sldId id="428" r:id="rId10"/>
    <p:sldId id="429" r:id="rId11"/>
    <p:sldId id="461" r:id="rId12"/>
    <p:sldId id="415" r:id="rId13"/>
    <p:sldId id="430" r:id="rId14"/>
    <p:sldId id="431" r:id="rId15"/>
    <p:sldId id="432" r:id="rId16"/>
    <p:sldId id="433" r:id="rId17"/>
    <p:sldId id="452" r:id="rId18"/>
    <p:sldId id="465" r:id="rId19"/>
    <p:sldId id="470" r:id="rId20"/>
    <p:sldId id="476" r:id="rId21"/>
    <p:sldId id="471" r:id="rId22"/>
    <p:sldId id="473" r:id="rId23"/>
    <p:sldId id="474" r:id="rId24"/>
    <p:sldId id="472" r:id="rId25"/>
    <p:sldId id="475" r:id="rId26"/>
    <p:sldId id="477" r:id="rId27"/>
    <p:sldId id="478" r:id="rId28"/>
    <p:sldId id="481" r:id="rId29"/>
    <p:sldId id="479" r:id="rId30"/>
    <p:sldId id="482" r:id="rId31"/>
    <p:sldId id="480" r:id="rId32"/>
    <p:sldId id="31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엄 다연" initials="엄다" lastIdx="2" clrIdx="0">
    <p:extLst>
      <p:ext uri="{19B8F6BF-5375-455C-9EA6-DF929625EA0E}">
        <p15:presenceInfo xmlns:p15="http://schemas.microsoft.com/office/powerpoint/2012/main" userId="2224f1714f0cc4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4029"/>
    <a:srgbClr val="354675"/>
    <a:srgbClr val="F47492"/>
    <a:srgbClr val="FF7C80"/>
    <a:srgbClr val="000000"/>
    <a:srgbClr val="002060"/>
    <a:srgbClr val="404040"/>
    <a:srgbClr val="D8DEED"/>
    <a:srgbClr val="203764"/>
    <a:srgbClr val="519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1" autoAdjust="0"/>
    <p:restoredTop sz="94987" autoAdjust="0"/>
  </p:normalViewPr>
  <p:slideViewPr>
    <p:cSldViewPr snapToGrid="0">
      <p:cViewPr varScale="1">
        <p:scale>
          <a:sx n="61" d="100"/>
          <a:sy n="61" d="100"/>
        </p:scale>
        <p:origin x="34" y="600"/>
      </p:cViewPr>
      <p:guideLst/>
    </p:cSldViewPr>
  </p:slideViewPr>
  <p:notesTextViewPr>
    <p:cViewPr>
      <p:scale>
        <a:sx n="33" d="100"/>
        <a:sy n="3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CC2E0-FB55-4EE0-8AB8-4B6E3DE4BCC0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726FA-6832-48BC-8280-2F66F3D42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8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68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969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127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399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177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389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285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194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7730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2777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656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7498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8392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8105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5464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5966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041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921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6238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823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204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085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002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134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868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054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26FA-6832-48BC-8280-2F66F3D42BC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840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D97D-708A-4BD0-99DA-65CEB9EB581E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A173-B8DB-4579-8991-542CF1BDB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10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D97D-708A-4BD0-99DA-65CEB9EB581E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A173-B8DB-4579-8991-542CF1BDB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93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D97D-708A-4BD0-99DA-65CEB9EB581E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A173-B8DB-4579-8991-542CF1BDBA0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id="{FC9C5B86-682D-41D2-83EB-CE88B009F7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19413" y="524610"/>
            <a:ext cx="9675587" cy="571161"/>
          </a:xfrm>
        </p:spPr>
        <p:txBody>
          <a:bodyPr>
            <a:noAutofit/>
          </a:bodyPr>
          <a:lstStyle>
            <a:lvl1pPr marL="0" indent="0">
              <a:buNone/>
              <a:defRPr sz="2800" spc="-100" baseline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29CB9F-C989-4902-A18C-6E87EF851A9B}"/>
              </a:ext>
            </a:extLst>
          </p:cNvPr>
          <p:cNvSpPr/>
          <p:nvPr userDrawn="1"/>
        </p:nvSpPr>
        <p:spPr>
          <a:xfrm>
            <a:off x="0" y="0"/>
            <a:ext cx="12192000" cy="13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래픽 13" descr="나뭇잎">
            <a:extLst>
              <a:ext uri="{FF2B5EF4-FFF2-40B4-BE49-F238E27FC236}">
                <a16:creationId xmlns:a16="http://schemas.microsoft.com/office/drawing/2014/main" id="{AF9305BB-6E80-42B6-A950-A93EC326A7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094" y="305504"/>
            <a:ext cx="838906" cy="83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3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2D97D-708A-4BD0-99DA-65CEB9EB581E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9A173-B8DB-4579-8991-542CF1BDB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26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microsoft.com/office/2007/relationships/hdphoto" Target="../media/hdphoto3.wdp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microsoft.com/office/2007/relationships/hdphoto" Target="../media/hdphoto3.wdp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microsoft.com/office/2007/relationships/hdphoto" Target="../media/hdphoto3.wdp"/><Relationship Id="rId4" Type="http://schemas.openxmlformats.org/officeDocument/2006/relationships/image" Target="../media/image21.png"/><Relationship Id="rId9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microsoft.com/office/2007/relationships/hdphoto" Target="../media/hdphoto3.wdp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microsoft.com/office/2007/relationships/hdphoto" Target="../media/hdphoto3.wdp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microsoft.com/office/2007/relationships/hdphoto" Target="../media/hdphoto3.wdp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microsoft.com/office/2007/relationships/hdphoto" Target="../media/hdphoto3.wdp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microsoft.com/office/2007/relationships/hdphoto" Target="../media/hdphoto3.wdp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microsoft.com/office/2007/relationships/hdphoto" Target="../media/hdphoto3.wdp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microsoft.com/office/2007/relationships/hdphoto" Target="../media/hdphoto3.wdp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microsoft.com/office/2007/relationships/hdphoto" Target="../media/hdphoto3.wdp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microsoft.com/office/2007/relationships/hdphoto" Target="../media/hdphoto3.wdp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microsoft.com/office/2007/relationships/hdphoto" Target="../media/hdphoto3.wdp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microsoft.com/office/2007/relationships/hdphoto" Target="../media/hdphoto2.wdp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68826"/>
            <a:ext cx="12192000" cy="694205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7A36682-92CA-4D60-A1B1-1C57A8C29F1C}"/>
              </a:ext>
            </a:extLst>
          </p:cNvPr>
          <p:cNvSpPr/>
          <p:nvPr/>
        </p:nvSpPr>
        <p:spPr>
          <a:xfrm>
            <a:off x="0" y="-68826"/>
            <a:ext cx="8790039" cy="6942054"/>
          </a:xfrm>
          <a:prstGeom prst="rect">
            <a:avLst/>
          </a:pr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F20BE4-53B8-4B8C-8718-542C2B2FB505}"/>
              </a:ext>
            </a:extLst>
          </p:cNvPr>
          <p:cNvSpPr/>
          <p:nvPr/>
        </p:nvSpPr>
        <p:spPr>
          <a:xfrm>
            <a:off x="0" y="-53598"/>
            <a:ext cx="12192000" cy="692682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chemeClr val="tx2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4CA79C-4B00-46BD-93D5-077380D5852C}"/>
              </a:ext>
            </a:extLst>
          </p:cNvPr>
          <p:cNvSpPr/>
          <p:nvPr/>
        </p:nvSpPr>
        <p:spPr>
          <a:xfrm>
            <a:off x="1525364" y="1636494"/>
            <a:ext cx="8965656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600" b="1" i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ECO</a:t>
            </a:r>
            <a:r>
              <a:rPr lang="en-US" altLang="ko-KR" sz="6600" b="1" i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6600" b="1" i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C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flex</a:t>
            </a:r>
          </a:p>
          <a:p>
            <a:pPr marL="571500" indent="-571500">
              <a:buFontTx/>
              <a:buChar char="-"/>
            </a:pPr>
            <a:r>
              <a:rPr lang="ko-KR" altLang="en-US" sz="3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못난이 농작물</a:t>
            </a:r>
            <a:r>
              <a:rPr lang="en-US" altLang="ko-KR" sz="3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3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거래 앱</a:t>
            </a:r>
            <a:endParaRPr lang="en-US" altLang="ko-KR" sz="3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571500" indent="-571500">
              <a:buFontTx/>
              <a:buChar char="-"/>
            </a:pPr>
            <a:endParaRPr lang="en-US" altLang="ko-KR" sz="3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en-US" altLang="ko-KR" sz="4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699487-DDEF-4C28-AEFD-DF2833B80344}"/>
              </a:ext>
            </a:extLst>
          </p:cNvPr>
          <p:cNvSpPr txBox="1"/>
          <p:nvPr/>
        </p:nvSpPr>
        <p:spPr>
          <a:xfrm>
            <a:off x="1480007" y="4561702"/>
            <a:ext cx="5185890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</a:t>
            </a:r>
            <a:r>
              <a:rPr lang="ko-KR" altLang="en-US" sz="16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소프트웨어 설계 </a:t>
            </a:r>
            <a:r>
              <a:rPr lang="en-US" altLang="ko-KR" sz="16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16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 </a:t>
            </a:r>
            <a:r>
              <a:rPr lang="en-US" altLang="ko-KR" sz="16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</a:t>
            </a:r>
          </a:p>
          <a:p>
            <a:pPr>
              <a:lnSpc>
                <a:spcPct val="150000"/>
              </a:lnSpc>
            </a:pPr>
            <a:r>
              <a:rPr lang="ko-KR" altLang="en-US" sz="1600" spc="-100" dirty="0" err="1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김건희</a:t>
            </a:r>
            <a:r>
              <a:rPr lang="en-US" altLang="ko-KR" sz="16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spc="-100" dirty="0" err="1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김미주</a:t>
            </a:r>
            <a:r>
              <a:rPr lang="en-US" altLang="ko-KR" sz="16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spc="-100" dirty="0" err="1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엄다연</a:t>
            </a:r>
            <a:r>
              <a:rPr lang="en-US" altLang="ko-KR" sz="16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이수경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B1273F-7E00-4A78-B9F1-84DFEDDF7DE6}"/>
              </a:ext>
            </a:extLst>
          </p:cNvPr>
          <p:cNvSpPr txBox="1"/>
          <p:nvPr/>
        </p:nvSpPr>
        <p:spPr>
          <a:xfrm>
            <a:off x="2020242" y="3403323"/>
            <a:ext cx="4749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ECO-FLEX : crop trading application</a:t>
            </a:r>
            <a:endParaRPr lang="ko-KR" altLang="en-US" sz="2000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BE3FF2B-DF4E-44B3-82A9-B74CEA665C3E}"/>
              </a:ext>
            </a:extLst>
          </p:cNvPr>
          <p:cNvGrpSpPr/>
          <p:nvPr/>
        </p:nvGrpSpPr>
        <p:grpSpPr>
          <a:xfrm>
            <a:off x="1525364" y="3373951"/>
            <a:ext cx="6115958" cy="458853"/>
            <a:chOff x="678542" y="2981009"/>
            <a:chExt cx="5569858" cy="54610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24414EC-7633-4A91-818D-A4C7213A241C}"/>
                </a:ext>
              </a:extLst>
            </p:cNvPr>
            <p:cNvCxnSpPr/>
            <p:nvPr/>
          </p:nvCxnSpPr>
          <p:spPr>
            <a:xfrm>
              <a:off x="678542" y="2981009"/>
              <a:ext cx="556985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4DC23F7-721E-4EB9-8946-26A02BEAF1AD}"/>
                </a:ext>
              </a:extLst>
            </p:cNvPr>
            <p:cNvCxnSpPr/>
            <p:nvPr/>
          </p:nvCxnSpPr>
          <p:spPr>
            <a:xfrm>
              <a:off x="678542" y="3527109"/>
              <a:ext cx="556985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3E70A68-F654-4B9C-889C-7175DB5C654C}"/>
              </a:ext>
            </a:extLst>
          </p:cNvPr>
          <p:cNvSpPr txBox="1"/>
          <p:nvPr/>
        </p:nvSpPr>
        <p:spPr>
          <a:xfrm>
            <a:off x="1480007" y="3889477"/>
            <a:ext cx="431239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CC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600" b="1" dirty="0">
                <a:solidFill>
                  <a:srgbClr val="FFCC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환경을 생각하고</a:t>
            </a:r>
            <a:r>
              <a:rPr lang="en-US" altLang="ko-KR" sz="1600" b="1" dirty="0">
                <a:solidFill>
                  <a:srgbClr val="FFCC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b="1" dirty="0">
                <a:solidFill>
                  <a:srgbClr val="FFCC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자연과 공존하는</a:t>
            </a:r>
            <a:r>
              <a:rPr lang="en-US" altLang="ko-KR" sz="1600" b="1" dirty="0">
                <a:solidFill>
                  <a:srgbClr val="FFCC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b="1" dirty="0">
                <a:solidFill>
                  <a:srgbClr val="FFCC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삶을 위한 한걸음</a:t>
            </a:r>
            <a:endParaRPr lang="ko-KR" altLang="en-US" sz="3200" b="1" dirty="0">
              <a:solidFill>
                <a:srgbClr val="FFCC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z="1600" dirty="0">
              <a:solidFill>
                <a:srgbClr val="FFCC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5287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그림 55">
            <a:extLst>
              <a:ext uri="{FF2B5EF4-FFF2-40B4-BE49-F238E27FC236}">
                <a16:creationId xmlns:a16="http://schemas.microsoft.com/office/drawing/2014/main" id="{E65AB9DB-7DFE-4FE7-B93C-4021122FD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98" y="227797"/>
            <a:ext cx="994275" cy="584868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92839" y="772170"/>
            <a:ext cx="732813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1773856" y="2233173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선행조건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773856" y="2922372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 흐름</a:t>
            </a:r>
          </a:p>
        </p:txBody>
      </p:sp>
      <p:sp>
        <p:nvSpPr>
          <p:cNvPr id="39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255205" y="1839970"/>
            <a:ext cx="9904497" cy="4480815"/>
          </a:xfrm>
          <a:prstGeom prst="roundRect">
            <a:avLst>
              <a:gd name="adj" fmla="val 11223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357825" y="1732271"/>
            <a:ext cx="2222874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Description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79584" y="1037648"/>
            <a:ext cx="4262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최종주문 </a:t>
            </a:r>
            <a:r>
              <a:rPr lang="ko-KR" altLang="en-US" sz="2000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안내글</a:t>
            </a:r>
            <a:r>
              <a:rPr lang="ko-KR" altLang="en-US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확인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4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773856" y="965504"/>
            <a:ext cx="4768112" cy="500882"/>
          </a:xfrm>
          <a:prstGeom prst="roundRect">
            <a:avLst>
              <a:gd name="adj" fmla="val 25942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67433" y="1024235"/>
            <a:ext cx="685187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UC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모서리가 둥근 직사각형 36">
            <a:extLst>
              <a:ext uri="{FF2B5EF4-FFF2-40B4-BE49-F238E27FC236}">
                <a16:creationId xmlns:a16="http://schemas.microsoft.com/office/drawing/2014/main" id="{0CE64270-80A6-4C7D-B71A-73AD57F2D0F1}"/>
              </a:ext>
            </a:extLst>
          </p:cNvPr>
          <p:cNvSpPr/>
          <p:nvPr/>
        </p:nvSpPr>
        <p:spPr>
          <a:xfrm>
            <a:off x="1773856" y="4870767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예외 흐름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3244378" y="2124366"/>
            <a:ext cx="4892686" cy="509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Manager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최종주문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안내글을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게시해야 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4446D45-7E69-46A6-910E-87CC4482D99C}"/>
              </a:ext>
            </a:extLst>
          </p:cNvPr>
          <p:cNvSpPr txBox="1"/>
          <p:nvPr/>
        </p:nvSpPr>
        <p:spPr>
          <a:xfrm>
            <a:off x="3093960" y="2904715"/>
            <a:ext cx="8140350" cy="1484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400"/>
              </a:spcBef>
              <a:buAutoNum type="arabicPeriod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자신이 주문한 농산물에 대한 최종주문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안내글을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확인한다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ts val="400"/>
              </a:spcBef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시스템은 화면에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주문했던 농산물의 등급별 가격표를</a:t>
            </a:r>
            <a:b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화면에 출력한다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6EDCFDB-D84F-4781-9BB1-5066C691F970}"/>
              </a:ext>
            </a:extLst>
          </p:cNvPr>
          <p:cNvSpPr txBox="1"/>
          <p:nvPr/>
        </p:nvSpPr>
        <p:spPr>
          <a:xfrm>
            <a:off x="3288497" y="4872786"/>
            <a:ext cx="7370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없음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B1828FE-F5AB-4591-8896-EBF0789A4A08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ABCE2B4-C96D-46BF-BEC3-B6520095575D}"/>
              </a:ext>
            </a:extLst>
          </p:cNvPr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576CEA2-0CDE-437C-8B9C-56F095DABE45}"/>
              </a:ext>
            </a:extLst>
          </p:cNvPr>
          <p:cNvSpPr txBox="1"/>
          <p:nvPr/>
        </p:nvSpPr>
        <p:spPr>
          <a:xfrm>
            <a:off x="4538035" y="282454"/>
            <a:ext cx="3466914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 Case Description 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23D81F0-D377-4C06-9995-45E292CE899C}"/>
              </a:ext>
            </a:extLst>
          </p:cNvPr>
          <p:cNvSpPr txBox="1"/>
          <p:nvPr/>
        </p:nvSpPr>
        <p:spPr>
          <a:xfrm>
            <a:off x="264793" y="-8878"/>
            <a:ext cx="20088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43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그림 55">
            <a:extLst>
              <a:ext uri="{FF2B5EF4-FFF2-40B4-BE49-F238E27FC236}">
                <a16:creationId xmlns:a16="http://schemas.microsoft.com/office/drawing/2014/main" id="{E65AB9DB-7DFE-4FE7-B93C-4021122FD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98" y="227797"/>
            <a:ext cx="994275" cy="584868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92839" y="772170"/>
            <a:ext cx="732813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1773856" y="2233173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선행조건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773856" y="2922372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 흐름</a:t>
            </a:r>
          </a:p>
        </p:txBody>
      </p:sp>
      <p:sp>
        <p:nvSpPr>
          <p:cNvPr id="39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255205" y="1839970"/>
            <a:ext cx="9904497" cy="4480815"/>
          </a:xfrm>
          <a:prstGeom prst="roundRect">
            <a:avLst>
              <a:gd name="adj" fmla="val 11223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357825" y="1732271"/>
            <a:ext cx="2222874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Description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97264" y="1013554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결제하기</a:t>
            </a:r>
          </a:p>
        </p:txBody>
      </p:sp>
      <p:sp>
        <p:nvSpPr>
          <p:cNvPr id="44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773856" y="965504"/>
            <a:ext cx="1806844" cy="500882"/>
          </a:xfrm>
          <a:prstGeom prst="roundRect">
            <a:avLst>
              <a:gd name="adj" fmla="val 25942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67433" y="1024235"/>
            <a:ext cx="685187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UC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모서리가 둥근 직사각형 36">
            <a:extLst>
              <a:ext uri="{FF2B5EF4-FFF2-40B4-BE49-F238E27FC236}">
                <a16:creationId xmlns:a16="http://schemas.microsoft.com/office/drawing/2014/main" id="{0CE64270-80A6-4C7D-B71A-73AD57F2D0F1}"/>
              </a:ext>
            </a:extLst>
          </p:cNvPr>
          <p:cNvSpPr/>
          <p:nvPr/>
        </p:nvSpPr>
        <p:spPr>
          <a:xfrm>
            <a:off x="1773856" y="4870767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예외 흐름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3244378" y="2124366"/>
            <a:ext cx="4285147" cy="509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선주문이 선행되어야 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4446D45-7E69-46A6-910E-87CC4482D99C}"/>
              </a:ext>
            </a:extLst>
          </p:cNvPr>
          <p:cNvSpPr txBox="1"/>
          <p:nvPr/>
        </p:nvSpPr>
        <p:spPr>
          <a:xfrm>
            <a:off x="3093960" y="2904715"/>
            <a:ext cx="8140350" cy="204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400"/>
              </a:spcBef>
              <a:buAutoNum type="arabicPeriod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원하는 못난이 농작물의 등급별 가격표를 확인한다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ts val="400"/>
              </a:spcBef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선호하는 등급의 못난이 농작물을 선택한다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ts val="400"/>
              </a:spcBef>
              <a:buFontTx/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원하는 결제 방법에 따라 예약금을 뺀 나머지 금액을 결제한다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ts val="400"/>
              </a:spcBef>
              <a:buAutoNum type="arabicPeriod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6EDCFDB-D84F-4781-9BB1-5066C691F970}"/>
              </a:ext>
            </a:extLst>
          </p:cNvPr>
          <p:cNvSpPr txBox="1"/>
          <p:nvPr/>
        </p:nvSpPr>
        <p:spPr>
          <a:xfrm>
            <a:off x="3288497" y="4872786"/>
            <a:ext cx="7370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없음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B1828FE-F5AB-4591-8896-EBF0789A4A08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ABCE2B4-C96D-46BF-BEC3-B6520095575D}"/>
              </a:ext>
            </a:extLst>
          </p:cNvPr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576CEA2-0CDE-437C-8B9C-56F095DABE45}"/>
              </a:ext>
            </a:extLst>
          </p:cNvPr>
          <p:cNvSpPr txBox="1"/>
          <p:nvPr/>
        </p:nvSpPr>
        <p:spPr>
          <a:xfrm>
            <a:off x="4538035" y="282454"/>
            <a:ext cx="34669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 Case Description 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23D81F0-D377-4C06-9995-45E292CE899C}"/>
              </a:ext>
            </a:extLst>
          </p:cNvPr>
          <p:cNvSpPr txBox="1"/>
          <p:nvPr/>
        </p:nvSpPr>
        <p:spPr>
          <a:xfrm>
            <a:off x="264793" y="-8878"/>
            <a:ext cx="20088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405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그림 52">
            <a:extLst>
              <a:ext uri="{FF2B5EF4-FFF2-40B4-BE49-F238E27FC236}">
                <a16:creationId xmlns:a16="http://schemas.microsoft.com/office/drawing/2014/main" id="{DEF75467-E413-471B-B322-FE4BEE843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98" y="227797"/>
            <a:ext cx="994275" cy="584868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92839" y="772170"/>
            <a:ext cx="732813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446D45-7E69-46A6-910E-87CC4482D99C}"/>
              </a:ext>
            </a:extLst>
          </p:cNvPr>
          <p:cNvSpPr txBox="1"/>
          <p:nvPr/>
        </p:nvSpPr>
        <p:spPr>
          <a:xfrm>
            <a:off x="3255857" y="2912955"/>
            <a:ext cx="7042324" cy="189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Manager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ID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패스워드를 입력한다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Manager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ID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패스워드가 일치하는지 확인한다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56046" y="113251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로그인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794187" y="2387170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선행조건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55857" y="2296948"/>
            <a:ext cx="1210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회원가입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794187" y="3032916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 흐름</a:t>
            </a:r>
          </a:p>
        </p:txBody>
      </p:sp>
      <p:sp>
        <p:nvSpPr>
          <p:cNvPr id="36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794187" y="1060904"/>
            <a:ext cx="1806843" cy="500882"/>
          </a:xfrm>
          <a:prstGeom prst="roundRect">
            <a:avLst>
              <a:gd name="adj" fmla="val 2363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387764" y="1119635"/>
            <a:ext cx="685187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UC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794187" y="4363043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예외 흐름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83838" y="4371538"/>
            <a:ext cx="777324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고객정보가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 이상 오류가 나면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Manager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에게 패스워드를 다시 설정한 것을 요구한다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Manager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ID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 패스워드를 잊어버렸다면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ID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 패스워드를 찾을 수 있도록 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9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275537" y="1967269"/>
            <a:ext cx="9904496" cy="4326000"/>
          </a:xfrm>
          <a:prstGeom prst="roundRect">
            <a:avLst>
              <a:gd name="adj" fmla="val 1387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378156" y="1827671"/>
            <a:ext cx="2222874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Description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C06D033-E219-43EA-A3E4-B621EE35465D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31C7368-1F7E-48EC-94D0-96D6A9C79C9F}"/>
              </a:ext>
            </a:extLst>
          </p:cNvPr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C496218-2E81-4427-BBCD-67E48D6605E3}"/>
              </a:ext>
            </a:extLst>
          </p:cNvPr>
          <p:cNvSpPr txBox="1"/>
          <p:nvPr/>
        </p:nvSpPr>
        <p:spPr>
          <a:xfrm>
            <a:off x="4466415" y="258091"/>
            <a:ext cx="34669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 Case Description 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5205F3B-5214-48BC-9E0C-FB1340A48DB2}"/>
              </a:ext>
            </a:extLst>
          </p:cNvPr>
          <p:cNvSpPr txBox="1"/>
          <p:nvPr/>
        </p:nvSpPr>
        <p:spPr>
          <a:xfrm>
            <a:off x="264793" y="-8878"/>
            <a:ext cx="20088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802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그림 57">
            <a:extLst>
              <a:ext uri="{FF2B5EF4-FFF2-40B4-BE49-F238E27FC236}">
                <a16:creationId xmlns:a16="http://schemas.microsoft.com/office/drawing/2014/main" id="{F1AF51EE-381A-4362-BAD7-EEF29C10F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98" y="227797"/>
            <a:ext cx="994275" cy="584868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92839" y="772170"/>
            <a:ext cx="732813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127446" y="1132511"/>
            <a:ext cx="4571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선주문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안내글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공지 및 관리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794187" y="2387170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선행조건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794187" y="3032916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 흐름</a:t>
            </a:r>
          </a:p>
        </p:txBody>
      </p:sp>
      <p:sp>
        <p:nvSpPr>
          <p:cNvPr id="36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794185" y="1060904"/>
            <a:ext cx="5161215" cy="500882"/>
          </a:xfrm>
          <a:prstGeom prst="roundRect">
            <a:avLst>
              <a:gd name="adj" fmla="val 2363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387764" y="1119635"/>
            <a:ext cx="685187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UC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794187" y="4975759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예외 흐름</a:t>
            </a:r>
          </a:p>
        </p:txBody>
      </p:sp>
      <p:sp>
        <p:nvSpPr>
          <p:cNvPr id="39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275537" y="1967269"/>
            <a:ext cx="9904496" cy="4326000"/>
          </a:xfrm>
          <a:prstGeom prst="roundRect">
            <a:avLst>
              <a:gd name="adj" fmla="val 1387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378156" y="1827671"/>
            <a:ext cx="2222874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Description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255857" y="4833617"/>
            <a:ext cx="627095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13D97B-C29B-4951-8D99-4DCFA164BA8E}"/>
              </a:ext>
            </a:extLst>
          </p:cNvPr>
          <p:cNvSpPr txBox="1"/>
          <p:nvPr/>
        </p:nvSpPr>
        <p:spPr>
          <a:xfrm>
            <a:off x="3017936" y="2967417"/>
            <a:ext cx="8673021" cy="189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Manager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시스템에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선주문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duration, contents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입력하거나 수정한다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시스템은 해당 내용이 포함된 안내 글을 게시 및 수정한다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해당 안내 글을 통해 원하는 못난이 농산물에 대한 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선주문을 진행할 수 있다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649A8A-9E62-4799-A6B3-4CCC7D3D0CE5}"/>
              </a:ext>
            </a:extLst>
          </p:cNvPr>
          <p:cNvSpPr txBox="1"/>
          <p:nvPr/>
        </p:nvSpPr>
        <p:spPr>
          <a:xfrm>
            <a:off x="3255857" y="2296948"/>
            <a:ext cx="639919" cy="509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없음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FA7343-F8D7-4F4F-B4BD-BD6ACF412640}"/>
              </a:ext>
            </a:extLst>
          </p:cNvPr>
          <p:cNvSpPr txBox="1"/>
          <p:nvPr/>
        </p:nvSpPr>
        <p:spPr>
          <a:xfrm>
            <a:off x="3255857" y="4851434"/>
            <a:ext cx="639919" cy="509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없음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443E4A3-95AD-4843-8E51-11FD63D314B9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E9DA040-30B3-46C8-94FF-E8000F0C3586}"/>
              </a:ext>
            </a:extLst>
          </p:cNvPr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C05AC48-AC51-4D2D-AD74-B399526DE8F3}"/>
              </a:ext>
            </a:extLst>
          </p:cNvPr>
          <p:cNvSpPr txBox="1"/>
          <p:nvPr/>
        </p:nvSpPr>
        <p:spPr>
          <a:xfrm>
            <a:off x="4494328" y="265417"/>
            <a:ext cx="34669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 Case Description 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E4B9A47-D22A-4A8F-BCB0-6062C6250711}"/>
              </a:ext>
            </a:extLst>
          </p:cNvPr>
          <p:cNvSpPr txBox="1"/>
          <p:nvPr/>
        </p:nvSpPr>
        <p:spPr>
          <a:xfrm>
            <a:off x="264793" y="-8878"/>
            <a:ext cx="20088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434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그림 84">
            <a:extLst>
              <a:ext uri="{FF2B5EF4-FFF2-40B4-BE49-F238E27FC236}">
                <a16:creationId xmlns:a16="http://schemas.microsoft.com/office/drawing/2014/main" id="{7EAE270F-37C9-47D9-8144-4939FD0A2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98" y="227797"/>
            <a:ext cx="994275" cy="584868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92839" y="772170"/>
            <a:ext cx="732813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142686" y="1132511"/>
            <a:ext cx="1874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선주문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접수 받기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794187" y="2387170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선행조건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794187" y="3032916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 흐름</a:t>
            </a:r>
          </a:p>
        </p:txBody>
      </p:sp>
      <p:sp>
        <p:nvSpPr>
          <p:cNvPr id="36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794187" y="1060904"/>
            <a:ext cx="2366334" cy="500882"/>
          </a:xfrm>
          <a:prstGeom prst="roundRect">
            <a:avLst>
              <a:gd name="adj" fmla="val 2363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387764" y="1119635"/>
            <a:ext cx="685187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UC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794187" y="4686501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예외 흐름</a:t>
            </a:r>
          </a:p>
        </p:txBody>
      </p:sp>
      <p:sp>
        <p:nvSpPr>
          <p:cNvPr id="39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275537" y="1967269"/>
            <a:ext cx="9904496" cy="4326000"/>
          </a:xfrm>
          <a:prstGeom prst="roundRect">
            <a:avLst>
              <a:gd name="adj" fmla="val 1387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378156" y="1827671"/>
            <a:ext cx="2222874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Description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3E7598-2D30-4ED0-B5E3-75D0B003A619}"/>
              </a:ext>
            </a:extLst>
          </p:cNvPr>
          <p:cNvSpPr txBox="1"/>
          <p:nvPr/>
        </p:nvSpPr>
        <p:spPr>
          <a:xfrm>
            <a:off x="3255857" y="2938992"/>
            <a:ext cx="7255860" cy="143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Manager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에게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선주문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정보를 전송한다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Manager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해당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선주문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접수 정보를 통해서 못난이 농산물의 품목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수량 등을 파악하고 농장에 발주한다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69DE7-35B7-4EDE-8A83-2FFC3F917A0A}"/>
              </a:ext>
            </a:extLst>
          </p:cNvPr>
          <p:cNvSpPr txBox="1"/>
          <p:nvPr/>
        </p:nvSpPr>
        <p:spPr>
          <a:xfrm>
            <a:off x="3255857" y="2296948"/>
            <a:ext cx="4727576" cy="509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선주문하기가 선행되어야 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AB63AD-B9AC-4D13-8120-8DB47E5F0BCD}"/>
              </a:ext>
            </a:extLst>
          </p:cNvPr>
          <p:cNvSpPr txBox="1"/>
          <p:nvPr/>
        </p:nvSpPr>
        <p:spPr>
          <a:xfrm>
            <a:off x="3255857" y="4562176"/>
            <a:ext cx="639919" cy="509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없음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E70F6CC-6E19-42C1-B44E-F061A7103134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D937F0A-2CA7-4EED-9B32-6526D23145C1}"/>
              </a:ext>
            </a:extLst>
          </p:cNvPr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FBA7A81-A415-499C-8AA3-0122466B1BE4}"/>
              </a:ext>
            </a:extLst>
          </p:cNvPr>
          <p:cNvSpPr txBox="1"/>
          <p:nvPr/>
        </p:nvSpPr>
        <p:spPr>
          <a:xfrm>
            <a:off x="4592874" y="298898"/>
            <a:ext cx="34669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 Case Description 9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659E68E-B395-4705-93D5-4675B3BF301F}"/>
              </a:ext>
            </a:extLst>
          </p:cNvPr>
          <p:cNvSpPr txBox="1"/>
          <p:nvPr/>
        </p:nvSpPr>
        <p:spPr>
          <a:xfrm>
            <a:off x="264793" y="-8878"/>
            <a:ext cx="20088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90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>
            <a:extLst>
              <a:ext uri="{FF2B5EF4-FFF2-40B4-BE49-F238E27FC236}">
                <a16:creationId xmlns:a16="http://schemas.microsoft.com/office/drawing/2014/main" id="{0E713DE8-270B-42C5-837E-AD4F65BA9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98" y="227797"/>
            <a:ext cx="994275" cy="584868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92839" y="772170"/>
            <a:ext cx="732813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C02ABAD-3EAD-48FE-A100-0668C9B835EC}"/>
              </a:ext>
            </a:extLst>
          </p:cNvPr>
          <p:cNvSpPr txBox="1"/>
          <p:nvPr/>
        </p:nvSpPr>
        <p:spPr>
          <a:xfrm>
            <a:off x="2096966" y="1132511"/>
            <a:ext cx="4628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최종 주문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안내글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공지 및 관리</a:t>
            </a:r>
          </a:p>
        </p:txBody>
      </p:sp>
      <p:sp>
        <p:nvSpPr>
          <p:cNvPr id="7" name="모서리가 둥근 직사각형 29">
            <a:extLst>
              <a:ext uri="{FF2B5EF4-FFF2-40B4-BE49-F238E27FC236}">
                <a16:creationId xmlns:a16="http://schemas.microsoft.com/office/drawing/2014/main" id="{916FD12B-105A-423C-89ED-04CCA76F5D66}"/>
              </a:ext>
            </a:extLst>
          </p:cNvPr>
          <p:cNvSpPr/>
          <p:nvPr/>
        </p:nvSpPr>
        <p:spPr>
          <a:xfrm>
            <a:off x="1794187" y="2387170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선행조건</a:t>
            </a:r>
          </a:p>
        </p:txBody>
      </p:sp>
      <p:sp>
        <p:nvSpPr>
          <p:cNvPr id="8" name="모서리가 둥근 직사각형 33">
            <a:extLst>
              <a:ext uri="{FF2B5EF4-FFF2-40B4-BE49-F238E27FC236}">
                <a16:creationId xmlns:a16="http://schemas.microsoft.com/office/drawing/2014/main" id="{6CBE792F-A1A6-48BB-BCFB-5B0E826F91D2}"/>
              </a:ext>
            </a:extLst>
          </p:cNvPr>
          <p:cNvSpPr/>
          <p:nvPr/>
        </p:nvSpPr>
        <p:spPr>
          <a:xfrm>
            <a:off x="1794187" y="3032916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 흐름</a:t>
            </a:r>
          </a:p>
        </p:txBody>
      </p:sp>
      <p:sp>
        <p:nvSpPr>
          <p:cNvPr id="9" name="사각형: 둥근 모서리 126">
            <a:extLst>
              <a:ext uri="{FF2B5EF4-FFF2-40B4-BE49-F238E27FC236}">
                <a16:creationId xmlns:a16="http://schemas.microsoft.com/office/drawing/2014/main" id="{1C1B8188-B9F7-46C8-881E-9EB85C2450E5}"/>
              </a:ext>
            </a:extLst>
          </p:cNvPr>
          <p:cNvSpPr/>
          <p:nvPr/>
        </p:nvSpPr>
        <p:spPr>
          <a:xfrm>
            <a:off x="1794185" y="1060904"/>
            <a:ext cx="5161215" cy="500882"/>
          </a:xfrm>
          <a:prstGeom prst="roundRect">
            <a:avLst>
              <a:gd name="adj" fmla="val 2363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모서리가 둥근 직사각형 28">
            <a:extLst>
              <a:ext uri="{FF2B5EF4-FFF2-40B4-BE49-F238E27FC236}">
                <a16:creationId xmlns:a16="http://schemas.microsoft.com/office/drawing/2014/main" id="{91E9569B-FF80-41D0-87F8-DC8175CBE032}"/>
              </a:ext>
            </a:extLst>
          </p:cNvPr>
          <p:cNvSpPr/>
          <p:nvPr/>
        </p:nvSpPr>
        <p:spPr>
          <a:xfrm>
            <a:off x="1387764" y="1119635"/>
            <a:ext cx="685187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UC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모서리가 둥근 직사각형 36">
            <a:extLst>
              <a:ext uri="{FF2B5EF4-FFF2-40B4-BE49-F238E27FC236}">
                <a16:creationId xmlns:a16="http://schemas.microsoft.com/office/drawing/2014/main" id="{F270769A-FA73-4AE8-AA59-24984FB368AC}"/>
              </a:ext>
            </a:extLst>
          </p:cNvPr>
          <p:cNvSpPr/>
          <p:nvPr/>
        </p:nvSpPr>
        <p:spPr>
          <a:xfrm>
            <a:off x="1794187" y="5117644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예외 흐름</a:t>
            </a:r>
          </a:p>
        </p:txBody>
      </p:sp>
      <p:sp>
        <p:nvSpPr>
          <p:cNvPr id="12" name="사각형: 둥근 모서리 126">
            <a:extLst>
              <a:ext uri="{FF2B5EF4-FFF2-40B4-BE49-F238E27FC236}">
                <a16:creationId xmlns:a16="http://schemas.microsoft.com/office/drawing/2014/main" id="{C0952022-91E5-48CB-8EBD-5A308CB30E15}"/>
              </a:ext>
            </a:extLst>
          </p:cNvPr>
          <p:cNvSpPr/>
          <p:nvPr/>
        </p:nvSpPr>
        <p:spPr>
          <a:xfrm>
            <a:off x="1275537" y="1967269"/>
            <a:ext cx="9904496" cy="3951515"/>
          </a:xfrm>
          <a:prstGeom prst="roundRect">
            <a:avLst>
              <a:gd name="adj" fmla="val 1387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모서리가 둥근 직사각형 37">
            <a:extLst>
              <a:ext uri="{FF2B5EF4-FFF2-40B4-BE49-F238E27FC236}">
                <a16:creationId xmlns:a16="http://schemas.microsoft.com/office/drawing/2014/main" id="{8EEDF3AF-F196-42C5-BAEA-E42E742ACC74}"/>
              </a:ext>
            </a:extLst>
          </p:cNvPr>
          <p:cNvSpPr/>
          <p:nvPr/>
        </p:nvSpPr>
        <p:spPr>
          <a:xfrm>
            <a:off x="1378156" y="1827671"/>
            <a:ext cx="2222874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Description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7E33096-F7B1-46DE-BB8A-DFEB972020F7}"/>
              </a:ext>
            </a:extLst>
          </p:cNvPr>
          <p:cNvSpPr/>
          <p:nvPr/>
        </p:nvSpPr>
        <p:spPr>
          <a:xfrm>
            <a:off x="3054511" y="2258708"/>
            <a:ext cx="5178021" cy="509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Manager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선주문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안내글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공지가 선행되야 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89E0B4-09F9-480D-85B0-36113F7D34E9}"/>
              </a:ext>
            </a:extLst>
          </p:cNvPr>
          <p:cNvSpPr txBox="1"/>
          <p:nvPr/>
        </p:nvSpPr>
        <p:spPr>
          <a:xfrm>
            <a:off x="3008683" y="2856018"/>
            <a:ext cx="8140350" cy="204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400"/>
              </a:spcBef>
              <a:buAutoNum type="arabicPeriod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Manager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농장으로부터 준비된 못난이 농산물을 수합한다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ts val="400"/>
              </a:spcBef>
              <a:buAutoNum type="arabicPeriod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Manager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못난이 농산물을 선별하고 평가해 등급을 매긴다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ts val="400"/>
              </a:spcBef>
              <a:buAutoNum type="arabicPeriod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Manager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등급별 가격을 책정해 최종 주문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안내글을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입력하거나 수정한다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ts val="400"/>
              </a:spcBef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시스템은 입력 사항을 저장하고 화면에 띄운다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D20F15-3510-4831-985C-C0199B356625}"/>
              </a:ext>
            </a:extLst>
          </p:cNvPr>
          <p:cNvSpPr txBox="1"/>
          <p:nvPr/>
        </p:nvSpPr>
        <p:spPr>
          <a:xfrm>
            <a:off x="3147718" y="5048686"/>
            <a:ext cx="814035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없음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E3FBF60-E224-471A-B962-5D9EF9660ED3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30E70B6-76EC-4DC3-8FC3-4E8DA6E94A85}"/>
              </a:ext>
            </a:extLst>
          </p:cNvPr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49C975-C1B0-4B2A-82C9-EAA0AF6C4A77}"/>
              </a:ext>
            </a:extLst>
          </p:cNvPr>
          <p:cNvSpPr txBox="1"/>
          <p:nvPr/>
        </p:nvSpPr>
        <p:spPr>
          <a:xfrm>
            <a:off x="4347576" y="285392"/>
            <a:ext cx="34669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 Case Description 10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0D99CF-B5CF-4324-AA4B-9423B924923C}"/>
              </a:ext>
            </a:extLst>
          </p:cNvPr>
          <p:cNvSpPr txBox="1"/>
          <p:nvPr/>
        </p:nvSpPr>
        <p:spPr>
          <a:xfrm>
            <a:off x="264793" y="-8878"/>
            <a:ext cx="20088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292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림 80">
            <a:extLst>
              <a:ext uri="{FF2B5EF4-FFF2-40B4-BE49-F238E27FC236}">
                <a16:creationId xmlns:a16="http://schemas.microsoft.com/office/drawing/2014/main" id="{9F5605D2-AAF6-441A-B5F9-04AEDC6A1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98" y="227797"/>
            <a:ext cx="994275" cy="584868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92839" y="772170"/>
            <a:ext cx="732813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112206" y="1132511"/>
            <a:ext cx="165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회원 정보 관리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794187" y="2387170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선행조건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794187" y="3032916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 흐름</a:t>
            </a:r>
          </a:p>
        </p:txBody>
      </p:sp>
      <p:sp>
        <p:nvSpPr>
          <p:cNvPr id="36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794186" y="1060904"/>
            <a:ext cx="2108197" cy="500882"/>
          </a:xfrm>
          <a:prstGeom prst="roundRect">
            <a:avLst>
              <a:gd name="adj" fmla="val 2363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387764" y="1119635"/>
            <a:ext cx="685187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UC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794187" y="4380799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예외 흐름</a:t>
            </a:r>
          </a:p>
        </p:txBody>
      </p:sp>
      <p:sp>
        <p:nvSpPr>
          <p:cNvPr id="39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275537" y="1967269"/>
            <a:ext cx="9904496" cy="4326000"/>
          </a:xfrm>
          <a:prstGeom prst="roundRect">
            <a:avLst>
              <a:gd name="adj" fmla="val 1387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378156" y="1827671"/>
            <a:ext cx="2222874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Description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7B9468-2A40-4747-8BD5-378434CD0A12}"/>
              </a:ext>
            </a:extLst>
          </p:cNvPr>
          <p:cNvSpPr txBox="1"/>
          <p:nvPr/>
        </p:nvSpPr>
        <p:spPr>
          <a:xfrm>
            <a:off x="3084909" y="2908475"/>
            <a:ext cx="7141958" cy="1878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이름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주소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주민등록번호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전화번호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성별에 관한 데이터를 관리한다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새로운 회원 등록이 이루어질 경우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시스템은 데이터를 업데이트한다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EB945E-90A2-49AE-B365-07692DBCD918}"/>
              </a:ext>
            </a:extLst>
          </p:cNvPr>
          <p:cNvSpPr txBox="1"/>
          <p:nvPr/>
        </p:nvSpPr>
        <p:spPr>
          <a:xfrm>
            <a:off x="3084909" y="2280893"/>
            <a:ext cx="3106941" cy="509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회원 등록이 선행되어야 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BB3097-CA49-4B09-A7B5-2351499E5FF2}"/>
              </a:ext>
            </a:extLst>
          </p:cNvPr>
          <p:cNvSpPr txBox="1"/>
          <p:nvPr/>
        </p:nvSpPr>
        <p:spPr>
          <a:xfrm>
            <a:off x="3084909" y="4757582"/>
            <a:ext cx="7312904" cy="143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정보 변경을 하였을 경우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시스템은 이를 새로 업데이트 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363464A-003A-44B7-8DB5-876DCD131233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44B3326-7911-4A93-9BE5-E536C5EF19CE}"/>
              </a:ext>
            </a:extLst>
          </p:cNvPr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13B049E-8358-4F7F-9769-CE0711EA85A5}"/>
              </a:ext>
            </a:extLst>
          </p:cNvPr>
          <p:cNvSpPr txBox="1"/>
          <p:nvPr/>
        </p:nvSpPr>
        <p:spPr>
          <a:xfrm>
            <a:off x="264793" y="-8878"/>
            <a:ext cx="20088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1B39F7-1DBF-4725-9F23-7CE92030CD5F}"/>
              </a:ext>
            </a:extLst>
          </p:cNvPr>
          <p:cNvSpPr txBox="1"/>
          <p:nvPr/>
        </p:nvSpPr>
        <p:spPr>
          <a:xfrm>
            <a:off x="4418014" y="265417"/>
            <a:ext cx="34669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 Case Description 11</a:t>
            </a:r>
          </a:p>
        </p:txBody>
      </p:sp>
    </p:spTree>
    <p:extLst>
      <p:ext uri="{BB962C8B-B14F-4D97-AF65-F5344CB8AC3E}">
        <p14:creationId xmlns:p14="http://schemas.microsoft.com/office/powerpoint/2010/main" val="90299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71021" y="53266"/>
            <a:ext cx="167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47492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Class Diagram</a:t>
            </a:r>
            <a:endParaRPr lang="ko-KR" altLang="en-US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highlight>
                <a:srgbClr val="F47492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6F0E72-1C61-4125-97EA-713BEE03E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1" y="506722"/>
            <a:ext cx="12049957" cy="618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1D171-BA52-45CE-A760-B78A79B3648D}"/>
              </a:ext>
            </a:extLst>
          </p:cNvPr>
          <p:cNvSpPr txBox="1"/>
          <p:nvPr/>
        </p:nvSpPr>
        <p:spPr>
          <a:xfrm>
            <a:off x="4627876" y="281764"/>
            <a:ext cx="30810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Sequence Diagram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7AE5309-E3B9-485E-8713-D3514F072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98" y="227797"/>
            <a:ext cx="994275" cy="58486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264793" y="-8878"/>
            <a:ext cx="20088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203200" y="772170"/>
            <a:ext cx="695174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701FB98-A4F4-43DF-9859-C2E683F67EE6}"/>
              </a:ext>
            </a:extLst>
          </p:cNvPr>
          <p:cNvSpPr txBox="1"/>
          <p:nvPr/>
        </p:nvSpPr>
        <p:spPr>
          <a:xfrm>
            <a:off x="2225337" y="761876"/>
            <a:ext cx="3081014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</a:t>
            </a:r>
            <a:r>
              <a:rPr lang="ko-KR" altLang="en-US" sz="1600" dirty="0"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선주문하기</a:t>
            </a:r>
            <a:r>
              <a:rPr lang="en-US" altLang="ko-KR" sz="1600" dirty="0"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28B5C1-2D78-43F3-B664-56FDE6F28111}"/>
              </a:ext>
            </a:extLst>
          </p:cNvPr>
          <p:cNvSpPr txBox="1"/>
          <p:nvPr/>
        </p:nvSpPr>
        <p:spPr>
          <a:xfrm>
            <a:off x="7238361" y="1577448"/>
            <a:ext cx="4777966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</a:t>
            </a:r>
            <a:r>
              <a:rPr lang="ko-KR" altLang="en-US" sz="1600" dirty="0"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최종 농산물 </a:t>
            </a:r>
            <a:r>
              <a:rPr lang="ko-KR" altLang="en-US" sz="1600" dirty="0" err="1"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공지글</a:t>
            </a:r>
            <a:r>
              <a:rPr lang="ko-KR" altLang="en-US" sz="1600" dirty="0"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확인하기</a:t>
            </a:r>
            <a:r>
              <a:rPr lang="en-US" altLang="ko-KR" sz="1600" dirty="0"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5D2CC5-C62C-4929-98F2-7EF81547CD8D}"/>
              </a:ext>
            </a:extLst>
          </p:cNvPr>
          <p:cNvSpPr/>
          <p:nvPr/>
        </p:nvSpPr>
        <p:spPr>
          <a:xfrm>
            <a:off x="5196840" y="2387214"/>
            <a:ext cx="457200" cy="165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>
                <a:solidFill>
                  <a:schemeClr val="tx1"/>
                </a:solidFill>
              </a:ln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14824DC-4E4B-4F8D-8590-134E84C25A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825" t="26019" r="29296" b="16505"/>
          <a:stretch/>
        </p:blipFill>
        <p:spPr>
          <a:xfrm>
            <a:off x="6755808" y="2077909"/>
            <a:ext cx="4252403" cy="394168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A132B96-2453-4A2B-B9EA-4ED91EB9F7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869" t="22502" r="35049" b="10043"/>
          <a:stretch/>
        </p:blipFill>
        <p:spPr>
          <a:xfrm>
            <a:off x="434842" y="1167303"/>
            <a:ext cx="5362275" cy="534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17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1D171-BA52-45CE-A760-B78A79B3648D}"/>
              </a:ext>
            </a:extLst>
          </p:cNvPr>
          <p:cNvSpPr txBox="1"/>
          <p:nvPr/>
        </p:nvSpPr>
        <p:spPr>
          <a:xfrm>
            <a:off x="5445558" y="281764"/>
            <a:ext cx="30810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5. </a:t>
            </a:r>
            <a:r>
              <a:rPr lang="ko-KR" altLang="en-US" sz="2000" dirty="0" err="1"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구현이슈</a:t>
            </a:r>
            <a:endParaRPr lang="en-US" altLang="ko-KR" sz="2000" dirty="0">
              <a:highlight>
                <a:srgbClr val="FFFFFF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7AE5309-E3B9-485E-8713-D3514F072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98" y="227797"/>
            <a:ext cx="994275" cy="58486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264793" y="-8878"/>
            <a:ext cx="20088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203200" y="772170"/>
            <a:ext cx="695174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804368" y="1987605"/>
            <a:ext cx="1977121" cy="3673401"/>
            <a:chOff x="2649416" y="586885"/>
            <a:chExt cx="2386238" cy="4433522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9375" y1="5199" x2="92045" y2="7798"/>
                          <a14:foregroundMark x1="8807" y1="8563" x2="88352" y2="4893"/>
                          <a14:foregroundMark x1="13920" y1="3058" x2="80398" y2="3517"/>
                          <a14:foregroundMark x1="89773" y1="3364" x2="96307" y2="9021"/>
                          <a14:foregroundMark x1="95739" y1="11162" x2="94886" y2="94801"/>
                          <a14:foregroundMark x1="6818" y1="6881" x2="3977" y2="33028"/>
                          <a14:foregroundMark x1="3977" y1="35627" x2="4545" y2="88379"/>
                          <a14:foregroundMark x1="5682" y1="91896" x2="64489" y2="88991"/>
                          <a14:foregroundMark x1="13920" y1="96789" x2="67614" y2="96024"/>
                          <a14:foregroundMark x1="63920" y1="91437" x2="90341" y2="92813"/>
                          <a14:backgroundMark x1="8523" y1="11621" x2="88352" y2="8425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49416" y="586885"/>
              <a:ext cx="2386238" cy="4433522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3031" y="1034350"/>
              <a:ext cx="2030200" cy="3432141"/>
            </a:xfrm>
            <a:prstGeom prst="rect">
              <a:avLst/>
            </a:prstGeom>
          </p:spPr>
        </p:pic>
      </p:grpSp>
      <p:grpSp>
        <p:nvGrpSpPr>
          <p:cNvPr id="30" name="그룹 29"/>
          <p:cNvGrpSpPr/>
          <p:nvPr/>
        </p:nvGrpSpPr>
        <p:grpSpPr>
          <a:xfrm>
            <a:off x="3523213" y="1987605"/>
            <a:ext cx="2001474" cy="3718648"/>
            <a:chOff x="260899" y="138478"/>
            <a:chExt cx="2386238" cy="4433522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9375" y1="5199" x2="92045" y2="7798"/>
                          <a14:foregroundMark x1="8807" y1="8563" x2="88352" y2="4893"/>
                          <a14:foregroundMark x1="13920" y1="3058" x2="80398" y2="3517"/>
                          <a14:foregroundMark x1="89773" y1="3364" x2="96307" y2="9021"/>
                          <a14:foregroundMark x1="95739" y1="11162" x2="94886" y2="94801"/>
                          <a14:foregroundMark x1="6818" y1="6881" x2="3977" y2="33028"/>
                          <a14:foregroundMark x1="3977" y1="35627" x2="4545" y2="88379"/>
                          <a14:foregroundMark x1="5682" y1="91896" x2="64489" y2="88991"/>
                          <a14:foregroundMark x1="13920" y1="96789" x2="67614" y2="96024"/>
                          <a14:foregroundMark x1="63920" y1="91437" x2="90341" y2="92813"/>
                          <a14:backgroundMark x1="8523" y1="11621" x2="88352" y2="8425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0899" y="138478"/>
              <a:ext cx="2386238" cy="4433522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202" y="577151"/>
              <a:ext cx="2047727" cy="3423349"/>
            </a:xfrm>
            <a:prstGeom prst="rect">
              <a:avLst/>
            </a:prstGeom>
          </p:spPr>
        </p:pic>
      </p:grpSp>
      <p:sp>
        <p:nvSpPr>
          <p:cNvPr id="3" name="오른쪽 화살표 2"/>
          <p:cNvSpPr/>
          <p:nvPr/>
        </p:nvSpPr>
        <p:spPr>
          <a:xfrm>
            <a:off x="2942922" y="3719151"/>
            <a:ext cx="439615" cy="360485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22702" y="1040291"/>
            <a:ext cx="3604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ID,PW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회원정보와 일치하면 화면전환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943812" y="1033095"/>
            <a:ext cx="406493" cy="338601"/>
          </a:xfrm>
          <a:prstGeom prst="roundRect">
            <a:avLst>
              <a:gd name="adj" fmla="val 34844"/>
            </a:avLst>
          </a:prstGeom>
          <a:noFill/>
          <a:ln w="38100">
            <a:solidFill>
              <a:srgbClr val="5540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905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D3917DF5-4E45-4B97-821E-CA8D7CEBC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98" y="227797"/>
            <a:ext cx="994275" cy="5848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D78510-4427-441A-84D4-FD510498F74C}"/>
              </a:ext>
            </a:extLst>
          </p:cNvPr>
          <p:cNvSpPr txBox="1"/>
          <p:nvPr/>
        </p:nvSpPr>
        <p:spPr>
          <a:xfrm>
            <a:off x="971611" y="1649356"/>
            <a:ext cx="3817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contents</a:t>
            </a:r>
            <a:endParaRPr lang="ko-KR" altLang="en-US" sz="4000" dirty="0"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4C0531-9D1D-44B1-B87D-0F32DDB265C8}"/>
              </a:ext>
            </a:extLst>
          </p:cNvPr>
          <p:cNvSpPr txBox="1"/>
          <p:nvPr/>
        </p:nvSpPr>
        <p:spPr>
          <a:xfrm>
            <a:off x="971610" y="2357242"/>
            <a:ext cx="46730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dirty="0">
                <a:highlight>
                  <a:srgbClr val="D9D9D9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핵심 개발 내용</a:t>
            </a:r>
            <a:endParaRPr lang="en-US" altLang="ko-KR" sz="2000" dirty="0">
              <a:highlight>
                <a:srgbClr val="D9D9D9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dirty="0">
                <a:highlight>
                  <a:srgbClr val="D9D9D9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 Case Diagram/Description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dirty="0">
                <a:highlight>
                  <a:srgbClr val="D9D9D9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Class Diagram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dirty="0">
                <a:highlight>
                  <a:srgbClr val="D9D9D9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Sequence Diagram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dirty="0">
                <a:highlight>
                  <a:srgbClr val="D9D9D9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구현이슈</a:t>
            </a:r>
            <a:endParaRPr lang="en-US" altLang="ko-KR" sz="2000" dirty="0">
              <a:highlight>
                <a:srgbClr val="D9D9D9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dirty="0">
                <a:highlight>
                  <a:srgbClr val="D9D9D9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Testing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203200" y="762743"/>
            <a:ext cx="535422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A0E329-B87C-439C-935B-D2EF2EEB479A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269122-3B10-49B5-88BD-14DCEB5164CF}"/>
              </a:ext>
            </a:extLst>
          </p:cNvPr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7BE9C7-68A4-4D04-B9C0-E88C60926DFA}"/>
              </a:ext>
            </a:extLst>
          </p:cNvPr>
          <p:cNvSpPr txBox="1"/>
          <p:nvPr/>
        </p:nvSpPr>
        <p:spPr>
          <a:xfrm>
            <a:off x="264793" y="-8878"/>
            <a:ext cx="20088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456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1D171-BA52-45CE-A760-B78A79B3648D}"/>
              </a:ext>
            </a:extLst>
          </p:cNvPr>
          <p:cNvSpPr txBox="1"/>
          <p:nvPr/>
        </p:nvSpPr>
        <p:spPr>
          <a:xfrm>
            <a:off x="5445558" y="281764"/>
            <a:ext cx="30810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5. </a:t>
            </a:r>
            <a:r>
              <a:rPr lang="ko-KR" altLang="en-US" sz="2000" dirty="0" err="1"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구현이슈</a:t>
            </a:r>
            <a:endParaRPr lang="en-US" altLang="ko-KR" sz="2000" dirty="0">
              <a:highlight>
                <a:srgbClr val="FFFFFF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7AE5309-E3B9-485E-8713-D3514F072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98" y="227797"/>
            <a:ext cx="994275" cy="58486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264793" y="-8878"/>
            <a:ext cx="20088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203200" y="772170"/>
            <a:ext cx="695174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2702" y="1040291"/>
            <a:ext cx="3604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선택한 주문 목록 띄우기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943812" y="1033095"/>
            <a:ext cx="406493" cy="338601"/>
          </a:xfrm>
          <a:prstGeom prst="roundRect">
            <a:avLst>
              <a:gd name="adj" fmla="val 34844"/>
            </a:avLst>
          </a:prstGeom>
          <a:noFill/>
          <a:ln w="38100">
            <a:solidFill>
              <a:srgbClr val="5540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958999" y="2040099"/>
            <a:ext cx="2001474" cy="3718648"/>
            <a:chOff x="260899" y="138478"/>
            <a:chExt cx="2386238" cy="4433522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9375" y1="5199" x2="92045" y2="7798"/>
                          <a14:foregroundMark x1="8807" y1="8563" x2="88352" y2="4893"/>
                          <a14:foregroundMark x1="13920" y1="3058" x2="80398" y2="3517"/>
                          <a14:foregroundMark x1="89773" y1="3364" x2="96307" y2="9021"/>
                          <a14:foregroundMark x1="95739" y1="11162" x2="94886" y2="94801"/>
                          <a14:foregroundMark x1="6818" y1="6881" x2="3977" y2="33028"/>
                          <a14:foregroundMark x1="3977" y1="35627" x2="4545" y2="88379"/>
                          <a14:foregroundMark x1="5682" y1="91896" x2="64489" y2="88991"/>
                          <a14:foregroundMark x1="13920" y1="96789" x2="67614" y2="96024"/>
                          <a14:foregroundMark x1="63920" y1="91437" x2="90341" y2="92813"/>
                          <a14:backgroundMark x1="8523" y1="11621" x2="88352" y2="8425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0899" y="138478"/>
              <a:ext cx="2386238" cy="4433522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202" y="577151"/>
              <a:ext cx="2047727" cy="3423349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/>
        </p:nvGrpSpPr>
        <p:grpSpPr>
          <a:xfrm>
            <a:off x="5716273" y="2041285"/>
            <a:ext cx="1988718" cy="3724611"/>
            <a:chOff x="7927791" y="138478"/>
            <a:chExt cx="2386238" cy="4433522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9375" y1="5199" x2="92045" y2="7798"/>
                          <a14:foregroundMark x1="8807" y1="8563" x2="88352" y2="4893"/>
                          <a14:foregroundMark x1="13920" y1="3058" x2="80398" y2="3517"/>
                          <a14:foregroundMark x1="89773" y1="3364" x2="96307" y2="9021"/>
                          <a14:foregroundMark x1="95739" y1="11162" x2="94886" y2="94801"/>
                          <a14:foregroundMark x1="6818" y1="6881" x2="3977" y2="33028"/>
                          <a14:foregroundMark x1="3977" y1="35627" x2="4545" y2="88379"/>
                          <a14:foregroundMark x1="5682" y1="91896" x2="64489" y2="88991"/>
                          <a14:foregroundMark x1="13920" y1="96789" x2="67614" y2="96024"/>
                          <a14:foregroundMark x1="63920" y1="91437" x2="90341" y2="92813"/>
                          <a14:backgroundMark x1="8523" y1="11621" x2="88352" y2="8425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927791" y="138478"/>
              <a:ext cx="2386238" cy="4433522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9948" y="589087"/>
              <a:ext cx="2046752" cy="3385036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/>
        </p:nvGrpSpPr>
        <p:grpSpPr>
          <a:xfrm>
            <a:off x="8151367" y="2040099"/>
            <a:ext cx="2003748" cy="3722873"/>
            <a:chOff x="260899" y="138478"/>
            <a:chExt cx="2386238" cy="4433522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9375" y1="5199" x2="92045" y2="7798"/>
                          <a14:foregroundMark x1="8807" y1="8563" x2="88352" y2="4893"/>
                          <a14:foregroundMark x1="13920" y1="3058" x2="80398" y2="3517"/>
                          <a14:foregroundMark x1="89773" y1="3364" x2="96307" y2="9021"/>
                          <a14:foregroundMark x1="95739" y1="11162" x2="94886" y2="94801"/>
                          <a14:foregroundMark x1="6818" y1="6881" x2="3977" y2="33028"/>
                          <a14:foregroundMark x1="3977" y1="35627" x2="4545" y2="88379"/>
                          <a14:foregroundMark x1="5682" y1="91896" x2="64489" y2="88991"/>
                          <a14:foregroundMark x1="13920" y1="96789" x2="67614" y2="96024"/>
                          <a14:foregroundMark x1="63920" y1="91437" x2="90341" y2="92813"/>
                          <a14:backgroundMark x1="8523" y1="11621" x2="88352" y2="8425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0899" y="138478"/>
              <a:ext cx="2386238" cy="4433522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446" y="585943"/>
              <a:ext cx="2028788" cy="3370595"/>
            </a:xfrm>
            <a:prstGeom prst="rect">
              <a:avLst/>
            </a:prstGeom>
          </p:spPr>
        </p:pic>
      </p:grpSp>
      <p:sp>
        <p:nvSpPr>
          <p:cNvPr id="37" name="오른쪽 화살표 36"/>
          <p:cNvSpPr/>
          <p:nvPr/>
        </p:nvSpPr>
        <p:spPr>
          <a:xfrm>
            <a:off x="4525537" y="3719180"/>
            <a:ext cx="439615" cy="360485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69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7AE5309-E3B9-485E-8713-D3514F072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98" y="227797"/>
            <a:ext cx="994275" cy="58486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264793" y="-8878"/>
            <a:ext cx="20088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203200" y="772170"/>
            <a:ext cx="695174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/>
          <p:cNvGrpSpPr/>
          <p:nvPr/>
        </p:nvGrpSpPr>
        <p:grpSpPr>
          <a:xfrm>
            <a:off x="1344806" y="2098836"/>
            <a:ext cx="2016216" cy="3746038"/>
            <a:chOff x="7927791" y="138478"/>
            <a:chExt cx="2386238" cy="4433522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9375" y1="5199" x2="92045" y2="7798"/>
                          <a14:foregroundMark x1="8807" y1="8563" x2="88352" y2="4893"/>
                          <a14:foregroundMark x1="13920" y1="3058" x2="80398" y2="3517"/>
                          <a14:foregroundMark x1="89773" y1="3364" x2="96307" y2="9021"/>
                          <a14:foregroundMark x1="95739" y1="11162" x2="94886" y2="94801"/>
                          <a14:foregroundMark x1="6818" y1="6881" x2="3977" y2="33028"/>
                          <a14:foregroundMark x1="3977" y1="35627" x2="4545" y2="88379"/>
                          <a14:foregroundMark x1="5682" y1="91896" x2="64489" y2="88991"/>
                          <a14:foregroundMark x1="13920" y1="96789" x2="67614" y2="96024"/>
                          <a14:foregroundMark x1="63920" y1="91437" x2="90341" y2="92813"/>
                          <a14:backgroundMark x1="8523" y1="11621" x2="88352" y2="8425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927791" y="138478"/>
              <a:ext cx="2386238" cy="4433522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9948" y="589087"/>
              <a:ext cx="2046752" cy="3385036"/>
            </a:xfrm>
            <a:prstGeom prst="rect">
              <a:avLst/>
            </a:prstGeom>
          </p:spPr>
        </p:pic>
      </p:grpSp>
      <p:grpSp>
        <p:nvGrpSpPr>
          <p:cNvPr id="39" name="그룹 38"/>
          <p:cNvGrpSpPr/>
          <p:nvPr/>
        </p:nvGrpSpPr>
        <p:grpSpPr>
          <a:xfrm>
            <a:off x="6545434" y="2095779"/>
            <a:ext cx="2016216" cy="3746038"/>
            <a:chOff x="594946" y="138478"/>
            <a:chExt cx="2386238" cy="4433522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9375" y1="5199" x2="92045" y2="7798"/>
                          <a14:foregroundMark x1="8807" y1="8563" x2="88352" y2="4893"/>
                          <a14:foregroundMark x1="13920" y1="3058" x2="80398" y2="3517"/>
                          <a14:foregroundMark x1="89773" y1="3364" x2="96307" y2="9021"/>
                          <a14:foregroundMark x1="95739" y1="11162" x2="94886" y2="94801"/>
                          <a14:foregroundMark x1="6818" y1="6881" x2="3977" y2="33028"/>
                          <a14:foregroundMark x1="3977" y1="35627" x2="4545" y2="88379"/>
                          <a14:foregroundMark x1="5682" y1="91896" x2="64489" y2="88991"/>
                          <a14:foregroundMark x1="13920" y1="96789" x2="67614" y2="96024"/>
                          <a14:foregroundMark x1="63920" y1="91437" x2="90341" y2="92813"/>
                          <a14:backgroundMark x1="8523" y1="11621" x2="88352" y2="8425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94946" y="138478"/>
              <a:ext cx="2386238" cy="4433522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888" y="606669"/>
              <a:ext cx="2039937" cy="3367454"/>
            </a:xfrm>
            <a:prstGeom prst="rect">
              <a:avLst/>
            </a:prstGeom>
          </p:spPr>
        </p:pic>
      </p:grpSp>
      <p:grpSp>
        <p:nvGrpSpPr>
          <p:cNvPr id="42" name="그룹 41"/>
          <p:cNvGrpSpPr/>
          <p:nvPr/>
        </p:nvGrpSpPr>
        <p:grpSpPr>
          <a:xfrm>
            <a:off x="8930681" y="2095779"/>
            <a:ext cx="2016216" cy="3746038"/>
            <a:chOff x="3455377" y="138478"/>
            <a:chExt cx="2386238" cy="4433522"/>
          </a:xfrm>
        </p:grpSpPr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9375" y1="5199" x2="92045" y2="7798"/>
                          <a14:foregroundMark x1="8807" y1="8563" x2="88352" y2="4893"/>
                          <a14:foregroundMark x1="13920" y1="3058" x2="80398" y2="3517"/>
                          <a14:foregroundMark x1="89773" y1="3364" x2="96307" y2="9021"/>
                          <a14:foregroundMark x1="95739" y1="11162" x2="94886" y2="94801"/>
                          <a14:foregroundMark x1="6818" y1="6881" x2="3977" y2="33028"/>
                          <a14:foregroundMark x1="3977" y1="35627" x2="4545" y2="88379"/>
                          <a14:foregroundMark x1="5682" y1="91896" x2="64489" y2="88991"/>
                          <a14:foregroundMark x1="13920" y1="96789" x2="67614" y2="96024"/>
                          <a14:foregroundMark x1="63920" y1="91437" x2="90341" y2="92813"/>
                          <a14:backgroundMark x1="8523" y1="11621" x2="88352" y2="8425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455377" y="138478"/>
              <a:ext cx="2386238" cy="4433522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9501" y="606670"/>
              <a:ext cx="2051537" cy="3367453"/>
            </a:xfrm>
            <a:prstGeom prst="rect">
              <a:avLst/>
            </a:prstGeom>
          </p:spPr>
        </p:pic>
      </p:grpSp>
      <p:grpSp>
        <p:nvGrpSpPr>
          <p:cNvPr id="45" name="그룹 44"/>
          <p:cNvGrpSpPr/>
          <p:nvPr/>
        </p:nvGrpSpPr>
        <p:grpSpPr>
          <a:xfrm>
            <a:off x="4160187" y="2095779"/>
            <a:ext cx="2016216" cy="3746038"/>
            <a:chOff x="5541553" y="138478"/>
            <a:chExt cx="2386238" cy="4433522"/>
          </a:xfrm>
        </p:grpSpPr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9375" y1="5199" x2="92045" y2="7798"/>
                          <a14:foregroundMark x1="8807" y1="8563" x2="88352" y2="4893"/>
                          <a14:foregroundMark x1="13920" y1="3058" x2="80398" y2="3517"/>
                          <a14:foregroundMark x1="89773" y1="3364" x2="96307" y2="9021"/>
                          <a14:foregroundMark x1="95739" y1="11162" x2="94886" y2="94801"/>
                          <a14:foregroundMark x1="6818" y1="6881" x2="3977" y2="33028"/>
                          <a14:foregroundMark x1="3977" y1="35627" x2="4545" y2="88379"/>
                          <a14:foregroundMark x1="5682" y1="91896" x2="64489" y2="88991"/>
                          <a14:foregroundMark x1="13920" y1="96789" x2="67614" y2="96024"/>
                          <a14:foregroundMark x1="63920" y1="91437" x2="90341" y2="92813"/>
                          <a14:backgroundMark x1="8523" y1="11621" x2="88352" y2="8425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41553" y="138478"/>
              <a:ext cx="2386238" cy="4433522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3709" y="589085"/>
              <a:ext cx="2032972" cy="3385038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D51D171-BA52-45CE-A760-B78A79B3648D}"/>
              </a:ext>
            </a:extLst>
          </p:cNvPr>
          <p:cNvSpPr txBox="1"/>
          <p:nvPr/>
        </p:nvSpPr>
        <p:spPr>
          <a:xfrm>
            <a:off x="5445558" y="281764"/>
            <a:ext cx="30810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5. </a:t>
            </a:r>
            <a:r>
              <a:rPr lang="ko-KR" altLang="en-US" sz="2000" dirty="0" err="1"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구현이슈</a:t>
            </a:r>
            <a:endParaRPr lang="en-US" altLang="ko-KR" sz="2000" dirty="0">
              <a:highlight>
                <a:srgbClr val="FFFFFF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422702" y="1040291"/>
            <a:ext cx="3604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선택한 못난이 농산물 상세정보 띄우기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943812" y="1033095"/>
            <a:ext cx="406493" cy="338601"/>
          </a:xfrm>
          <a:prstGeom prst="roundRect">
            <a:avLst>
              <a:gd name="adj" fmla="val 34844"/>
            </a:avLst>
          </a:prstGeom>
          <a:noFill/>
          <a:ln w="38100">
            <a:solidFill>
              <a:srgbClr val="5540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오른쪽 화살표 53"/>
          <p:cNvSpPr/>
          <p:nvPr/>
        </p:nvSpPr>
        <p:spPr>
          <a:xfrm>
            <a:off x="3540797" y="3719180"/>
            <a:ext cx="439615" cy="360485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83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7AE5309-E3B9-485E-8713-D3514F072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98" y="227797"/>
            <a:ext cx="994275" cy="58486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264793" y="-8878"/>
            <a:ext cx="20088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203200" y="772170"/>
            <a:ext cx="695174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D51D171-BA52-45CE-A760-B78A79B3648D}"/>
              </a:ext>
            </a:extLst>
          </p:cNvPr>
          <p:cNvSpPr txBox="1"/>
          <p:nvPr/>
        </p:nvSpPr>
        <p:spPr>
          <a:xfrm>
            <a:off x="5445558" y="281764"/>
            <a:ext cx="30810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5. </a:t>
            </a:r>
            <a:r>
              <a:rPr lang="ko-KR" altLang="en-US" sz="2000" dirty="0" err="1"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구현이슈</a:t>
            </a:r>
            <a:endParaRPr lang="en-US" altLang="ko-KR" sz="2000" dirty="0">
              <a:highlight>
                <a:srgbClr val="FFFFFF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22702" y="1040291"/>
            <a:ext cx="3604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선택한 수량에 해당하는 총 예약금 띄워주기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943812" y="1033095"/>
            <a:ext cx="406493" cy="338601"/>
          </a:xfrm>
          <a:prstGeom prst="roundRect">
            <a:avLst>
              <a:gd name="adj" fmla="val 34844"/>
            </a:avLst>
          </a:prstGeom>
          <a:noFill/>
          <a:ln w="38100">
            <a:solidFill>
              <a:srgbClr val="5540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422702" y="1899139"/>
            <a:ext cx="2016216" cy="3746038"/>
            <a:chOff x="2373439" y="2171700"/>
            <a:chExt cx="2016216" cy="3746038"/>
          </a:xfrm>
        </p:grpSpPr>
        <p:grpSp>
          <p:nvGrpSpPr>
            <p:cNvPr id="37" name="그룹 36"/>
            <p:cNvGrpSpPr/>
            <p:nvPr/>
          </p:nvGrpSpPr>
          <p:grpSpPr>
            <a:xfrm>
              <a:off x="2373439" y="2171700"/>
              <a:ext cx="2016216" cy="3746038"/>
              <a:chOff x="7746085" y="138478"/>
              <a:chExt cx="2386238" cy="4433522"/>
            </a:xfrm>
          </p:grpSpPr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0" r="100000">
                            <a14:foregroundMark x1="9375" y1="5199" x2="92045" y2="7798"/>
                            <a14:foregroundMark x1="8807" y1="8563" x2="88352" y2="4893"/>
                            <a14:foregroundMark x1="13920" y1="3058" x2="80398" y2="3517"/>
                            <a14:foregroundMark x1="89773" y1="3364" x2="96307" y2="9021"/>
                            <a14:foregroundMark x1="95739" y1="11162" x2="94886" y2="94801"/>
                            <a14:foregroundMark x1="6818" y1="6881" x2="3977" y2="33028"/>
                            <a14:foregroundMark x1="3977" y1="35627" x2="4545" y2="88379"/>
                            <a14:foregroundMark x1="5682" y1="91896" x2="64489" y2="88991"/>
                            <a14:foregroundMark x1="13920" y1="96789" x2="67614" y2="96024"/>
                            <a14:foregroundMark x1="63920" y1="91437" x2="90341" y2="92813"/>
                            <a14:backgroundMark x1="8523" y1="11621" x2="88352" y2="84251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746085" y="138478"/>
                <a:ext cx="2386238" cy="4433522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11508" y="585943"/>
                <a:ext cx="2040686" cy="3432141"/>
              </a:xfrm>
              <a:prstGeom prst="rect">
                <a:avLst/>
              </a:prstGeom>
            </p:spPr>
          </p:pic>
        </p:grpSp>
        <p:sp>
          <p:nvSpPr>
            <p:cNvPr id="3" name="TextBox 2"/>
            <p:cNvSpPr txBox="1"/>
            <p:nvPr/>
          </p:nvSpPr>
          <p:spPr>
            <a:xfrm>
              <a:off x="3392918" y="4514703"/>
              <a:ext cx="9563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1000</a:t>
              </a:r>
              <a:endPara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953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7AE5309-E3B9-485E-8713-D3514F072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98" y="227797"/>
            <a:ext cx="994275" cy="58486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264793" y="-8878"/>
            <a:ext cx="20088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203200" y="772170"/>
            <a:ext cx="695174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1350305" y="2019858"/>
            <a:ext cx="2016216" cy="3746038"/>
            <a:chOff x="260899" y="138478"/>
            <a:chExt cx="2386238" cy="4433522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9375" y1="5199" x2="92045" y2="7798"/>
                          <a14:foregroundMark x1="8807" y1="8563" x2="88352" y2="4893"/>
                          <a14:foregroundMark x1="13920" y1="3058" x2="80398" y2="3517"/>
                          <a14:foregroundMark x1="89773" y1="3364" x2="96307" y2="9021"/>
                          <a14:foregroundMark x1="95739" y1="11162" x2="94886" y2="94801"/>
                          <a14:foregroundMark x1="6818" y1="6881" x2="3977" y2="33028"/>
                          <a14:foregroundMark x1="3977" y1="35627" x2="4545" y2="88379"/>
                          <a14:foregroundMark x1="5682" y1="91896" x2="64489" y2="88991"/>
                          <a14:foregroundMark x1="13920" y1="96789" x2="67614" y2="96024"/>
                          <a14:foregroundMark x1="63920" y1="91437" x2="90341" y2="92813"/>
                          <a14:backgroundMark x1="8523" y1="11621" x2="88352" y2="8425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0899" y="138478"/>
              <a:ext cx="2386238" cy="4433522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446" y="585943"/>
              <a:ext cx="2028788" cy="3370595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D51D171-BA52-45CE-A760-B78A79B3648D}"/>
              </a:ext>
            </a:extLst>
          </p:cNvPr>
          <p:cNvSpPr txBox="1"/>
          <p:nvPr/>
        </p:nvSpPr>
        <p:spPr>
          <a:xfrm>
            <a:off x="5445558" y="281764"/>
            <a:ext cx="30810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5. </a:t>
            </a:r>
            <a:r>
              <a:rPr lang="ko-KR" altLang="en-US" sz="2000" dirty="0" err="1"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구현이슈</a:t>
            </a:r>
            <a:endParaRPr lang="en-US" altLang="ko-KR" sz="2000" dirty="0">
              <a:highlight>
                <a:srgbClr val="FFFFFF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22702" y="1040291"/>
            <a:ext cx="3604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선택한 못난이 농산물 상세정보 띄우기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943812" y="1033095"/>
            <a:ext cx="406493" cy="338601"/>
          </a:xfrm>
          <a:prstGeom prst="roundRect">
            <a:avLst>
              <a:gd name="adj" fmla="val 34844"/>
            </a:avLst>
          </a:prstGeom>
          <a:noFill/>
          <a:ln w="38100">
            <a:solidFill>
              <a:srgbClr val="5540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4144296" y="2019858"/>
            <a:ext cx="2016216" cy="3746038"/>
            <a:chOff x="8856845" y="736354"/>
            <a:chExt cx="2386238" cy="4433522"/>
          </a:xfrm>
        </p:grpSpPr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9375" y1="5199" x2="92045" y2="7798"/>
                          <a14:foregroundMark x1="8807" y1="8563" x2="88352" y2="4893"/>
                          <a14:foregroundMark x1="13920" y1="3058" x2="80398" y2="3517"/>
                          <a14:foregroundMark x1="89773" y1="3364" x2="96307" y2="9021"/>
                          <a14:foregroundMark x1="95739" y1="11162" x2="94886" y2="94801"/>
                          <a14:foregroundMark x1="6818" y1="6881" x2="3977" y2="33028"/>
                          <a14:foregroundMark x1="3977" y1="35627" x2="4545" y2="88379"/>
                          <a14:foregroundMark x1="5682" y1="91896" x2="64489" y2="88991"/>
                          <a14:foregroundMark x1="13920" y1="96789" x2="67614" y2="96024"/>
                          <a14:foregroundMark x1="63920" y1="91437" x2="90341" y2="92813"/>
                          <a14:backgroundMark x1="8523" y1="11621" x2="88352" y2="8425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856845" y="736354"/>
              <a:ext cx="2386238" cy="4433522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5438" y="1126083"/>
              <a:ext cx="2049051" cy="3463501"/>
            </a:xfrm>
            <a:prstGeom prst="rect">
              <a:avLst/>
            </a:prstGeom>
          </p:spPr>
        </p:pic>
      </p:grpSp>
      <p:sp>
        <p:nvSpPr>
          <p:cNvPr id="52" name="오른쪽 화살표 51"/>
          <p:cNvSpPr/>
          <p:nvPr/>
        </p:nvSpPr>
        <p:spPr>
          <a:xfrm>
            <a:off x="3540797" y="3719180"/>
            <a:ext cx="439615" cy="360485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4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7AE5309-E3B9-485E-8713-D3514F072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98" y="227797"/>
            <a:ext cx="994275" cy="58486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264793" y="-8878"/>
            <a:ext cx="20088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203200" y="772170"/>
            <a:ext cx="695174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6231565" y="1329188"/>
            <a:ext cx="2386238" cy="4433522"/>
            <a:chOff x="5443867" y="1048010"/>
            <a:chExt cx="2386238" cy="4433522"/>
          </a:xfrm>
        </p:grpSpPr>
        <p:grpSp>
          <p:nvGrpSpPr>
            <p:cNvPr id="48" name="그룹 47"/>
            <p:cNvGrpSpPr/>
            <p:nvPr/>
          </p:nvGrpSpPr>
          <p:grpSpPr>
            <a:xfrm>
              <a:off x="5443867" y="1048010"/>
              <a:ext cx="2386238" cy="4433522"/>
              <a:chOff x="3657660" y="138478"/>
              <a:chExt cx="2386238" cy="4433522"/>
            </a:xfrm>
          </p:grpSpPr>
          <p:pic>
            <p:nvPicPr>
              <p:cNvPr id="50" name="그림 49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0" r="100000">
                            <a14:foregroundMark x1="9375" y1="5199" x2="92045" y2="7798"/>
                            <a14:foregroundMark x1="8807" y1="8563" x2="88352" y2="4893"/>
                            <a14:foregroundMark x1="13920" y1="3058" x2="80398" y2="3517"/>
                            <a14:foregroundMark x1="89773" y1="3364" x2="96307" y2="9021"/>
                            <a14:foregroundMark x1="95739" y1="11162" x2="94886" y2="94801"/>
                            <a14:foregroundMark x1="6818" y1="6881" x2="3977" y2="33028"/>
                            <a14:foregroundMark x1="3977" y1="35627" x2="4545" y2="88379"/>
                            <a14:foregroundMark x1="5682" y1="91896" x2="64489" y2="88991"/>
                            <a14:foregroundMark x1="13920" y1="96789" x2="67614" y2="96024"/>
                            <a14:foregroundMark x1="63920" y1="91437" x2="90341" y2="92813"/>
                            <a14:backgroundMark x1="8523" y1="11621" x2="88352" y2="84251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657660" y="138478"/>
                <a:ext cx="2386238" cy="4433522"/>
              </a:xfrm>
              <a:prstGeom prst="rect">
                <a:avLst/>
              </a:prstGeom>
            </p:spPr>
          </p:pic>
          <p:pic>
            <p:nvPicPr>
              <p:cNvPr id="51" name="그림 50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28584" y="577151"/>
                <a:ext cx="2042007" cy="3423349"/>
              </a:xfrm>
              <a:prstGeom prst="rect">
                <a:avLst/>
              </a:prstGeom>
            </p:spPr>
          </p:pic>
        </p:grpSp>
        <p:cxnSp>
          <p:nvCxnSpPr>
            <p:cNvPr id="49" name="직선 연결선 48"/>
            <p:cNvCxnSpPr/>
            <p:nvPr/>
          </p:nvCxnSpPr>
          <p:spPr>
            <a:xfrm>
              <a:off x="5943600" y="3276600"/>
              <a:ext cx="1529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>
            <a:off x="3672020" y="1341017"/>
            <a:ext cx="2386238" cy="4433522"/>
            <a:chOff x="8856845" y="736354"/>
            <a:chExt cx="2386238" cy="4433522"/>
          </a:xfrm>
        </p:grpSpPr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9375" y1="5199" x2="92045" y2="7798"/>
                          <a14:foregroundMark x1="8807" y1="8563" x2="88352" y2="4893"/>
                          <a14:foregroundMark x1="13920" y1="3058" x2="80398" y2="3517"/>
                          <a14:foregroundMark x1="89773" y1="3364" x2="96307" y2="9021"/>
                          <a14:foregroundMark x1="95739" y1="11162" x2="94886" y2="94801"/>
                          <a14:foregroundMark x1="6818" y1="6881" x2="3977" y2="33028"/>
                          <a14:foregroundMark x1="3977" y1="35627" x2="4545" y2="88379"/>
                          <a14:foregroundMark x1="5682" y1="91896" x2="64489" y2="88991"/>
                          <a14:foregroundMark x1="13920" y1="96789" x2="67614" y2="96024"/>
                          <a14:foregroundMark x1="63920" y1="91437" x2="90341" y2="92813"/>
                          <a14:backgroundMark x1="8523" y1="11621" x2="88352" y2="8425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856845" y="736354"/>
              <a:ext cx="2386238" cy="4433522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5438" y="1126083"/>
              <a:ext cx="2049051" cy="3463501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8D51D171-BA52-45CE-A760-B78A79B3648D}"/>
              </a:ext>
            </a:extLst>
          </p:cNvPr>
          <p:cNvSpPr txBox="1"/>
          <p:nvPr/>
        </p:nvSpPr>
        <p:spPr>
          <a:xfrm>
            <a:off x="5445558" y="281764"/>
            <a:ext cx="30810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5. </a:t>
            </a:r>
            <a:r>
              <a:rPr lang="ko-KR" altLang="en-US" sz="2000" dirty="0" err="1"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구현이슈</a:t>
            </a:r>
            <a:endParaRPr lang="en-US" altLang="ko-KR" sz="2000" dirty="0">
              <a:highlight>
                <a:srgbClr val="FFFFFF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300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7AE5309-E3B9-485E-8713-D3514F072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98" y="227797"/>
            <a:ext cx="994275" cy="58486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264793" y="-8878"/>
            <a:ext cx="20088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203200" y="772170"/>
            <a:ext cx="695174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D51D171-BA52-45CE-A760-B78A79B3648D}"/>
              </a:ext>
            </a:extLst>
          </p:cNvPr>
          <p:cNvSpPr txBox="1"/>
          <p:nvPr/>
        </p:nvSpPr>
        <p:spPr>
          <a:xfrm>
            <a:off x="5445558" y="281764"/>
            <a:ext cx="3081014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6. Testing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0553A4E-0263-4DED-8CC9-DEFDCDEDD108}"/>
              </a:ext>
            </a:extLst>
          </p:cNvPr>
          <p:cNvGrpSpPr/>
          <p:nvPr/>
        </p:nvGrpSpPr>
        <p:grpSpPr>
          <a:xfrm>
            <a:off x="2705896" y="1721354"/>
            <a:ext cx="1977121" cy="3673401"/>
            <a:chOff x="2649416" y="586885"/>
            <a:chExt cx="2386238" cy="443352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2C6E78F-8375-4A81-B6D1-4F8A3F247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9375" y1="5199" x2="92045" y2="7798"/>
                          <a14:foregroundMark x1="8807" y1="8563" x2="88352" y2="4893"/>
                          <a14:foregroundMark x1="13920" y1="3058" x2="80398" y2="3517"/>
                          <a14:foregroundMark x1="89773" y1="3364" x2="96307" y2="9021"/>
                          <a14:foregroundMark x1="95739" y1="11162" x2="94886" y2="94801"/>
                          <a14:foregroundMark x1="6818" y1="6881" x2="3977" y2="33028"/>
                          <a14:foregroundMark x1="3977" y1="35627" x2="4545" y2="88379"/>
                          <a14:foregroundMark x1="5682" y1="91896" x2="64489" y2="88991"/>
                          <a14:foregroundMark x1="13920" y1="96789" x2="67614" y2="96024"/>
                          <a14:foregroundMark x1="63920" y1="91437" x2="90341" y2="92813"/>
                          <a14:backgroundMark x1="8523" y1="11621" x2="88352" y2="8425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49416" y="586885"/>
              <a:ext cx="2386238" cy="4433522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B6DB86B-C4EB-438E-B87C-68E6C664F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3031" y="1034350"/>
              <a:ext cx="2030200" cy="343214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050834F-6538-417B-B9F0-C8382B9A8FFD}"/>
              </a:ext>
            </a:extLst>
          </p:cNvPr>
          <p:cNvSpPr txBox="1"/>
          <p:nvPr/>
        </p:nvSpPr>
        <p:spPr>
          <a:xfrm>
            <a:off x="5003026" y="1978435"/>
            <a:ext cx="609407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&lt;ID, PW&gt; Test Case </a:t>
            </a:r>
          </a:p>
          <a:p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ko-KR" altLang="en-US" dirty="0" err="1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nput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solidFill>
                  <a:schemeClr val="accent4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predicted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solidFill>
                  <a:schemeClr val="accent4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value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null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null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 + {현재 페이지에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머뭄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{올바른 값,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null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 + {현재 페이지에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머뭄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null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올바른 값} + {현재 페이지에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머뭄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{올바른 값, 올바른 값} + {다음 페이지로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넘어감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{틀린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값,null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 + {현재 페이지에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머뭄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null,틀린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값} + {현재 페이지에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머뭄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{틀린 값, 틀린 값} + {현재 페이지에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머뭄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{올바른 값, 틀린 값} + {현재 페이지에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머뭄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{틀린 값, 올바른 값} + {현재 페이지에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머뭄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689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7AE5309-E3B9-485E-8713-D3514F072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98" y="227797"/>
            <a:ext cx="994275" cy="58486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264793" y="-8878"/>
            <a:ext cx="20088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203200" y="772170"/>
            <a:ext cx="695174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D51D171-BA52-45CE-A760-B78A79B3648D}"/>
              </a:ext>
            </a:extLst>
          </p:cNvPr>
          <p:cNvSpPr txBox="1"/>
          <p:nvPr/>
        </p:nvSpPr>
        <p:spPr>
          <a:xfrm>
            <a:off x="5445558" y="281764"/>
            <a:ext cx="3081014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6. Testing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50834F-6538-417B-B9F0-C8382B9A8FFD}"/>
              </a:ext>
            </a:extLst>
          </p:cNvPr>
          <p:cNvSpPr txBox="1"/>
          <p:nvPr/>
        </p:nvSpPr>
        <p:spPr>
          <a:xfrm>
            <a:off x="4299639" y="2356933"/>
            <a:ext cx="69517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선주문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최종주문 목록 선택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Test Case </a:t>
            </a:r>
          </a:p>
          <a:p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ko-KR" altLang="en-US" dirty="0" err="1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nput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solidFill>
                  <a:schemeClr val="accent4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predicted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solidFill>
                  <a:schemeClr val="accent4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value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{null} + {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페이지에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머뭄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선주문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목록 확인하기 버튼 클릭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 + {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선주문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목록창으로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넘어감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최종주문 목록 확인하기 버튼 클릭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 + {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최종주문 목록창으로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넘어감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8E38139-BC2B-4506-A992-662524DB1099}"/>
              </a:ext>
            </a:extLst>
          </p:cNvPr>
          <p:cNvGrpSpPr/>
          <p:nvPr/>
        </p:nvGrpSpPr>
        <p:grpSpPr>
          <a:xfrm>
            <a:off x="2004438" y="1809711"/>
            <a:ext cx="2001474" cy="3718648"/>
            <a:chOff x="260899" y="138478"/>
            <a:chExt cx="2386238" cy="4433522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57022D3-ABBB-4D21-9448-297202C5F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9375" y1="5199" x2="92045" y2="7798"/>
                          <a14:foregroundMark x1="8807" y1="8563" x2="88352" y2="4893"/>
                          <a14:foregroundMark x1="13920" y1="3058" x2="80398" y2="3517"/>
                          <a14:foregroundMark x1="89773" y1="3364" x2="96307" y2="9021"/>
                          <a14:foregroundMark x1="95739" y1="11162" x2="94886" y2="94801"/>
                          <a14:foregroundMark x1="6818" y1="6881" x2="3977" y2="33028"/>
                          <a14:foregroundMark x1="3977" y1="35627" x2="4545" y2="88379"/>
                          <a14:foregroundMark x1="5682" y1="91896" x2="64489" y2="88991"/>
                          <a14:foregroundMark x1="13920" y1="96789" x2="67614" y2="96024"/>
                          <a14:foregroundMark x1="63920" y1="91437" x2="90341" y2="92813"/>
                          <a14:backgroundMark x1="8523" y1="11621" x2="88352" y2="8425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0899" y="138478"/>
              <a:ext cx="2386238" cy="4433522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37B3EFF2-2A46-41CF-B053-739D8C383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202" y="577151"/>
              <a:ext cx="2047727" cy="34233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380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7AE5309-E3B9-485E-8713-D3514F072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98" y="227797"/>
            <a:ext cx="994275" cy="58486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264793" y="-8878"/>
            <a:ext cx="20088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203200" y="772170"/>
            <a:ext cx="695174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D51D171-BA52-45CE-A760-B78A79B3648D}"/>
              </a:ext>
            </a:extLst>
          </p:cNvPr>
          <p:cNvSpPr txBox="1"/>
          <p:nvPr/>
        </p:nvSpPr>
        <p:spPr>
          <a:xfrm>
            <a:off x="5445558" y="281764"/>
            <a:ext cx="3081014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6. Testing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50834F-6538-417B-B9F0-C8382B9A8FFD}"/>
              </a:ext>
            </a:extLst>
          </p:cNvPr>
          <p:cNvSpPr txBox="1"/>
          <p:nvPr/>
        </p:nvSpPr>
        <p:spPr>
          <a:xfrm>
            <a:off x="5050700" y="2171700"/>
            <a:ext cx="69517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선주문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메뉴 선택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Test Case </a:t>
            </a:r>
          </a:p>
          <a:p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ko-KR" altLang="en-US" dirty="0" err="1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nput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solidFill>
                  <a:schemeClr val="accent4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predicted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solidFill>
                  <a:schemeClr val="accent4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value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{null} + {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페이지에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머뭄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당근 창 클릭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 + {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당근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선주문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페이지로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넘어감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사과 창 클릭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 + {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사과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선주문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페이지로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넘어감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감자 창 클릭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 + {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감자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선주문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페이지로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넘어감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88B3D4A-3267-472F-81E7-2BEF25A4EFEF}"/>
              </a:ext>
            </a:extLst>
          </p:cNvPr>
          <p:cNvGrpSpPr/>
          <p:nvPr/>
        </p:nvGrpSpPr>
        <p:grpSpPr>
          <a:xfrm>
            <a:off x="2960047" y="1721096"/>
            <a:ext cx="1988718" cy="3724611"/>
            <a:chOff x="7927791" y="138478"/>
            <a:chExt cx="2386238" cy="4433522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40CCC816-E3CD-4296-A37F-E2087F93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9375" y1="5199" x2="92045" y2="7798"/>
                          <a14:foregroundMark x1="8807" y1="8563" x2="88352" y2="4893"/>
                          <a14:foregroundMark x1="13920" y1="3058" x2="80398" y2="3517"/>
                          <a14:foregroundMark x1="89773" y1="3364" x2="96307" y2="9021"/>
                          <a14:foregroundMark x1="95739" y1="11162" x2="94886" y2="94801"/>
                          <a14:foregroundMark x1="6818" y1="6881" x2="3977" y2="33028"/>
                          <a14:foregroundMark x1="3977" y1="35627" x2="4545" y2="88379"/>
                          <a14:foregroundMark x1="5682" y1="91896" x2="64489" y2="88991"/>
                          <a14:foregroundMark x1="13920" y1="96789" x2="67614" y2="96024"/>
                          <a14:foregroundMark x1="63920" y1="91437" x2="90341" y2="92813"/>
                          <a14:backgroundMark x1="8523" y1="11621" x2="88352" y2="8425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927791" y="138478"/>
              <a:ext cx="2386238" cy="4433522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1E3F2D6-BE44-43D1-95AA-27A87FAAB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9948" y="589087"/>
              <a:ext cx="2046752" cy="33850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214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7AE5309-E3B9-485E-8713-D3514F072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98" y="227797"/>
            <a:ext cx="994275" cy="58486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264793" y="-8878"/>
            <a:ext cx="20088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203200" y="772170"/>
            <a:ext cx="695174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D51D171-BA52-45CE-A760-B78A79B3648D}"/>
              </a:ext>
            </a:extLst>
          </p:cNvPr>
          <p:cNvSpPr txBox="1"/>
          <p:nvPr/>
        </p:nvSpPr>
        <p:spPr>
          <a:xfrm>
            <a:off x="5445558" y="281764"/>
            <a:ext cx="3081014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6. Testing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50834F-6538-417B-B9F0-C8382B9A8FFD}"/>
              </a:ext>
            </a:extLst>
          </p:cNvPr>
          <p:cNvSpPr txBox="1"/>
          <p:nvPr/>
        </p:nvSpPr>
        <p:spPr>
          <a:xfrm>
            <a:off x="5332824" y="2202824"/>
            <a:ext cx="69517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예약금 </a:t>
            </a:r>
            <a:r>
              <a:rPr lang="ko-KR" altLang="en-US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띄워주기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Test Case </a:t>
            </a:r>
          </a:p>
          <a:p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ko-KR" altLang="en-US" dirty="0" err="1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nput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solidFill>
                  <a:schemeClr val="accent4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predicted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solidFill>
                  <a:schemeClr val="accent4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value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{1kg} +{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총액 창에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1,000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 띄움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{3kg} +{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총액 창에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3,000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 띄움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{5kg} +{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총액 창에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5,000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 띄움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{7kg} +{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총액 창에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7,000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 띄움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{10kg} +{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총액 창에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10,000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 띄움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499676C-1E18-479D-AFFE-4D97BCC71830}"/>
              </a:ext>
            </a:extLst>
          </p:cNvPr>
          <p:cNvGrpSpPr/>
          <p:nvPr/>
        </p:nvGrpSpPr>
        <p:grpSpPr>
          <a:xfrm>
            <a:off x="3194923" y="1805626"/>
            <a:ext cx="2016216" cy="3746038"/>
            <a:chOff x="2373439" y="2171700"/>
            <a:chExt cx="2016216" cy="374603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047C590B-BDB1-47FD-B0B6-A134259348E4}"/>
                </a:ext>
              </a:extLst>
            </p:cNvPr>
            <p:cNvGrpSpPr/>
            <p:nvPr/>
          </p:nvGrpSpPr>
          <p:grpSpPr>
            <a:xfrm>
              <a:off x="2373439" y="2171700"/>
              <a:ext cx="2016216" cy="3746038"/>
              <a:chOff x="7746085" y="138478"/>
              <a:chExt cx="2386238" cy="4433522"/>
            </a:xfrm>
          </p:grpSpPr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80CE2082-B71B-45A2-ADD7-ADB732E8FD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0" r="100000">
                            <a14:foregroundMark x1="9375" y1="5199" x2="92045" y2="7798"/>
                            <a14:foregroundMark x1="8807" y1="8563" x2="88352" y2="4893"/>
                            <a14:foregroundMark x1="13920" y1="3058" x2="80398" y2="3517"/>
                            <a14:foregroundMark x1="89773" y1="3364" x2="96307" y2="9021"/>
                            <a14:foregroundMark x1="95739" y1="11162" x2="94886" y2="94801"/>
                            <a14:foregroundMark x1="6818" y1="6881" x2="3977" y2="33028"/>
                            <a14:foregroundMark x1="3977" y1="35627" x2="4545" y2="88379"/>
                            <a14:foregroundMark x1="5682" y1="91896" x2="64489" y2="88991"/>
                            <a14:foregroundMark x1="13920" y1="96789" x2="67614" y2="96024"/>
                            <a14:foregroundMark x1="63920" y1="91437" x2="90341" y2="92813"/>
                            <a14:backgroundMark x1="8523" y1="11621" x2="88352" y2="84251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746085" y="138478"/>
                <a:ext cx="2386238" cy="4433522"/>
              </a:xfrm>
              <a:prstGeom prst="rect">
                <a:avLst/>
              </a:prstGeom>
            </p:spPr>
          </p:pic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CCDEC054-0504-4BAB-AEB6-C109E8B451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11508" y="585943"/>
                <a:ext cx="2040686" cy="3432141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FF6D55F-E83F-4683-A88A-3A730DEB8870}"/>
                </a:ext>
              </a:extLst>
            </p:cNvPr>
            <p:cNvSpPr txBox="1"/>
            <p:nvPr/>
          </p:nvSpPr>
          <p:spPr>
            <a:xfrm>
              <a:off x="3392918" y="4514703"/>
              <a:ext cx="9563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1000</a:t>
              </a:r>
              <a:endPara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334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7AE5309-E3B9-485E-8713-D3514F072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98" y="227797"/>
            <a:ext cx="994275" cy="58486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264793" y="-8878"/>
            <a:ext cx="20088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203200" y="772170"/>
            <a:ext cx="695174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D51D171-BA52-45CE-A760-B78A79B3648D}"/>
              </a:ext>
            </a:extLst>
          </p:cNvPr>
          <p:cNvSpPr txBox="1"/>
          <p:nvPr/>
        </p:nvSpPr>
        <p:spPr>
          <a:xfrm>
            <a:off x="5445558" y="281764"/>
            <a:ext cx="3081014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6. Testing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50834F-6538-417B-B9F0-C8382B9A8FFD}"/>
              </a:ext>
            </a:extLst>
          </p:cNvPr>
          <p:cNvSpPr txBox="1"/>
          <p:nvPr/>
        </p:nvSpPr>
        <p:spPr>
          <a:xfrm>
            <a:off x="5050700" y="2217709"/>
            <a:ext cx="69517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최종주문 메뉴 선택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Test Case </a:t>
            </a:r>
          </a:p>
          <a:p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ko-KR" altLang="en-US" dirty="0" err="1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nput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solidFill>
                  <a:schemeClr val="accent4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predicted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solidFill>
                  <a:schemeClr val="accent4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value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{null} + {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페이지에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머뭄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당근 창 클릭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 + {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당근 최종주문 페이지로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넘어감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사과 창 클릭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 + {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사과 최종주문 페이지로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넘어감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감자 창 클릭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 + {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감자 최종주문 페이지로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넘어감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E1D2D48-0288-4DCF-B657-3A265B9B04CA}"/>
              </a:ext>
            </a:extLst>
          </p:cNvPr>
          <p:cNvGrpSpPr/>
          <p:nvPr/>
        </p:nvGrpSpPr>
        <p:grpSpPr>
          <a:xfrm>
            <a:off x="2952565" y="1807599"/>
            <a:ext cx="2003748" cy="3722873"/>
            <a:chOff x="260899" y="138478"/>
            <a:chExt cx="2386238" cy="4433522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A1B1011-4722-4765-988B-AA837A283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9375" y1="5199" x2="92045" y2="7798"/>
                          <a14:foregroundMark x1="8807" y1="8563" x2="88352" y2="4893"/>
                          <a14:foregroundMark x1="13920" y1="3058" x2="80398" y2="3517"/>
                          <a14:foregroundMark x1="89773" y1="3364" x2="96307" y2="9021"/>
                          <a14:foregroundMark x1="95739" y1="11162" x2="94886" y2="94801"/>
                          <a14:foregroundMark x1="6818" y1="6881" x2="3977" y2="33028"/>
                          <a14:foregroundMark x1="3977" y1="35627" x2="4545" y2="88379"/>
                          <a14:foregroundMark x1="5682" y1="91896" x2="64489" y2="88991"/>
                          <a14:foregroundMark x1="13920" y1="96789" x2="67614" y2="96024"/>
                          <a14:foregroundMark x1="63920" y1="91437" x2="90341" y2="92813"/>
                          <a14:backgroundMark x1="8523" y1="11621" x2="88352" y2="8425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0899" y="138478"/>
              <a:ext cx="2386238" cy="4433522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5736822-47D5-4E86-8715-685C0CE8F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446" y="585943"/>
              <a:ext cx="2028788" cy="33705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426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그림 89">
            <a:extLst>
              <a:ext uri="{FF2B5EF4-FFF2-40B4-BE49-F238E27FC236}">
                <a16:creationId xmlns:a16="http://schemas.microsoft.com/office/drawing/2014/main" id="{11980AC4-C5BF-49C0-980F-AAE5924A5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98" y="227797"/>
            <a:ext cx="994275" cy="584868"/>
          </a:xfrm>
          <a:prstGeom prst="rect">
            <a:avLst/>
          </a:prstGeom>
        </p:spPr>
      </p:pic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7102E906-2AAB-402A-A4CF-5EFF44D00A45}"/>
              </a:ext>
            </a:extLst>
          </p:cNvPr>
          <p:cNvSpPr/>
          <p:nvPr/>
        </p:nvSpPr>
        <p:spPr>
          <a:xfrm>
            <a:off x="7962477" y="1889938"/>
            <a:ext cx="943296" cy="1120420"/>
          </a:xfrm>
          <a:prstGeom prst="homePlate">
            <a:avLst>
              <a:gd name="adj" fmla="val 32228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화살표: 갈매기형 수장 45">
            <a:extLst>
              <a:ext uri="{FF2B5EF4-FFF2-40B4-BE49-F238E27FC236}">
                <a16:creationId xmlns:a16="http://schemas.microsoft.com/office/drawing/2014/main" id="{E7E5C6D9-73EC-47B1-B9E3-5ED3B68376E2}"/>
              </a:ext>
            </a:extLst>
          </p:cNvPr>
          <p:cNvSpPr/>
          <p:nvPr/>
        </p:nvSpPr>
        <p:spPr>
          <a:xfrm>
            <a:off x="8698355" y="1889938"/>
            <a:ext cx="1147784" cy="1108145"/>
          </a:xfrm>
          <a:prstGeom prst="chevron">
            <a:avLst>
              <a:gd name="adj" fmla="val 2730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AF84331-98D2-4736-8BC5-53B49F393831}"/>
              </a:ext>
            </a:extLst>
          </p:cNvPr>
          <p:cNvSpPr txBox="1"/>
          <p:nvPr/>
        </p:nvSpPr>
        <p:spPr>
          <a:xfrm>
            <a:off x="7971004" y="2303595"/>
            <a:ext cx="8663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로그인</a:t>
            </a:r>
            <a:endParaRPr lang="en-US" altLang="ko-KR" sz="1400" kern="0" dirty="0">
              <a:solidFill>
                <a:srgbClr val="333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3110214-96F5-4EE6-82C0-0E95850DA830}"/>
              </a:ext>
            </a:extLst>
          </p:cNvPr>
          <p:cNvSpPr txBox="1"/>
          <p:nvPr/>
        </p:nvSpPr>
        <p:spPr>
          <a:xfrm>
            <a:off x="8964525" y="2298823"/>
            <a:ext cx="8663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상품 구매</a:t>
            </a:r>
            <a:endParaRPr lang="en-US" altLang="ko-KR" sz="1400" kern="0" dirty="0">
              <a:solidFill>
                <a:srgbClr val="333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2" name="화살표: 갈매기형 수장 51">
            <a:extLst>
              <a:ext uri="{FF2B5EF4-FFF2-40B4-BE49-F238E27FC236}">
                <a16:creationId xmlns:a16="http://schemas.microsoft.com/office/drawing/2014/main" id="{351B65DA-9138-4F20-81E8-4EA2ED46A972}"/>
              </a:ext>
            </a:extLst>
          </p:cNvPr>
          <p:cNvSpPr/>
          <p:nvPr/>
        </p:nvSpPr>
        <p:spPr>
          <a:xfrm>
            <a:off x="9637361" y="1889938"/>
            <a:ext cx="1147784" cy="1108145"/>
          </a:xfrm>
          <a:prstGeom prst="chevron">
            <a:avLst>
              <a:gd name="adj" fmla="val 27308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9AEDF9A-B13B-478C-93F9-DA0793B3DEF1}"/>
              </a:ext>
            </a:extLst>
          </p:cNvPr>
          <p:cNvSpPr txBox="1"/>
          <p:nvPr/>
        </p:nvSpPr>
        <p:spPr>
          <a:xfrm>
            <a:off x="9904891" y="2298823"/>
            <a:ext cx="8663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kern="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상품 수합</a:t>
            </a:r>
            <a:endParaRPr lang="en-US" altLang="ko-KR" sz="1400" kern="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8" name="화살표: 갈매기형 수장 57">
            <a:extLst>
              <a:ext uri="{FF2B5EF4-FFF2-40B4-BE49-F238E27FC236}">
                <a16:creationId xmlns:a16="http://schemas.microsoft.com/office/drawing/2014/main" id="{DC758C37-5BA0-416D-8B62-7837675F1A75}"/>
              </a:ext>
            </a:extLst>
          </p:cNvPr>
          <p:cNvSpPr/>
          <p:nvPr/>
        </p:nvSpPr>
        <p:spPr>
          <a:xfrm>
            <a:off x="10562487" y="1878138"/>
            <a:ext cx="1147784" cy="1108145"/>
          </a:xfrm>
          <a:prstGeom prst="chevron">
            <a:avLst>
              <a:gd name="adj" fmla="val 27308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B3F87BA-ED5D-48EE-BCC5-D9880B73A49F}"/>
              </a:ext>
            </a:extLst>
          </p:cNvPr>
          <p:cNvSpPr txBox="1"/>
          <p:nvPr/>
        </p:nvSpPr>
        <p:spPr>
          <a:xfrm>
            <a:off x="10814521" y="2290121"/>
            <a:ext cx="8663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kern="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상품 전달</a:t>
            </a:r>
            <a:endParaRPr lang="en-US" altLang="ko-KR" sz="1400" kern="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29654" y="1572821"/>
            <a:ext cx="7591466" cy="4123840"/>
            <a:chOff x="474186" y="2575156"/>
            <a:chExt cx="7615314" cy="4136794"/>
          </a:xfrm>
        </p:grpSpPr>
        <p:grpSp>
          <p:nvGrpSpPr>
            <p:cNvPr id="10" name="그룹 9"/>
            <p:cNvGrpSpPr/>
            <p:nvPr/>
          </p:nvGrpSpPr>
          <p:grpSpPr>
            <a:xfrm>
              <a:off x="474186" y="2575156"/>
              <a:ext cx="7615314" cy="4136794"/>
              <a:chOff x="414510" y="1554694"/>
              <a:chExt cx="7615314" cy="4136794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967BCEA4-FAAA-4332-80E2-5779818542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510" y="1554694"/>
                <a:ext cx="7615314" cy="4136794"/>
              </a:xfrm>
              <a:prstGeom prst="rect">
                <a:avLst/>
              </a:prstGeom>
            </p:spPr>
          </p:pic>
          <p:sp>
            <p:nvSpPr>
              <p:cNvPr id="8" name="직사각형 7"/>
              <p:cNvSpPr/>
              <p:nvPr/>
            </p:nvSpPr>
            <p:spPr>
              <a:xfrm>
                <a:off x="1493520" y="2456688"/>
                <a:ext cx="711200" cy="1714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1537305" y="2548541"/>
                <a:ext cx="764140" cy="277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>
                    <a:solidFill>
                      <a:srgbClr val="1D2129"/>
                    </a:solidFill>
                    <a:highlight>
                      <a:srgbClr val="FFFF0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1. </a:t>
                </a:r>
                <a:r>
                  <a:rPr lang="ko-KR" altLang="en-US" sz="1200" dirty="0" err="1">
                    <a:solidFill>
                      <a:srgbClr val="1D2129"/>
                    </a:solidFill>
                    <a:highlight>
                      <a:srgbClr val="FFFF0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선주문</a:t>
                </a:r>
                <a:endParaRPr lang="ko-KR" altLang="en-US" sz="1200" dirty="0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498805" y="3669892"/>
                <a:ext cx="563136" cy="277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C0C0C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A</a:t>
                </a:r>
                <a:r>
                  <a:rPr lang="ko-KR" alt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C0C0C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등급</a:t>
                </a: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4437861" y="3277769"/>
                <a:ext cx="1248160" cy="277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>
                    <a:solidFill>
                      <a:srgbClr val="1D2129"/>
                    </a:solidFill>
                    <a:highlight>
                      <a:srgbClr val="FFFF0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3. </a:t>
                </a:r>
                <a:r>
                  <a:rPr lang="ko-KR" altLang="en-US" sz="1200" dirty="0">
                    <a:solidFill>
                      <a:srgbClr val="1D2129"/>
                    </a:solidFill>
                    <a:highlight>
                      <a:srgbClr val="FFFF0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등급 별로 나눔</a:t>
                </a:r>
                <a:endParaRPr lang="ko-KR" altLang="en-US" sz="1200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1954359" y="3922614"/>
                <a:ext cx="630673" cy="277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>
                    <a:solidFill>
                      <a:srgbClr val="1D2129"/>
                    </a:solidFill>
                    <a:highlight>
                      <a:srgbClr val="FFFF0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6. </a:t>
                </a:r>
                <a:r>
                  <a:rPr lang="ko-KR" altLang="en-US" sz="1200" dirty="0">
                    <a:solidFill>
                      <a:srgbClr val="1D2129"/>
                    </a:solidFill>
                    <a:highlight>
                      <a:srgbClr val="FFFF0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배송</a:t>
                </a:r>
                <a:endParaRPr lang="ko-KR" altLang="en-US" sz="1200" dirty="0"/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707A5E91-AC41-465D-8689-31FA931943C4}"/>
                  </a:ext>
                </a:extLst>
              </p:cNvPr>
              <p:cNvSpPr/>
              <p:nvPr/>
            </p:nvSpPr>
            <p:spPr>
              <a:xfrm>
                <a:off x="2192644" y="2779329"/>
                <a:ext cx="936201" cy="277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>
                    <a:solidFill>
                      <a:srgbClr val="1D2129"/>
                    </a:solidFill>
                    <a:highlight>
                      <a:srgbClr val="FFFF0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4. </a:t>
                </a:r>
                <a:r>
                  <a:rPr lang="ko-KR" altLang="en-US" sz="1200" dirty="0">
                    <a:solidFill>
                      <a:srgbClr val="1D2129"/>
                    </a:solidFill>
                    <a:highlight>
                      <a:srgbClr val="FFFF0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최종 주문</a:t>
                </a:r>
                <a:endParaRPr lang="ko-KR" altLang="en-US" sz="1200" dirty="0"/>
              </a:p>
            </p:txBody>
          </p: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5454F8E6-6CAD-4A0E-AA97-CBFA69392002}"/>
                  </a:ext>
                </a:extLst>
              </p:cNvPr>
              <p:cNvSpPr/>
              <p:nvPr/>
            </p:nvSpPr>
            <p:spPr>
              <a:xfrm>
                <a:off x="3591494" y="3234343"/>
                <a:ext cx="630673" cy="277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>
                    <a:solidFill>
                      <a:srgbClr val="1D2129"/>
                    </a:solidFill>
                    <a:highlight>
                      <a:srgbClr val="FFFF0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5. </a:t>
                </a:r>
                <a:r>
                  <a:rPr lang="ko-KR" altLang="en-US" sz="1200" dirty="0">
                    <a:solidFill>
                      <a:srgbClr val="1D2129"/>
                    </a:solidFill>
                    <a:highlight>
                      <a:srgbClr val="FFFF0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포장</a:t>
                </a:r>
                <a:endParaRPr lang="ko-KR" altLang="en-US" sz="1200" dirty="0"/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94E45D25-C63E-4582-9E78-2F6C5D14C92F}"/>
                  </a:ext>
                </a:extLst>
              </p:cNvPr>
              <p:cNvSpPr/>
              <p:nvPr/>
            </p:nvSpPr>
            <p:spPr>
              <a:xfrm>
                <a:off x="4901507" y="3669892"/>
                <a:ext cx="550271" cy="277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C0C0C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B</a:t>
                </a:r>
                <a:r>
                  <a:rPr lang="ko-KR" alt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C0C0C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등급</a:t>
                </a:r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35AC7DC6-A534-4AE6-A156-348273971426}"/>
                  </a:ext>
                </a:extLst>
              </p:cNvPr>
              <p:cNvSpPr/>
              <p:nvPr/>
            </p:nvSpPr>
            <p:spPr>
              <a:xfrm>
                <a:off x="4445370" y="4116035"/>
                <a:ext cx="556703" cy="277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C0C0C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A</a:t>
                </a:r>
                <a:r>
                  <a:rPr lang="ko-KR" alt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C0C0C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등급</a:t>
                </a:r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02BE2BD7-018B-4A59-8552-4F10C7A72872}"/>
                  </a:ext>
                </a:extLst>
              </p:cNvPr>
              <p:cNvSpPr/>
              <p:nvPr/>
            </p:nvSpPr>
            <p:spPr>
              <a:xfrm>
                <a:off x="4821510" y="4116035"/>
                <a:ext cx="550271" cy="277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C0C0C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B</a:t>
                </a:r>
                <a:r>
                  <a:rPr lang="ko-KR" alt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C0C0C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등급</a:t>
                </a:r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DF361C1C-06F0-4743-8063-1C60939537C4}"/>
                  </a:ext>
                </a:extLst>
              </p:cNvPr>
              <p:cNvSpPr/>
              <p:nvPr/>
            </p:nvSpPr>
            <p:spPr>
              <a:xfrm>
                <a:off x="5186636" y="4116035"/>
                <a:ext cx="551879" cy="277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C0C0C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C</a:t>
                </a:r>
                <a:r>
                  <a:rPr lang="ko-KR" alt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C0C0C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등급</a:t>
                </a:r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87B2D84F-4C7D-4EFC-A594-7398E6655351}"/>
                  </a:ext>
                </a:extLst>
              </p:cNvPr>
              <p:cNvSpPr/>
              <p:nvPr/>
            </p:nvSpPr>
            <p:spPr>
              <a:xfrm>
                <a:off x="4489899" y="4580287"/>
                <a:ext cx="556703" cy="277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C0C0C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A</a:t>
                </a:r>
                <a:r>
                  <a:rPr lang="ko-KR" alt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C0C0C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등급</a:t>
                </a: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02FE24AD-C2D6-4112-BDE0-0D41D1C24B30}"/>
                  </a:ext>
                </a:extLst>
              </p:cNvPr>
              <p:cNvSpPr/>
              <p:nvPr/>
            </p:nvSpPr>
            <p:spPr>
              <a:xfrm>
                <a:off x="4910600" y="4580287"/>
                <a:ext cx="550271" cy="277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C0C0C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B</a:t>
                </a:r>
                <a:r>
                  <a:rPr lang="ko-KR" alt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C0C0C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등급</a:t>
                </a: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AE405F3F-801A-42E8-BED2-22197401B443}"/>
                  </a:ext>
                </a:extLst>
              </p:cNvPr>
              <p:cNvSpPr/>
              <p:nvPr/>
            </p:nvSpPr>
            <p:spPr>
              <a:xfrm>
                <a:off x="4489899" y="5034817"/>
                <a:ext cx="556703" cy="277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C0C0C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A</a:t>
                </a:r>
                <a:r>
                  <a:rPr lang="ko-KR" alt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C0C0C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등급</a:t>
                </a: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C9E61F5C-0EA5-4683-B7BE-A1070ED8C91B}"/>
                  </a:ext>
                </a:extLst>
              </p:cNvPr>
              <p:cNvSpPr/>
              <p:nvPr/>
            </p:nvSpPr>
            <p:spPr>
              <a:xfrm>
                <a:off x="4919506" y="5042606"/>
                <a:ext cx="550271" cy="277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C0C0C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B</a:t>
                </a:r>
                <a:r>
                  <a:rPr lang="ko-KR" alt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C0C0C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등급</a:t>
                </a: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F32F026A-69E6-47C8-BE5E-191F6551CC32}"/>
                  </a:ext>
                </a:extLst>
              </p:cNvPr>
              <p:cNvSpPr/>
              <p:nvPr/>
            </p:nvSpPr>
            <p:spPr>
              <a:xfrm>
                <a:off x="5683433" y="2444056"/>
                <a:ext cx="1031074" cy="277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>
                    <a:solidFill>
                      <a:srgbClr val="1D2129"/>
                    </a:solidFill>
                    <a:highlight>
                      <a:srgbClr val="FFFF0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2.</a:t>
                </a:r>
                <a:r>
                  <a:rPr lang="ko-KR" altLang="en-US" sz="1200" dirty="0">
                    <a:solidFill>
                      <a:srgbClr val="1D2129"/>
                    </a:solidFill>
                    <a:highlight>
                      <a:srgbClr val="FFFF00"/>
                    </a:highlight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농작물 수합</a:t>
                </a:r>
                <a:endParaRPr lang="ko-KR" altLang="en-US" sz="1200" dirty="0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3669112" y="3290419"/>
              <a:ext cx="1814418" cy="173449"/>
              <a:chOff x="3601129" y="2283239"/>
              <a:chExt cx="1814418" cy="173449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01129" y="2293986"/>
                <a:ext cx="419357" cy="144414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88524" y="2284476"/>
                <a:ext cx="487934" cy="172212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63555" y="2283239"/>
                <a:ext cx="451992" cy="155161"/>
              </a:xfrm>
              <a:prstGeom prst="rect">
                <a:avLst/>
              </a:prstGeom>
            </p:spPr>
          </p:pic>
        </p:grpSp>
      </p:grp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7CF380D0-8656-4EF6-857C-CC31ED52474F}"/>
              </a:ext>
            </a:extLst>
          </p:cNvPr>
          <p:cNvCxnSpPr>
            <a:cxnSpLocks/>
          </p:cNvCxnSpPr>
          <p:nvPr/>
        </p:nvCxnSpPr>
        <p:spPr>
          <a:xfrm>
            <a:off x="203200" y="762743"/>
            <a:ext cx="746079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B5CD535-1661-433C-B647-D591D928AB5E}"/>
              </a:ext>
            </a:extLst>
          </p:cNvPr>
          <p:cNvSpPr/>
          <p:nvPr/>
        </p:nvSpPr>
        <p:spPr>
          <a:xfrm>
            <a:off x="7971004" y="3168598"/>
            <a:ext cx="3778902" cy="595608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농산물을 구매하길 원하는 사용자는</a:t>
            </a:r>
            <a:br>
              <a:rPr lang="en-US" altLang="ko-KR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en-US" altLang="ko-KR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‘ECO FLEX’</a:t>
            </a:r>
            <a:r>
              <a:rPr lang="ko-KR" altLang="en-US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회원가입을 한다</a:t>
            </a:r>
            <a:r>
              <a:rPr lang="en-US" altLang="ko-KR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5464B6D-7987-40F7-9259-201C0E834653}"/>
              </a:ext>
            </a:extLst>
          </p:cNvPr>
          <p:cNvSpPr/>
          <p:nvPr/>
        </p:nvSpPr>
        <p:spPr>
          <a:xfrm>
            <a:off x="7979872" y="3819895"/>
            <a:ext cx="3778902" cy="595608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매니저가 못난이 농산물 </a:t>
            </a:r>
            <a:r>
              <a:rPr lang="ko-KR" altLang="en-US" sz="1200" kern="0" dirty="0" err="1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선주문</a:t>
            </a:r>
            <a:r>
              <a:rPr lang="ko-KR" altLang="en-US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200" kern="0" dirty="0" err="1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안내글을</a:t>
            </a:r>
            <a:r>
              <a:rPr lang="ko-KR" altLang="en-US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작성하면</a:t>
            </a:r>
            <a:r>
              <a:rPr lang="en-US" altLang="ko-KR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br>
              <a:rPr lang="en-US" altLang="ko-KR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en-US" altLang="ko-KR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</a:t>
            </a:r>
            <a:r>
              <a:rPr lang="ko-KR" altLang="en-US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사용자는 원하는 농산물을 선주문하고 예약금을 납부한다</a:t>
            </a:r>
            <a:r>
              <a:rPr lang="en-US" altLang="ko-KR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796EB56-DC4A-43DC-B745-064E89FB71BD}"/>
              </a:ext>
            </a:extLst>
          </p:cNvPr>
          <p:cNvSpPr/>
          <p:nvPr/>
        </p:nvSpPr>
        <p:spPr>
          <a:xfrm>
            <a:off x="7979872" y="4498351"/>
            <a:ext cx="3778902" cy="595608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매니저는 </a:t>
            </a:r>
            <a:r>
              <a:rPr lang="ko-KR" altLang="en-US" sz="1200" kern="0" dirty="0" err="1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선주문</a:t>
            </a:r>
            <a:r>
              <a:rPr lang="ko-KR" altLang="en-US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접수목록을 바탕으로 농장에서 농산물들을 수합하고 선별한 후 등급 별로 나누어진 최종 주문 안내문을 구매자들에게 공지한다</a:t>
            </a:r>
            <a:r>
              <a:rPr lang="en-US" altLang="ko-KR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8BDD326-08CA-494B-81CE-1C5FC30420D5}"/>
              </a:ext>
            </a:extLst>
          </p:cNvPr>
          <p:cNvSpPr/>
          <p:nvPr/>
        </p:nvSpPr>
        <p:spPr>
          <a:xfrm>
            <a:off x="7982384" y="5153898"/>
            <a:ext cx="3778902" cy="595608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en-US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구매자들은 자신이 선주문한 농산물의 등급을 </a:t>
            </a:r>
            <a:endParaRPr lang="en-US" altLang="ko-KR" sz="1200" kern="0" dirty="0">
              <a:solidFill>
                <a:srgbClr val="333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</a:t>
            </a:r>
            <a:r>
              <a:rPr lang="ko-KR" altLang="en-US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선택하여 최종 주문하고</a:t>
            </a:r>
            <a:r>
              <a:rPr lang="en-US" altLang="ko-KR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ko-KR" altLang="en-US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등급에 따른 </a:t>
            </a:r>
            <a:r>
              <a:rPr lang="ko-KR" altLang="en-US" sz="1200" kern="0" dirty="0" err="1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합산금액을</a:t>
            </a:r>
            <a:r>
              <a:rPr lang="ko-KR" altLang="en-US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납부한다</a:t>
            </a:r>
            <a:r>
              <a:rPr lang="en-US" altLang="ko-KR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ADA4593-C4EC-43A7-85AC-204FA1A7169F}"/>
              </a:ext>
            </a:extLst>
          </p:cNvPr>
          <p:cNvSpPr/>
          <p:nvPr/>
        </p:nvSpPr>
        <p:spPr>
          <a:xfrm>
            <a:off x="7982384" y="5802545"/>
            <a:ext cx="3778902" cy="595608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5. </a:t>
            </a:r>
            <a:r>
              <a:rPr lang="ko-KR" altLang="en-US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매니저는 해당 농산물들을 포장하여 배송업체를 </a:t>
            </a:r>
            <a:endParaRPr lang="en-US" altLang="ko-KR" sz="1200" kern="0" dirty="0">
              <a:solidFill>
                <a:srgbClr val="333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</a:t>
            </a:r>
            <a:r>
              <a:rPr lang="ko-KR" altLang="en-US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통해</a:t>
            </a:r>
            <a:r>
              <a:rPr lang="en-US" altLang="ko-KR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구매자들에게 배달한다</a:t>
            </a:r>
            <a:r>
              <a:rPr lang="en-US" altLang="ko-KR" sz="1200" kern="0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8ECF58-854D-491A-B934-4AABCEED7FDF}"/>
              </a:ext>
            </a:extLst>
          </p:cNvPr>
          <p:cNvSpPr txBox="1"/>
          <p:nvPr/>
        </p:nvSpPr>
        <p:spPr>
          <a:xfrm>
            <a:off x="3718134" y="279300"/>
            <a:ext cx="42029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1. Introduction :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핵심개발내용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F22BD52-F9F6-42E6-BE99-D850E221E91A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0CF96A9-29D2-41A6-9CA7-1B6A07028CCA}"/>
              </a:ext>
            </a:extLst>
          </p:cNvPr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9443A40-26CA-4D3D-A074-22FF652063DE}"/>
              </a:ext>
            </a:extLst>
          </p:cNvPr>
          <p:cNvSpPr txBox="1"/>
          <p:nvPr/>
        </p:nvSpPr>
        <p:spPr>
          <a:xfrm>
            <a:off x="264793" y="-8878"/>
            <a:ext cx="20088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684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7AE5309-E3B9-485E-8713-D3514F072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98" y="227797"/>
            <a:ext cx="994275" cy="58486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264793" y="-8878"/>
            <a:ext cx="20088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203200" y="772170"/>
            <a:ext cx="695174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D51D171-BA52-45CE-A760-B78A79B3648D}"/>
              </a:ext>
            </a:extLst>
          </p:cNvPr>
          <p:cNvSpPr txBox="1"/>
          <p:nvPr/>
        </p:nvSpPr>
        <p:spPr>
          <a:xfrm>
            <a:off x="5445558" y="281764"/>
            <a:ext cx="3081014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6. Testing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50834F-6538-417B-B9F0-C8382B9A8FFD}"/>
              </a:ext>
            </a:extLst>
          </p:cNvPr>
          <p:cNvSpPr txBox="1"/>
          <p:nvPr/>
        </p:nvSpPr>
        <p:spPr>
          <a:xfrm>
            <a:off x="4952332" y="1262577"/>
            <a:ext cx="695174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 총액 </a:t>
            </a:r>
            <a:r>
              <a:rPr lang="ko-KR" altLang="en-US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띄워주기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Test Case </a:t>
            </a:r>
          </a:p>
          <a:p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ko-KR" altLang="en-US" dirty="0" err="1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nput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solidFill>
                  <a:schemeClr val="accent4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predicted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solidFill>
                  <a:schemeClr val="accent4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value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{A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등급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1kg} + {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총액 창에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1,000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 띄움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{A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등급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3kg} + {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총액 창에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3,000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 띄움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{A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등급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5kg} + {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총액 창에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5,000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 띄움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{A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등급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7kg} + {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총액 창에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7,000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 띄움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{A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등급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10kg} + {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총액 창에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10,000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 띄움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{B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등급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1kg} + {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총액 창에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800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 띄움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{B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등급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3kg} + {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총액 창에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2,400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 띄움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{B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등급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5kg} + {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총액 창에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4,000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 띄움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{B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등급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7kg} + {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총액 창에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5,600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 띄움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{B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등급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10kg} + {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총액 창에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8,000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 띄움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{C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등급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1kg} + {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총액 창에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750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 띄움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{C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등급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3kg} + {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총액 창에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2,250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 띄움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{C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등급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5kg} + {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총액 창에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3,750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 띄움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{C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등급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7kg} + {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총액 창에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5,250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 띄움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{C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등급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10kg} + {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총액 창에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7,500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 띄움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420F296-B85E-4B82-932C-61FD27B2C278}"/>
              </a:ext>
            </a:extLst>
          </p:cNvPr>
          <p:cNvGrpSpPr/>
          <p:nvPr/>
        </p:nvGrpSpPr>
        <p:grpSpPr>
          <a:xfrm>
            <a:off x="2693369" y="1325148"/>
            <a:ext cx="2016216" cy="3746038"/>
            <a:chOff x="8856845" y="736354"/>
            <a:chExt cx="2386238" cy="4433522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B32F0FA7-97B5-435D-9DD0-6DBAFD5F6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9375" y1="5199" x2="92045" y2="7798"/>
                          <a14:foregroundMark x1="8807" y1="8563" x2="88352" y2="4893"/>
                          <a14:foregroundMark x1="13920" y1="3058" x2="80398" y2="3517"/>
                          <a14:foregroundMark x1="89773" y1="3364" x2="96307" y2="9021"/>
                          <a14:foregroundMark x1="95739" y1="11162" x2="94886" y2="94801"/>
                          <a14:foregroundMark x1="6818" y1="6881" x2="3977" y2="33028"/>
                          <a14:foregroundMark x1="3977" y1="35627" x2="4545" y2="88379"/>
                          <a14:foregroundMark x1="5682" y1="91896" x2="64489" y2="88991"/>
                          <a14:foregroundMark x1="13920" y1="96789" x2="67614" y2="96024"/>
                          <a14:foregroundMark x1="63920" y1="91437" x2="90341" y2="92813"/>
                          <a14:backgroundMark x1="8523" y1="11621" x2="88352" y2="8425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856845" y="736354"/>
              <a:ext cx="2386238" cy="4433522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65B9A2E-4619-4E99-A687-2819FB5AA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5438" y="1126083"/>
              <a:ext cx="2049051" cy="34635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292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434B45-304F-46B3-A201-391AF9BB7897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7AE5309-E3B9-485E-8713-D3514F072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98" y="227797"/>
            <a:ext cx="994275" cy="58486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4116489-56DA-43A8-B101-31E2B121A364}"/>
              </a:ext>
            </a:extLst>
          </p:cNvPr>
          <p:cNvSpPr txBox="1"/>
          <p:nvPr/>
        </p:nvSpPr>
        <p:spPr>
          <a:xfrm>
            <a:off x="264793" y="-8878"/>
            <a:ext cx="20088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203200" y="772170"/>
            <a:ext cx="695174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D51D171-BA52-45CE-A760-B78A79B3648D}"/>
              </a:ext>
            </a:extLst>
          </p:cNvPr>
          <p:cNvSpPr txBox="1"/>
          <p:nvPr/>
        </p:nvSpPr>
        <p:spPr>
          <a:xfrm>
            <a:off x="5445558" y="281764"/>
            <a:ext cx="3081014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6. Testing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50834F-6538-417B-B9F0-C8382B9A8FFD}"/>
              </a:ext>
            </a:extLst>
          </p:cNvPr>
          <p:cNvSpPr txBox="1"/>
          <p:nvPr/>
        </p:nvSpPr>
        <p:spPr>
          <a:xfrm>
            <a:off x="5352990" y="2160441"/>
            <a:ext cx="69517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배송지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입력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Test Case </a:t>
            </a:r>
          </a:p>
          <a:p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ko-KR" altLang="en-US" dirty="0" err="1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nput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solidFill>
                  <a:schemeClr val="accent4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predicted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solidFill>
                  <a:schemeClr val="accent4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value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{null} + {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페이지에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머뭄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값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 + {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페이지로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넘어감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9A3ECEA-4B92-4208-AD5F-E745C8246E08}"/>
              </a:ext>
            </a:extLst>
          </p:cNvPr>
          <p:cNvGrpSpPr/>
          <p:nvPr/>
        </p:nvGrpSpPr>
        <p:grpSpPr>
          <a:xfrm>
            <a:off x="3231061" y="1796016"/>
            <a:ext cx="2016216" cy="3746038"/>
            <a:chOff x="8856845" y="736354"/>
            <a:chExt cx="2386238" cy="4433522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43654631-5B6D-428C-BC16-2BD279D93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9375" y1="5199" x2="92045" y2="7798"/>
                          <a14:foregroundMark x1="8807" y1="8563" x2="88352" y2="4893"/>
                          <a14:foregroundMark x1="13920" y1="3058" x2="80398" y2="3517"/>
                          <a14:foregroundMark x1="89773" y1="3364" x2="96307" y2="9021"/>
                          <a14:foregroundMark x1="95739" y1="11162" x2="94886" y2="94801"/>
                          <a14:foregroundMark x1="6818" y1="6881" x2="3977" y2="33028"/>
                          <a14:foregroundMark x1="3977" y1="35627" x2="4545" y2="88379"/>
                          <a14:foregroundMark x1="5682" y1="91896" x2="64489" y2="88991"/>
                          <a14:foregroundMark x1="13920" y1="96789" x2="67614" y2="96024"/>
                          <a14:foregroundMark x1="63920" y1="91437" x2="90341" y2="92813"/>
                          <a14:backgroundMark x1="8523" y1="11621" x2="88352" y2="8425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856845" y="736354"/>
              <a:ext cx="2386238" cy="4433522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A064A4FE-1C77-47CA-BE77-9A6D85749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5438" y="1126083"/>
              <a:ext cx="2049051" cy="34635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039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36B578-6368-4494-8112-5DFD8A1F0863}"/>
              </a:ext>
            </a:extLst>
          </p:cNvPr>
          <p:cNvSpPr txBox="1"/>
          <p:nvPr/>
        </p:nvSpPr>
        <p:spPr>
          <a:xfrm>
            <a:off x="4544934" y="1976150"/>
            <a:ext cx="3102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감사합니다</a:t>
            </a:r>
            <a:endParaRPr lang="ko-KR" altLang="en-US" sz="4400" spc="-100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AC6FE9-8D4F-4A3B-9124-E9AEB71134B5}"/>
              </a:ext>
            </a:extLst>
          </p:cNvPr>
          <p:cNvSpPr txBox="1"/>
          <p:nvPr/>
        </p:nvSpPr>
        <p:spPr>
          <a:xfrm>
            <a:off x="3143145" y="2914188"/>
            <a:ext cx="6165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Automated plant management system</a:t>
            </a:r>
            <a:endParaRPr lang="ko-KR" altLang="en-US" sz="2400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BCFB058-8AA5-4093-8898-2BBF6B764C6B}"/>
              </a:ext>
            </a:extLst>
          </p:cNvPr>
          <p:cNvGrpSpPr/>
          <p:nvPr/>
        </p:nvGrpSpPr>
        <p:grpSpPr>
          <a:xfrm>
            <a:off x="3188502" y="2882900"/>
            <a:ext cx="6115958" cy="546100"/>
            <a:chOff x="678542" y="2981009"/>
            <a:chExt cx="5569858" cy="546100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6DC72F34-3FC4-4CB7-A996-D8BD6B34810E}"/>
                </a:ext>
              </a:extLst>
            </p:cNvPr>
            <p:cNvCxnSpPr/>
            <p:nvPr/>
          </p:nvCxnSpPr>
          <p:spPr>
            <a:xfrm>
              <a:off x="678542" y="2981009"/>
              <a:ext cx="556985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FCCBEDE-CA66-409B-B434-D3CABF87DE88}"/>
                </a:ext>
              </a:extLst>
            </p:cNvPr>
            <p:cNvCxnSpPr/>
            <p:nvPr/>
          </p:nvCxnSpPr>
          <p:spPr>
            <a:xfrm>
              <a:off x="678542" y="3527109"/>
              <a:ext cx="556985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68826"/>
            <a:ext cx="12192000" cy="6942054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7A36682-92CA-4D60-A1B1-1C57A8C29F1C}"/>
              </a:ext>
            </a:extLst>
          </p:cNvPr>
          <p:cNvSpPr/>
          <p:nvPr/>
        </p:nvSpPr>
        <p:spPr>
          <a:xfrm>
            <a:off x="0" y="-42027"/>
            <a:ext cx="8790039" cy="6942054"/>
          </a:xfrm>
          <a:prstGeom prst="rect">
            <a:avLst/>
          </a:pr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F20BE4-53B8-4B8C-8718-542C2B2FB505}"/>
              </a:ext>
            </a:extLst>
          </p:cNvPr>
          <p:cNvSpPr/>
          <p:nvPr/>
        </p:nvSpPr>
        <p:spPr>
          <a:xfrm>
            <a:off x="0" y="-74199"/>
            <a:ext cx="12192000" cy="692682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chemeClr val="tx2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00525" y="2294618"/>
            <a:ext cx="6499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감사합니다</a:t>
            </a:r>
            <a:endParaRPr lang="en-US" altLang="ko-KR" sz="48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699487-DDEF-4C28-AEFD-DF2833B80344}"/>
              </a:ext>
            </a:extLst>
          </p:cNvPr>
          <p:cNvSpPr txBox="1"/>
          <p:nvPr/>
        </p:nvSpPr>
        <p:spPr>
          <a:xfrm>
            <a:off x="3357142" y="4964347"/>
            <a:ext cx="5185890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소프트웨어 설계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 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</a:t>
            </a:r>
          </a:p>
          <a:p>
            <a:pPr algn="ctr">
              <a:lnSpc>
                <a:spcPct val="150000"/>
              </a:lnSpc>
            </a:pPr>
            <a:r>
              <a:rPr lang="ko-KR" altLang="en-US" spc="-100" dirty="0" err="1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김건희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pc="-100" dirty="0" err="1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김미주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pc="-100" dirty="0" err="1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엄다연</a:t>
            </a:r>
            <a:r>
              <a:rPr lang="en-US" altLang="ko-KR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pc="-1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이수경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61273D-F90A-453A-866F-7782A2F29AF7}"/>
              </a:ext>
            </a:extLst>
          </p:cNvPr>
          <p:cNvSpPr txBox="1"/>
          <p:nvPr/>
        </p:nvSpPr>
        <p:spPr>
          <a:xfrm>
            <a:off x="2883094" y="3191560"/>
            <a:ext cx="6165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00B0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ECO</a:t>
            </a:r>
            <a:r>
              <a:rPr lang="en-US" altLang="ko-KR" sz="24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en-US" altLang="ko-KR" sz="24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FCC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FLEX</a:t>
            </a:r>
            <a:r>
              <a:rPr lang="en-US" altLang="ko-KR" sz="24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: crop trading application</a:t>
            </a:r>
            <a:endParaRPr lang="ko-KR" altLang="en-US" sz="2400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8B9C8ED-0400-4237-B9DC-03D11AD6473B}"/>
              </a:ext>
            </a:extLst>
          </p:cNvPr>
          <p:cNvGrpSpPr/>
          <p:nvPr/>
        </p:nvGrpSpPr>
        <p:grpSpPr>
          <a:xfrm>
            <a:off x="2928451" y="3160272"/>
            <a:ext cx="6115958" cy="546100"/>
            <a:chOff x="678542" y="2981009"/>
            <a:chExt cx="5569858" cy="546100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3FE15862-AFA8-4D8B-9A50-D6638999A085}"/>
                </a:ext>
              </a:extLst>
            </p:cNvPr>
            <p:cNvCxnSpPr/>
            <p:nvPr/>
          </p:nvCxnSpPr>
          <p:spPr>
            <a:xfrm>
              <a:off x="678542" y="2981009"/>
              <a:ext cx="556985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ACB3EE3-5C0F-4AC3-B34D-CA8E4027CA27}"/>
                </a:ext>
              </a:extLst>
            </p:cNvPr>
            <p:cNvCxnSpPr/>
            <p:nvPr/>
          </p:nvCxnSpPr>
          <p:spPr>
            <a:xfrm>
              <a:off x="678542" y="3527109"/>
              <a:ext cx="556985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009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>
            <a:extLst>
              <a:ext uri="{FF2B5EF4-FFF2-40B4-BE49-F238E27FC236}">
                <a16:creationId xmlns:a16="http://schemas.microsoft.com/office/drawing/2014/main" id="{86588D18-F6C8-4A42-A1BE-B6F480707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98" y="227797"/>
            <a:ext cx="994275" cy="584868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203200" y="762743"/>
            <a:ext cx="535422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B63B215D-E4EE-42E8-A105-BCA39A3B2751}"/>
              </a:ext>
            </a:extLst>
          </p:cNvPr>
          <p:cNvCxnSpPr>
            <a:cxnSpLocks/>
          </p:cNvCxnSpPr>
          <p:nvPr/>
        </p:nvCxnSpPr>
        <p:spPr>
          <a:xfrm>
            <a:off x="203200" y="762743"/>
            <a:ext cx="746079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89499E3-D3C1-4410-A2EF-8ABB0F0A376F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42E9C93-86A3-4EC3-86D9-4AD180443F43}"/>
              </a:ext>
            </a:extLst>
          </p:cNvPr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933B383-F77A-4177-A78F-6A854A473033}"/>
              </a:ext>
            </a:extLst>
          </p:cNvPr>
          <p:cNvSpPr txBox="1"/>
          <p:nvPr/>
        </p:nvSpPr>
        <p:spPr>
          <a:xfrm>
            <a:off x="264793" y="-8878"/>
            <a:ext cx="20088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BDFF951-2CD1-4E6F-9FEA-9D920EA36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35" y="1451249"/>
            <a:ext cx="1427393" cy="14273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696DAD8-2A0E-4358-817F-10FF4247A5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055" y="4394048"/>
            <a:ext cx="1366221" cy="136622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457FD5A-DA4D-41F0-9BCA-D86C5B081D7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395" y="1496895"/>
            <a:ext cx="1381747" cy="138174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24E9AEC-0560-4234-A494-CFB1770B9084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995" y="4457766"/>
            <a:ext cx="1265302" cy="126530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6B9E046-4981-487F-ABFC-3AF207A3E436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950" y="1507349"/>
            <a:ext cx="1265302" cy="126530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36E9847-F852-413A-A4E0-FBB5724FC00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355" y="4318885"/>
            <a:ext cx="1361774" cy="136177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65E38FA-AC71-4DE4-9F0C-C3CFD1907EE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5556" b="60741" l="28854" r="42813">
                        <a14:foregroundMark x1="29375" y1="43704" x2="28906" y2="43981"/>
                        <a14:foregroundMark x1="28906" y1="43981" x2="28906" y2="43981"/>
                        <a14:foregroundMark x1="37083" y1="46389" x2="37552" y2="51852"/>
                        <a14:foregroundMark x1="36667" y1="47685" x2="37031" y2="50093"/>
                        <a14:foregroundMark x1="39375" y1="60741" x2="40469" y2="60370"/>
                      </a14:backgroundRemoval>
                    </a14:imgEffect>
                  </a14:imgLayer>
                </a14:imgProps>
              </a:ext>
            </a:extLst>
          </a:blip>
          <a:srcRect l="27408" t="32643" r="55447" b="36382"/>
          <a:stretch/>
        </p:blipFill>
        <p:spPr>
          <a:xfrm>
            <a:off x="6720506" y="1305453"/>
            <a:ext cx="1588520" cy="161431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E11B3E0F-3AFF-432A-99A5-1B9A53A59682}"/>
              </a:ext>
            </a:extLst>
          </p:cNvPr>
          <p:cNvSpPr/>
          <p:nvPr/>
        </p:nvSpPr>
        <p:spPr>
          <a:xfrm>
            <a:off x="338531" y="2750491"/>
            <a:ext cx="19351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1D212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1600" dirty="0" err="1">
                <a:solidFill>
                  <a:srgbClr val="1D212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선주문</a:t>
            </a:r>
            <a:r>
              <a:rPr lang="ko-KR" altLang="en-US" sz="1600" dirty="0">
                <a:solidFill>
                  <a:srgbClr val="1D212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공지 게시글</a:t>
            </a:r>
            <a:endParaRPr lang="ko-KR" altLang="en-US" sz="16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1821445-316C-4603-868F-B286D1858C15}"/>
              </a:ext>
            </a:extLst>
          </p:cNvPr>
          <p:cNvSpPr/>
          <p:nvPr/>
        </p:nvSpPr>
        <p:spPr>
          <a:xfrm>
            <a:off x="1641282" y="5629627"/>
            <a:ext cx="1970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1D212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1600" dirty="0">
                <a:solidFill>
                  <a:srgbClr val="1D212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선주문하기</a:t>
            </a:r>
            <a:r>
              <a:rPr lang="en-US" altLang="ko-KR" sz="1600" dirty="0">
                <a:solidFill>
                  <a:srgbClr val="1D212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600" dirty="0">
                <a:solidFill>
                  <a:srgbClr val="1D212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구매자</a:t>
            </a:r>
            <a:r>
              <a:rPr lang="en-US" altLang="ko-KR" sz="1600" dirty="0">
                <a:solidFill>
                  <a:srgbClr val="1D212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C170C6F-9C62-41DA-9674-19CFA5133E8C}"/>
              </a:ext>
            </a:extLst>
          </p:cNvPr>
          <p:cNvSpPr/>
          <p:nvPr/>
        </p:nvSpPr>
        <p:spPr>
          <a:xfrm>
            <a:off x="2846860" y="2792227"/>
            <a:ext cx="30668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1D212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en-US" altLang="ko-KR" sz="1600">
                <a:solidFill>
                  <a:srgbClr val="1D212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1600" dirty="0">
                <a:solidFill>
                  <a:srgbClr val="1D212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농산물 수량 및 정보 파악</a:t>
            </a:r>
            <a:r>
              <a:rPr lang="en-US" altLang="ko-KR" sz="1600" dirty="0">
                <a:solidFill>
                  <a:srgbClr val="1D212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600" dirty="0">
                <a:solidFill>
                  <a:srgbClr val="1D212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관리자</a:t>
            </a:r>
            <a:r>
              <a:rPr lang="en-US" altLang="ko-KR" sz="1600" dirty="0">
                <a:solidFill>
                  <a:srgbClr val="1D212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16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AF8BCDB-0269-42B4-857B-9A6C0CCE3755}"/>
              </a:ext>
            </a:extLst>
          </p:cNvPr>
          <p:cNvSpPr/>
          <p:nvPr/>
        </p:nvSpPr>
        <p:spPr>
          <a:xfrm>
            <a:off x="4832339" y="5723068"/>
            <a:ext cx="2162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1D212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en-US" sz="1600" dirty="0">
                <a:solidFill>
                  <a:srgbClr val="1D212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최종 구매 공지 게시글</a:t>
            </a:r>
            <a:endParaRPr lang="ko-KR" altLang="en-US" sz="16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AA5702B-D65F-49C0-ABA5-5B99BBE35F79}"/>
              </a:ext>
            </a:extLst>
          </p:cNvPr>
          <p:cNvSpPr/>
          <p:nvPr/>
        </p:nvSpPr>
        <p:spPr>
          <a:xfrm>
            <a:off x="6636260" y="2787988"/>
            <a:ext cx="18453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1D212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5. </a:t>
            </a:r>
            <a:r>
              <a:rPr lang="ko-KR" altLang="en-US" sz="1600" dirty="0">
                <a:solidFill>
                  <a:srgbClr val="1D212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최종 결제</a:t>
            </a:r>
            <a:r>
              <a:rPr lang="en-US" altLang="ko-KR" sz="1600" dirty="0">
                <a:solidFill>
                  <a:srgbClr val="1D212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600" dirty="0">
                <a:solidFill>
                  <a:srgbClr val="1D212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구매자</a:t>
            </a:r>
            <a:r>
              <a:rPr lang="en-US" altLang="ko-KR" sz="1600" dirty="0">
                <a:solidFill>
                  <a:srgbClr val="1D212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16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D26E47B-EDD6-4B39-AF63-042484DF5675}"/>
              </a:ext>
            </a:extLst>
          </p:cNvPr>
          <p:cNvSpPr/>
          <p:nvPr/>
        </p:nvSpPr>
        <p:spPr>
          <a:xfrm>
            <a:off x="8597978" y="5700691"/>
            <a:ext cx="13644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1D212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6. </a:t>
            </a:r>
            <a:r>
              <a:rPr lang="ko-KR" altLang="en-US" sz="1600" dirty="0">
                <a:solidFill>
                  <a:srgbClr val="1D212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농산물 포장</a:t>
            </a:r>
            <a:endParaRPr lang="ko-KR" altLang="en-US" sz="16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E32CF61-CD37-4AB2-A0DE-100F0D3EC560}"/>
              </a:ext>
            </a:extLst>
          </p:cNvPr>
          <p:cNvSpPr/>
          <p:nvPr/>
        </p:nvSpPr>
        <p:spPr>
          <a:xfrm>
            <a:off x="10316389" y="2792227"/>
            <a:ext cx="7745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1D212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7. </a:t>
            </a:r>
            <a:r>
              <a:rPr lang="ko-KR" altLang="en-US" sz="1600" dirty="0">
                <a:solidFill>
                  <a:srgbClr val="1D212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배달</a:t>
            </a:r>
            <a:endParaRPr lang="ko-KR" altLang="en-US" sz="1600" dirty="0"/>
          </a:p>
        </p:txBody>
      </p:sp>
      <p:sp>
        <p:nvSpPr>
          <p:cNvPr id="77" name="화살표: 오른쪽 76">
            <a:extLst>
              <a:ext uri="{FF2B5EF4-FFF2-40B4-BE49-F238E27FC236}">
                <a16:creationId xmlns:a16="http://schemas.microsoft.com/office/drawing/2014/main" id="{AE8135C6-2780-4510-A3F4-3A9C6ECB62EA}"/>
              </a:ext>
            </a:extLst>
          </p:cNvPr>
          <p:cNvSpPr/>
          <p:nvPr/>
        </p:nvSpPr>
        <p:spPr>
          <a:xfrm rot="3232838">
            <a:off x="8001274" y="3481829"/>
            <a:ext cx="857777" cy="633100"/>
          </a:xfrm>
          <a:prstGeom prst="rightArrow">
            <a:avLst>
              <a:gd name="adj1" fmla="val 38993"/>
              <a:gd name="adj2" fmla="val 5271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화살표: 오른쪽 77">
            <a:extLst>
              <a:ext uri="{FF2B5EF4-FFF2-40B4-BE49-F238E27FC236}">
                <a16:creationId xmlns:a16="http://schemas.microsoft.com/office/drawing/2014/main" id="{3717E6DD-409F-4AD2-BD1E-920A71F2D7BE}"/>
              </a:ext>
            </a:extLst>
          </p:cNvPr>
          <p:cNvSpPr/>
          <p:nvPr/>
        </p:nvSpPr>
        <p:spPr>
          <a:xfrm rot="18655633">
            <a:off x="9718587" y="3410669"/>
            <a:ext cx="857777" cy="633100"/>
          </a:xfrm>
          <a:prstGeom prst="rightArrow">
            <a:avLst>
              <a:gd name="adj1" fmla="val 38993"/>
              <a:gd name="adj2" fmla="val 5271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화살표: 오른쪽 80">
            <a:extLst>
              <a:ext uri="{FF2B5EF4-FFF2-40B4-BE49-F238E27FC236}">
                <a16:creationId xmlns:a16="http://schemas.microsoft.com/office/drawing/2014/main" id="{AE419AE7-8F03-4ABE-B7F7-B581F38B4BC3}"/>
              </a:ext>
            </a:extLst>
          </p:cNvPr>
          <p:cNvSpPr/>
          <p:nvPr/>
        </p:nvSpPr>
        <p:spPr>
          <a:xfrm rot="3232838">
            <a:off x="4812597" y="3481828"/>
            <a:ext cx="857777" cy="633100"/>
          </a:xfrm>
          <a:prstGeom prst="rightArrow">
            <a:avLst>
              <a:gd name="adj1" fmla="val 38993"/>
              <a:gd name="adj2" fmla="val 5271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화살표: 오른쪽 81">
            <a:extLst>
              <a:ext uri="{FF2B5EF4-FFF2-40B4-BE49-F238E27FC236}">
                <a16:creationId xmlns:a16="http://schemas.microsoft.com/office/drawing/2014/main" id="{01006E33-7A84-411D-8D60-FCC6ACBD7B2B}"/>
              </a:ext>
            </a:extLst>
          </p:cNvPr>
          <p:cNvSpPr/>
          <p:nvPr/>
        </p:nvSpPr>
        <p:spPr>
          <a:xfrm rot="18655633">
            <a:off x="6529910" y="3410668"/>
            <a:ext cx="857777" cy="633100"/>
          </a:xfrm>
          <a:prstGeom prst="rightArrow">
            <a:avLst>
              <a:gd name="adj1" fmla="val 38993"/>
              <a:gd name="adj2" fmla="val 5271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화살표: 오른쪽 84">
            <a:extLst>
              <a:ext uri="{FF2B5EF4-FFF2-40B4-BE49-F238E27FC236}">
                <a16:creationId xmlns:a16="http://schemas.microsoft.com/office/drawing/2014/main" id="{D8AA7489-0AD0-4239-AB35-BA9855C089CD}"/>
              </a:ext>
            </a:extLst>
          </p:cNvPr>
          <p:cNvSpPr/>
          <p:nvPr/>
        </p:nvSpPr>
        <p:spPr>
          <a:xfrm rot="3232838">
            <a:off x="1308462" y="3481827"/>
            <a:ext cx="857777" cy="633100"/>
          </a:xfrm>
          <a:prstGeom prst="rightArrow">
            <a:avLst>
              <a:gd name="adj1" fmla="val 38993"/>
              <a:gd name="adj2" fmla="val 5271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화살표: 오른쪽 86">
            <a:extLst>
              <a:ext uri="{FF2B5EF4-FFF2-40B4-BE49-F238E27FC236}">
                <a16:creationId xmlns:a16="http://schemas.microsoft.com/office/drawing/2014/main" id="{3E3E1FBB-1A82-4747-A796-1DCA7406DA72}"/>
              </a:ext>
            </a:extLst>
          </p:cNvPr>
          <p:cNvSpPr/>
          <p:nvPr/>
        </p:nvSpPr>
        <p:spPr>
          <a:xfrm rot="18655633">
            <a:off x="3025775" y="3410667"/>
            <a:ext cx="857777" cy="633100"/>
          </a:xfrm>
          <a:prstGeom prst="rightArrow">
            <a:avLst>
              <a:gd name="adj1" fmla="val 38993"/>
              <a:gd name="adj2" fmla="val 5271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8ECF58-854D-491A-B934-4AABCEED7FDF}"/>
              </a:ext>
            </a:extLst>
          </p:cNvPr>
          <p:cNvSpPr txBox="1"/>
          <p:nvPr/>
        </p:nvSpPr>
        <p:spPr>
          <a:xfrm>
            <a:off x="3718134" y="279300"/>
            <a:ext cx="42029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1. Introduction :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핵심개발내용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135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그림 143">
            <a:extLst>
              <a:ext uri="{FF2B5EF4-FFF2-40B4-BE49-F238E27FC236}">
                <a16:creationId xmlns:a16="http://schemas.microsoft.com/office/drawing/2014/main" id="{064A38E3-82ED-4DDF-B3FA-612940B3A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98" y="227797"/>
            <a:ext cx="994275" cy="584868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835D95-7F76-4C52-99F8-FD07ED2ACED0}"/>
              </a:ext>
            </a:extLst>
          </p:cNvPr>
          <p:cNvSpPr/>
          <p:nvPr/>
        </p:nvSpPr>
        <p:spPr>
          <a:xfrm>
            <a:off x="2463863" y="1255191"/>
            <a:ext cx="7338202" cy="4899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203200" y="772170"/>
            <a:ext cx="695174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51D171-BA52-45CE-A760-B78A79B3648D}"/>
              </a:ext>
            </a:extLst>
          </p:cNvPr>
          <p:cNvSpPr txBox="1"/>
          <p:nvPr/>
        </p:nvSpPr>
        <p:spPr>
          <a:xfrm>
            <a:off x="4540420" y="290484"/>
            <a:ext cx="3081014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Use Case Diagram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1089B3-6D34-4A15-80E1-937EA0796148}"/>
              </a:ext>
            </a:extLst>
          </p:cNvPr>
          <p:cNvSpPr txBox="1"/>
          <p:nvPr/>
        </p:nvSpPr>
        <p:spPr>
          <a:xfrm>
            <a:off x="929825" y="3316464"/>
            <a:ext cx="184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Customer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2AD572-663C-496E-AD73-1153426FCFD0}"/>
              </a:ext>
            </a:extLst>
          </p:cNvPr>
          <p:cNvSpPr txBox="1"/>
          <p:nvPr/>
        </p:nvSpPr>
        <p:spPr>
          <a:xfrm>
            <a:off x="609042" y="5783617"/>
            <a:ext cx="184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Billing system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2B37DF-2C43-4916-A308-0B7C0D3CF087}"/>
              </a:ext>
            </a:extLst>
          </p:cNvPr>
          <p:cNvSpPr txBox="1"/>
          <p:nvPr/>
        </p:nvSpPr>
        <p:spPr>
          <a:xfrm>
            <a:off x="10221663" y="3331252"/>
            <a:ext cx="184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Manager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684FB1-B104-4EC7-A9BB-852A66F47143}"/>
              </a:ext>
            </a:extLst>
          </p:cNvPr>
          <p:cNvSpPr txBox="1"/>
          <p:nvPr/>
        </p:nvSpPr>
        <p:spPr>
          <a:xfrm>
            <a:off x="9959362" y="5646158"/>
            <a:ext cx="22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Shipping system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래픽 11" descr="남자">
            <a:extLst>
              <a:ext uri="{FF2B5EF4-FFF2-40B4-BE49-F238E27FC236}">
                <a16:creationId xmlns:a16="http://schemas.microsoft.com/office/drawing/2014/main" id="{107A3FAB-7996-4BA6-948F-0D35D84784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8394" y="2167917"/>
            <a:ext cx="1244114" cy="1244114"/>
          </a:xfrm>
          <a:prstGeom prst="rect">
            <a:avLst/>
          </a:prstGeom>
        </p:spPr>
      </p:pic>
      <p:pic>
        <p:nvPicPr>
          <p:cNvPr id="21" name="그래픽 20" descr="남자">
            <a:extLst>
              <a:ext uri="{FF2B5EF4-FFF2-40B4-BE49-F238E27FC236}">
                <a16:creationId xmlns:a16="http://schemas.microsoft.com/office/drawing/2014/main" id="{C0D15AD1-D27C-4475-8565-0C86E183C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95876" y="4452591"/>
            <a:ext cx="1244114" cy="1244114"/>
          </a:xfrm>
          <a:prstGeom prst="rect">
            <a:avLst/>
          </a:prstGeom>
        </p:spPr>
      </p:pic>
      <p:pic>
        <p:nvPicPr>
          <p:cNvPr id="22" name="그래픽 21" descr="남자">
            <a:extLst>
              <a:ext uri="{FF2B5EF4-FFF2-40B4-BE49-F238E27FC236}">
                <a16:creationId xmlns:a16="http://schemas.microsoft.com/office/drawing/2014/main" id="{B0CFC03F-0E71-4E9E-A966-62623785A9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331" y="4531023"/>
            <a:ext cx="1244114" cy="1244114"/>
          </a:xfrm>
          <a:prstGeom prst="rect">
            <a:avLst/>
          </a:prstGeom>
        </p:spPr>
      </p:pic>
      <p:pic>
        <p:nvPicPr>
          <p:cNvPr id="23" name="그래픽 22" descr="남자">
            <a:extLst>
              <a:ext uri="{FF2B5EF4-FFF2-40B4-BE49-F238E27FC236}">
                <a16:creationId xmlns:a16="http://schemas.microsoft.com/office/drawing/2014/main" id="{532CED43-1194-4B0B-B4F7-24A041139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96434" y="2167917"/>
            <a:ext cx="1244114" cy="1244114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F54D3960-CAE0-4429-B9A9-7F577A81CEEF}"/>
              </a:ext>
            </a:extLst>
          </p:cNvPr>
          <p:cNvSpPr/>
          <p:nvPr/>
        </p:nvSpPr>
        <p:spPr>
          <a:xfrm>
            <a:off x="6127369" y="1453751"/>
            <a:ext cx="2686845" cy="7038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</a:t>
            </a:r>
            <a:r>
              <a:rPr lang="ko-KR" altLang="en-US" sz="1400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선주문</a:t>
            </a:r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안내글</a:t>
            </a:r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공지 및 관리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7AFEB33-F789-446F-AB0C-6F15CA4A7BAD}"/>
              </a:ext>
            </a:extLst>
          </p:cNvPr>
          <p:cNvSpPr/>
          <p:nvPr/>
        </p:nvSpPr>
        <p:spPr>
          <a:xfrm>
            <a:off x="2983575" y="2729140"/>
            <a:ext cx="2542821" cy="54539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</a:t>
            </a: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선주문</a:t>
            </a:r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안내글</a:t>
            </a:r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확인</a:t>
            </a: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CA4D7BF-18ED-40CB-990C-7A5929CBA65B}"/>
              </a:ext>
            </a:extLst>
          </p:cNvPr>
          <p:cNvSpPr/>
          <p:nvPr/>
        </p:nvSpPr>
        <p:spPr>
          <a:xfrm>
            <a:off x="3524137" y="2035631"/>
            <a:ext cx="1610022" cy="55395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회원정보 수정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6DB9008-CA64-44A2-B326-0B2C31A8174D}"/>
              </a:ext>
            </a:extLst>
          </p:cNvPr>
          <p:cNvSpPr/>
          <p:nvPr/>
        </p:nvSpPr>
        <p:spPr>
          <a:xfrm>
            <a:off x="3816982" y="3558326"/>
            <a:ext cx="1548549" cy="55395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선주문하기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2D38E4A-B5AA-4EE5-90F6-C1AEC72B9A7C}"/>
              </a:ext>
            </a:extLst>
          </p:cNvPr>
          <p:cNvSpPr/>
          <p:nvPr/>
        </p:nvSpPr>
        <p:spPr>
          <a:xfrm>
            <a:off x="3949363" y="1361658"/>
            <a:ext cx="1399572" cy="55395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회원등록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554A840-2833-4941-8451-80C7C5176737}"/>
              </a:ext>
            </a:extLst>
          </p:cNvPr>
          <p:cNvSpPr/>
          <p:nvPr/>
        </p:nvSpPr>
        <p:spPr>
          <a:xfrm>
            <a:off x="3947367" y="5497082"/>
            <a:ext cx="1301951" cy="55395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결제하기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C0413AA-3F01-45B9-834C-CB0407382E5E}"/>
              </a:ext>
            </a:extLst>
          </p:cNvPr>
          <p:cNvSpPr/>
          <p:nvPr/>
        </p:nvSpPr>
        <p:spPr>
          <a:xfrm>
            <a:off x="8417294" y="4823437"/>
            <a:ext cx="1257191" cy="5509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회원정보 관리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06F33D3-8265-4CEA-AD79-806FB14275A5}"/>
              </a:ext>
            </a:extLst>
          </p:cNvPr>
          <p:cNvSpPr/>
          <p:nvPr/>
        </p:nvSpPr>
        <p:spPr>
          <a:xfrm>
            <a:off x="7092070" y="2266729"/>
            <a:ext cx="1340669" cy="59416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선주문</a:t>
            </a:r>
            <a:r>
              <a: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접수 받기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A065564-6074-4D7E-BF8B-A5B2C83ABAC9}"/>
              </a:ext>
            </a:extLst>
          </p:cNvPr>
          <p:cNvSpPr/>
          <p:nvPr/>
        </p:nvSpPr>
        <p:spPr>
          <a:xfrm>
            <a:off x="6525667" y="3194265"/>
            <a:ext cx="1048955" cy="4023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로그인</a:t>
            </a:r>
            <a:endParaRPr lang="ko-KR" altLang="en-US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3782735-25EF-48DD-9F98-5121398BE3E7}"/>
              </a:ext>
            </a:extLst>
          </p:cNvPr>
          <p:cNvCxnSpPr>
            <a:cxnSpLocks/>
            <a:stCxn id="12" idx="3"/>
            <a:endCxn id="13" idx="2"/>
          </p:cNvCxnSpPr>
          <p:nvPr/>
        </p:nvCxnSpPr>
        <p:spPr>
          <a:xfrm flipV="1">
            <a:off x="2132508" y="1638638"/>
            <a:ext cx="1816855" cy="1151336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278B4BD7-2B5C-475C-8799-78673B4DE541}"/>
              </a:ext>
            </a:extLst>
          </p:cNvPr>
          <p:cNvCxnSpPr>
            <a:cxnSpLocks/>
            <a:stCxn id="12" idx="3"/>
            <a:endCxn id="7" idx="2"/>
          </p:cNvCxnSpPr>
          <p:nvPr/>
        </p:nvCxnSpPr>
        <p:spPr>
          <a:xfrm flipV="1">
            <a:off x="2132508" y="2312611"/>
            <a:ext cx="1391629" cy="47736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C425C67C-591E-4979-AEE3-58F00B96E883}"/>
              </a:ext>
            </a:extLst>
          </p:cNvPr>
          <p:cNvCxnSpPr>
            <a:cxnSpLocks/>
            <a:stCxn id="12" idx="3"/>
            <a:endCxn id="6" idx="2"/>
          </p:cNvCxnSpPr>
          <p:nvPr/>
        </p:nvCxnSpPr>
        <p:spPr>
          <a:xfrm>
            <a:off x="2132508" y="2789974"/>
            <a:ext cx="851067" cy="211865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F6560F0-4174-4C37-BA61-123C65BF4EBB}"/>
              </a:ext>
            </a:extLst>
          </p:cNvPr>
          <p:cNvCxnSpPr>
            <a:cxnSpLocks/>
            <a:stCxn id="12" idx="3"/>
            <a:endCxn id="10" idx="2"/>
          </p:cNvCxnSpPr>
          <p:nvPr/>
        </p:nvCxnSpPr>
        <p:spPr>
          <a:xfrm>
            <a:off x="2132508" y="2789974"/>
            <a:ext cx="1684474" cy="1045332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C9EA3C99-895B-4A30-801F-174BBC12736C}"/>
              </a:ext>
            </a:extLst>
          </p:cNvPr>
          <p:cNvCxnSpPr>
            <a:cxnSpLocks/>
            <a:stCxn id="12" idx="3"/>
            <a:endCxn id="165" idx="2"/>
          </p:cNvCxnSpPr>
          <p:nvPr/>
        </p:nvCxnSpPr>
        <p:spPr>
          <a:xfrm>
            <a:off x="2132508" y="2789974"/>
            <a:ext cx="1414979" cy="1702731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478E181B-83E5-4DB4-97C1-66C0D9FE1988}"/>
              </a:ext>
            </a:extLst>
          </p:cNvPr>
          <p:cNvCxnSpPr>
            <a:cxnSpLocks/>
            <a:stCxn id="7" idx="6"/>
            <a:endCxn id="24" idx="0"/>
          </p:cNvCxnSpPr>
          <p:nvPr/>
        </p:nvCxnSpPr>
        <p:spPr>
          <a:xfrm>
            <a:off x="5134159" y="2312611"/>
            <a:ext cx="1915986" cy="881654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18D6EA94-D425-4315-A29D-EABD8689D1F3}"/>
              </a:ext>
            </a:extLst>
          </p:cNvPr>
          <p:cNvCxnSpPr>
            <a:cxnSpLocks/>
            <a:stCxn id="6" idx="6"/>
            <a:endCxn id="24" idx="1"/>
          </p:cNvCxnSpPr>
          <p:nvPr/>
        </p:nvCxnSpPr>
        <p:spPr>
          <a:xfrm>
            <a:off x="5526396" y="3001839"/>
            <a:ext cx="1152887" cy="251355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776D6D05-13CD-4637-81E8-6C06A5277D08}"/>
              </a:ext>
            </a:extLst>
          </p:cNvPr>
          <p:cNvCxnSpPr>
            <a:cxnSpLocks/>
            <a:stCxn id="10" idx="7"/>
            <a:endCxn id="24" idx="3"/>
          </p:cNvCxnSpPr>
          <p:nvPr/>
        </p:nvCxnSpPr>
        <p:spPr>
          <a:xfrm flipV="1">
            <a:off x="5138751" y="3537729"/>
            <a:ext cx="1540532" cy="101722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49AE9398-066B-4247-A37A-634E83F0064D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5249318" y="3609209"/>
            <a:ext cx="1914286" cy="2164853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3C7E2776-1FD1-44A6-A47D-BC6CC94AA069}"/>
              </a:ext>
            </a:extLst>
          </p:cNvPr>
          <p:cNvCxnSpPr>
            <a:cxnSpLocks/>
            <a:stCxn id="17" idx="6"/>
            <a:endCxn id="23" idx="1"/>
          </p:cNvCxnSpPr>
          <p:nvPr/>
        </p:nvCxnSpPr>
        <p:spPr>
          <a:xfrm>
            <a:off x="8432739" y="2563813"/>
            <a:ext cx="1763695" cy="226161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D801B990-E631-4E31-A720-8C2840412158}"/>
              </a:ext>
            </a:extLst>
          </p:cNvPr>
          <p:cNvCxnSpPr>
            <a:cxnSpLocks/>
            <a:stCxn id="16" idx="7"/>
            <a:endCxn id="23" idx="1"/>
          </p:cNvCxnSpPr>
          <p:nvPr/>
        </p:nvCxnSpPr>
        <p:spPr>
          <a:xfrm flipV="1">
            <a:off x="9490374" y="2789974"/>
            <a:ext cx="706060" cy="2114149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0D8F7A92-E28F-4046-9F25-4A2B481FB906}"/>
              </a:ext>
            </a:extLst>
          </p:cNvPr>
          <p:cNvCxnSpPr>
            <a:cxnSpLocks/>
            <a:stCxn id="5" idx="6"/>
            <a:endCxn id="23" idx="1"/>
          </p:cNvCxnSpPr>
          <p:nvPr/>
        </p:nvCxnSpPr>
        <p:spPr>
          <a:xfrm>
            <a:off x="8814214" y="1805667"/>
            <a:ext cx="1382220" cy="98430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E0C5FD50-F42F-47F3-A9BF-E9640EF56A48}"/>
              </a:ext>
            </a:extLst>
          </p:cNvPr>
          <p:cNvCxnSpPr>
            <a:cxnSpLocks/>
            <a:stCxn id="22" idx="3"/>
            <a:endCxn id="14" idx="2"/>
          </p:cNvCxnSpPr>
          <p:nvPr/>
        </p:nvCxnSpPr>
        <p:spPr>
          <a:xfrm>
            <a:off x="2107445" y="5153080"/>
            <a:ext cx="1839922" cy="620982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5DFA4617-D710-4B1A-8083-DA9AFB0CB77C}"/>
              </a:ext>
            </a:extLst>
          </p:cNvPr>
          <p:cNvCxnSpPr>
            <a:cxnSpLocks/>
            <a:stCxn id="14" idx="6"/>
            <a:endCxn id="40" idx="1"/>
          </p:cNvCxnSpPr>
          <p:nvPr/>
        </p:nvCxnSpPr>
        <p:spPr>
          <a:xfrm>
            <a:off x="5249318" y="5774062"/>
            <a:ext cx="4710044" cy="56762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직선 연결선 228">
            <a:extLst>
              <a:ext uri="{FF2B5EF4-FFF2-40B4-BE49-F238E27FC236}">
                <a16:creationId xmlns:a16="http://schemas.microsoft.com/office/drawing/2014/main" id="{C41F798F-684F-4F53-89B3-0781B829A525}"/>
              </a:ext>
            </a:extLst>
          </p:cNvPr>
          <p:cNvCxnSpPr>
            <a:cxnSpLocks/>
            <a:stCxn id="22" idx="3"/>
            <a:endCxn id="10" idx="2"/>
          </p:cNvCxnSpPr>
          <p:nvPr/>
        </p:nvCxnSpPr>
        <p:spPr>
          <a:xfrm flipV="1">
            <a:off x="2107445" y="3835306"/>
            <a:ext cx="1709537" cy="1317774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1" name="TextBox 1070">
            <a:extLst>
              <a:ext uri="{FF2B5EF4-FFF2-40B4-BE49-F238E27FC236}">
                <a16:creationId xmlns:a16="http://schemas.microsoft.com/office/drawing/2014/main" id="{FB8DA534-09DD-4330-9200-595F4F93A7E2}"/>
              </a:ext>
            </a:extLst>
          </p:cNvPr>
          <p:cNvSpPr txBox="1"/>
          <p:nvPr/>
        </p:nvSpPr>
        <p:spPr>
          <a:xfrm rot="1433526">
            <a:off x="5532657" y="2494433"/>
            <a:ext cx="109434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&lt;&lt;include&gt;&gt;</a:t>
            </a:r>
            <a:endPara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43" name="직선 연결선 342">
            <a:extLst>
              <a:ext uri="{FF2B5EF4-FFF2-40B4-BE49-F238E27FC236}">
                <a16:creationId xmlns:a16="http://schemas.microsoft.com/office/drawing/2014/main" id="{1CA229A1-9158-4538-8752-4101D32EA919}"/>
              </a:ext>
            </a:extLst>
          </p:cNvPr>
          <p:cNvCxnSpPr>
            <a:cxnSpLocks/>
            <a:stCxn id="1073" idx="7"/>
            <a:endCxn id="23" idx="1"/>
          </p:cNvCxnSpPr>
          <p:nvPr/>
        </p:nvCxnSpPr>
        <p:spPr>
          <a:xfrm flipV="1">
            <a:off x="8798043" y="2789974"/>
            <a:ext cx="1398391" cy="119564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5" name="TextBox 334">
            <a:extLst>
              <a:ext uri="{FF2B5EF4-FFF2-40B4-BE49-F238E27FC236}">
                <a16:creationId xmlns:a16="http://schemas.microsoft.com/office/drawing/2014/main" id="{8EC0E0BD-F956-4AC8-B585-F0EB91913DF2}"/>
              </a:ext>
            </a:extLst>
          </p:cNvPr>
          <p:cNvSpPr txBox="1"/>
          <p:nvPr/>
        </p:nvSpPr>
        <p:spPr>
          <a:xfrm rot="766872">
            <a:off x="5480606" y="2871545"/>
            <a:ext cx="109434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&lt;&lt;include&gt;&gt;</a:t>
            </a:r>
            <a:endPara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D1DB6976-7909-4D2A-9ED2-43066A5FD35B}"/>
              </a:ext>
            </a:extLst>
          </p:cNvPr>
          <p:cNvSpPr txBox="1"/>
          <p:nvPr/>
        </p:nvSpPr>
        <p:spPr>
          <a:xfrm rot="21360142">
            <a:off x="5366427" y="3348079"/>
            <a:ext cx="109434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&lt;&lt;include&gt;&gt;</a:t>
            </a:r>
            <a:endPara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D1A341CD-AB3B-46AF-99DA-4E5F9AEA9104}"/>
              </a:ext>
            </a:extLst>
          </p:cNvPr>
          <p:cNvSpPr txBox="1"/>
          <p:nvPr/>
        </p:nvSpPr>
        <p:spPr>
          <a:xfrm rot="19911524">
            <a:off x="5683084" y="3808923"/>
            <a:ext cx="109434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&lt;&lt;include&gt;&gt;</a:t>
            </a:r>
            <a:endPara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73" name="타원 1072">
            <a:extLst>
              <a:ext uri="{FF2B5EF4-FFF2-40B4-BE49-F238E27FC236}">
                <a16:creationId xmlns:a16="http://schemas.microsoft.com/office/drawing/2014/main" id="{5D99DEC4-06C7-4045-95A4-25998BD0AB54}"/>
              </a:ext>
            </a:extLst>
          </p:cNvPr>
          <p:cNvSpPr/>
          <p:nvPr/>
        </p:nvSpPr>
        <p:spPr>
          <a:xfrm>
            <a:off x="6733317" y="3879061"/>
            <a:ext cx="2418977" cy="7276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</a:t>
            </a: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최종 주문 </a:t>
            </a:r>
            <a:r>
              <a:rPr lang="ko-KR" altLang="en-US" sz="1400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안내글</a:t>
            </a:r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공지 및 편집</a:t>
            </a: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772A8853-B298-4FD2-A557-4DACBDEAAEB6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71A360C8-4FF7-4639-9349-F2056478C33A}"/>
              </a:ext>
            </a:extLst>
          </p:cNvPr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E655024-EE1C-4737-A582-7FE1C634E070}"/>
              </a:ext>
            </a:extLst>
          </p:cNvPr>
          <p:cNvSpPr txBox="1"/>
          <p:nvPr/>
        </p:nvSpPr>
        <p:spPr>
          <a:xfrm>
            <a:off x="264793" y="-8878"/>
            <a:ext cx="20088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5EF02272-E5B2-44FE-AA33-A2B896BCD7B5}"/>
              </a:ext>
            </a:extLst>
          </p:cNvPr>
          <p:cNvCxnSpPr>
            <a:cxnSpLocks/>
            <a:stCxn id="165" idx="7"/>
            <a:endCxn id="24" idx="4"/>
          </p:cNvCxnSpPr>
          <p:nvPr/>
        </p:nvCxnSpPr>
        <p:spPr>
          <a:xfrm flipV="1">
            <a:off x="5830629" y="3596658"/>
            <a:ext cx="1219516" cy="700192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07EB6547-E8E1-4BD7-9692-FAC1B6F8C48F}"/>
              </a:ext>
            </a:extLst>
          </p:cNvPr>
          <p:cNvSpPr txBox="1"/>
          <p:nvPr/>
        </p:nvSpPr>
        <p:spPr>
          <a:xfrm rot="18718381">
            <a:off x="6097351" y="3935612"/>
            <a:ext cx="109434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&lt;&lt;include&gt;&gt;</a:t>
            </a:r>
            <a:endPara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CD7E5DC3-CC05-48B4-B117-DA4BC4203F5C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2132508" y="2789974"/>
            <a:ext cx="2005525" cy="278823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타원 164">
            <a:extLst>
              <a:ext uri="{FF2B5EF4-FFF2-40B4-BE49-F238E27FC236}">
                <a16:creationId xmlns:a16="http://schemas.microsoft.com/office/drawing/2014/main" id="{957DFFF7-7B25-4398-A3D6-A81C9E2ABCFA}"/>
              </a:ext>
            </a:extLst>
          </p:cNvPr>
          <p:cNvSpPr/>
          <p:nvPr/>
        </p:nvSpPr>
        <p:spPr>
          <a:xfrm>
            <a:off x="3547487" y="4215725"/>
            <a:ext cx="2674867" cy="55395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</a:t>
            </a: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최종주문 </a:t>
            </a:r>
            <a:r>
              <a:rPr lang="ko-KR" altLang="en-US" sz="1400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안내글</a:t>
            </a:r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확인</a:t>
            </a:r>
            <a:endParaRPr lang="ko-KR" altLang="en-US" sz="12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95C3C22C-9F55-496A-9E22-CC888D3559E6}"/>
              </a:ext>
            </a:extLst>
          </p:cNvPr>
          <p:cNvCxnSpPr>
            <a:cxnSpLocks/>
            <a:stCxn id="23" idx="1"/>
            <a:endCxn id="24" idx="6"/>
          </p:cNvCxnSpPr>
          <p:nvPr/>
        </p:nvCxnSpPr>
        <p:spPr>
          <a:xfrm flipH="1">
            <a:off x="7574622" y="2789974"/>
            <a:ext cx="2621812" cy="605488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FED5125-A7A6-47EC-92F4-FD8964040E5D}"/>
              </a:ext>
            </a:extLst>
          </p:cNvPr>
          <p:cNvSpPr txBox="1"/>
          <p:nvPr/>
        </p:nvSpPr>
        <p:spPr>
          <a:xfrm rot="20721892">
            <a:off x="8055936" y="2899490"/>
            <a:ext cx="109434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&lt;&lt;include&gt;&gt;</a:t>
            </a:r>
            <a:endPara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17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그림 93">
            <a:extLst>
              <a:ext uri="{FF2B5EF4-FFF2-40B4-BE49-F238E27FC236}">
                <a16:creationId xmlns:a16="http://schemas.microsoft.com/office/drawing/2014/main" id="{BEA1B41D-1798-4932-8E3B-9AA09D2A6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98" y="227797"/>
            <a:ext cx="994275" cy="584868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92839" y="772170"/>
            <a:ext cx="732813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446D45-7E69-46A6-910E-87CC4482D99C}"/>
              </a:ext>
            </a:extLst>
          </p:cNvPr>
          <p:cNvSpPr txBox="1"/>
          <p:nvPr/>
        </p:nvSpPr>
        <p:spPr>
          <a:xfrm>
            <a:off x="3093960" y="2853915"/>
            <a:ext cx="814035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400"/>
              </a:spcBef>
              <a:buAutoNum type="arabicPeriod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고객 이름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주소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주민등록번호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전화번호 등의 개인정보를 입력한다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spcBef>
                <a:spcPts val="400"/>
              </a:spcBef>
              <a:buAutoNum type="arabicPeriod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자신이 앞으로 사용할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id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패스워드를 입력한다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spcBef>
                <a:spcPts val="400"/>
              </a:spcBef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시스템은 고객정보를 저장한다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spcBef>
                <a:spcPts val="400"/>
              </a:spcBef>
              <a:buAutoNum type="arabicPeriod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773856" y="2233173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선행조건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773856" y="2922372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 흐름</a:t>
            </a:r>
          </a:p>
        </p:txBody>
      </p:sp>
      <p:sp>
        <p:nvSpPr>
          <p:cNvPr id="39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255205" y="1839970"/>
            <a:ext cx="9904497" cy="4480815"/>
          </a:xfrm>
          <a:prstGeom prst="roundRect">
            <a:avLst>
              <a:gd name="adj" fmla="val 11223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357825" y="1732271"/>
            <a:ext cx="2222874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Description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44378" y="2098240"/>
            <a:ext cx="691215" cy="509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없음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97264" y="1013554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회원 등록</a:t>
            </a:r>
          </a:p>
        </p:txBody>
      </p:sp>
      <p:sp>
        <p:nvSpPr>
          <p:cNvPr id="44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773856" y="965504"/>
            <a:ext cx="1806844" cy="500882"/>
          </a:xfrm>
          <a:prstGeom prst="roundRect">
            <a:avLst>
              <a:gd name="adj" fmla="val 25942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67433" y="1024235"/>
            <a:ext cx="685187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UC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모서리가 둥근 직사각형 36">
            <a:extLst>
              <a:ext uri="{FF2B5EF4-FFF2-40B4-BE49-F238E27FC236}">
                <a16:creationId xmlns:a16="http://schemas.microsoft.com/office/drawing/2014/main" id="{0CE64270-80A6-4C7D-B71A-73AD57F2D0F1}"/>
              </a:ext>
            </a:extLst>
          </p:cNvPr>
          <p:cNvSpPr/>
          <p:nvPr/>
        </p:nvSpPr>
        <p:spPr>
          <a:xfrm>
            <a:off x="1773856" y="4870767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예외 흐름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EDCFDB-D84F-4781-9BB1-5066C691F970}"/>
              </a:ext>
            </a:extLst>
          </p:cNvPr>
          <p:cNvSpPr txBox="1"/>
          <p:nvPr/>
        </p:nvSpPr>
        <p:spPr>
          <a:xfrm>
            <a:off x="3075137" y="4811826"/>
            <a:ext cx="7370394" cy="142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만약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id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타 회원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id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중복 될 경우에는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 사실을 공지하고 다른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id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선택할 것을 요구한다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>
              <a:spcBef>
                <a:spcPts val="400"/>
              </a:spcBef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spcBef>
                <a:spcPts val="400"/>
              </a:spcBef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94FFC6E-F77D-4237-8A6E-FA40E6D9C2FE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F139613-1A32-4E6B-8CEE-764D9D282F36}"/>
              </a:ext>
            </a:extLst>
          </p:cNvPr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7D8B4D9-855C-4CF8-B406-D99A455DB9CA}"/>
              </a:ext>
            </a:extLst>
          </p:cNvPr>
          <p:cNvSpPr txBox="1"/>
          <p:nvPr/>
        </p:nvSpPr>
        <p:spPr>
          <a:xfrm>
            <a:off x="4466415" y="303038"/>
            <a:ext cx="3466914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 Case Description 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86819C9-A0F8-4F01-BBE8-78AE0AD86BBF}"/>
              </a:ext>
            </a:extLst>
          </p:cNvPr>
          <p:cNvSpPr txBox="1"/>
          <p:nvPr/>
        </p:nvSpPr>
        <p:spPr>
          <a:xfrm>
            <a:off x="264793" y="-8878"/>
            <a:ext cx="20088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23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그림 55">
            <a:extLst>
              <a:ext uri="{FF2B5EF4-FFF2-40B4-BE49-F238E27FC236}">
                <a16:creationId xmlns:a16="http://schemas.microsoft.com/office/drawing/2014/main" id="{479D29CE-8934-48E8-9573-B15F3F352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98" y="227797"/>
            <a:ext cx="994275" cy="584868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92839" y="772170"/>
            <a:ext cx="732813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1773856" y="2233173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선행조건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773856" y="2922372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 흐름</a:t>
            </a:r>
          </a:p>
        </p:txBody>
      </p:sp>
      <p:sp>
        <p:nvSpPr>
          <p:cNvPr id="39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255205" y="1839970"/>
            <a:ext cx="9904497" cy="4480815"/>
          </a:xfrm>
          <a:prstGeom prst="roundRect">
            <a:avLst>
              <a:gd name="adj" fmla="val 11223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357825" y="1732271"/>
            <a:ext cx="2222874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Description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66784" y="1013554"/>
            <a:ext cx="1576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회원정보 수정</a:t>
            </a:r>
          </a:p>
        </p:txBody>
      </p:sp>
      <p:sp>
        <p:nvSpPr>
          <p:cNvPr id="44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773855" y="965504"/>
            <a:ext cx="2161737" cy="500882"/>
          </a:xfrm>
          <a:prstGeom prst="roundRect">
            <a:avLst>
              <a:gd name="adj" fmla="val 25942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67433" y="1024235"/>
            <a:ext cx="685187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UC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모서리가 둥근 직사각형 36">
            <a:extLst>
              <a:ext uri="{FF2B5EF4-FFF2-40B4-BE49-F238E27FC236}">
                <a16:creationId xmlns:a16="http://schemas.microsoft.com/office/drawing/2014/main" id="{0CE64270-80A6-4C7D-B71A-73AD57F2D0F1}"/>
              </a:ext>
            </a:extLst>
          </p:cNvPr>
          <p:cNvSpPr/>
          <p:nvPr/>
        </p:nvSpPr>
        <p:spPr>
          <a:xfrm>
            <a:off x="1773856" y="4296990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예외 흐름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093960" y="2141712"/>
            <a:ext cx="4570482" cy="509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회원 등록이 선행되어야 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4446D45-7E69-46A6-910E-87CC4482D99C}"/>
              </a:ext>
            </a:extLst>
          </p:cNvPr>
          <p:cNvSpPr txBox="1"/>
          <p:nvPr/>
        </p:nvSpPr>
        <p:spPr>
          <a:xfrm>
            <a:off x="3093960" y="2895520"/>
            <a:ext cx="8140350" cy="1022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400"/>
              </a:spcBef>
              <a:buAutoNum type="arabicPeriod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수정을 원하는 정보를 선택하여 수정한다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ts val="400"/>
              </a:spcBef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시스템은 수정사항을 저장 및 반영한다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6EDCFDB-D84F-4781-9BB1-5066C691F970}"/>
              </a:ext>
            </a:extLst>
          </p:cNvPr>
          <p:cNvSpPr txBox="1"/>
          <p:nvPr/>
        </p:nvSpPr>
        <p:spPr>
          <a:xfrm>
            <a:off x="3288497" y="4278689"/>
            <a:ext cx="7370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없음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1C459D2-A883-47FA-8172-E89AEF80F42B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D47ED9C-DA7C-4440-BE54-89927376AF9F}"/>
              </a:ext>
            </a:extLst>
          </p:cNvPr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C85A43-A44D-4DF3-8794-F9D512F2B1CB}"/>
              </a:ext>
            </a:extLst>
          </p:cNvPr>
          <p:cNvSpPr txBox="1"/>
          <p:nvPr/>
        </p:nvSpPr>
        <p:spPr>
          <a:xfrm>
            <a:off x="4418014" y="278120"/>
            <a:ext cx="3466914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Use Case Description 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74768EF-C231-4E21-ABB3-742A1F19B98F}"/>
              </a:ext>
            </a:extLst>
          </p:cNvPr>
          <p:cNvSpPr txBox="1"/>
          <p:nvPr/>
        </p:nvSpPr>
        <p:spPr>
          <a:xfrm>
            <a:off x="264793" y="-8878"/>
            <a:ext cx="20088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965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그림 56">
            <a:extLst>
              <a:ext uri="{FF2B5EF4-FFF2-40B4-BE49-F238E27FC236}">
                <a16:creationId xmlns:a16="http://schemas.microsoft.com/office/drawing/2014/main" id="{D153EDBF-0E6B-49DB-BF4F-B4D7F9BD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98" y="227797"/>
            <a:ext cx="994275" cy="584868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92839" y="772170"/>
            <a:ext cx="732813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1773856" y="2233173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선행조건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773856" y="2922372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 흐름</a:t>
            </a:r>
          </a:p>
        </p:txBody>
      </p:sp>
      <p:sp>
        <p:nvSpPr>
          <p:cNvPr id="39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255205" y="1839970"/>
            <a:ext cx="9904497" cy="4480815"/>
          </a:xfrm>
          <a:prstGeom prst="roundRect">
            <a:avLst>
              <a:gd name="adj" fmla="val 11223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357825" y="1732271"/>
            <a:ext cx="2222874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Description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66784" y="1013554"/>
            <a:ext cx="36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선주문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안내글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확인</a:t>
            </a:r>
          </a:p>
        </p:txBody>
      </p:sp>
      <p:sp>
        <p:nvSpPr>
          <p:cNvPr id="44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773855" y="965504"/>
            <a:ext cx="3943901" cy="500882"/>
          </a:xfrm>
          <a:prstGeom prst="roundRect">
            <a:avLst>
              <a:gd name="adj" fmla="val 25942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67433" y="1024235"/>
            <a:ext cx="685187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UC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모서리가 둥근 직사각형 36">
            <a:extLst>
              <a:ext uri="{FF2B5EF4-FFF2-40B4-BE49-F238E27FC236}">
                <a16:creationId xmlns:a16="http://schemas.microsoft.com/office/drawing/2014/main" id="{0CE64270-80A6-4C7D-B71A-73AD57F2D0F1}"/>
              </a:ext>
            </a:extLst>
          </p:cNvPr>
          <p:cNvSpPr/>
          <p:nvPr/>
        </p:nvSpPr>
        <p:spPr>
          <a:xfrm>
            <a:off x="1773856" y="4120787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예외 흐름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3093960" y="2140247"/>
            <a:ext cx="457048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회원 등록이 선행되어야 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4446D45-7E69-46A6-910E-87CC4482D99C}"/>
              </a:ext>
            </a:extLst>
          </p:cNvPr>
          <p:cNvSpPr txBox="1"/>
          <p:nvPr/>
        </p:nvSpPr>
        <p:spPr>
          <a:xfrm>
            <a:off x="3093960" y="2904715"/>
            <a:ext cx="8140350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400"/>
              </a:spcBef>
              <a:buAutoNum type="arabicPeriod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구매를 원하는 농작물의 카테고리를 선택한다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ts val="400"/>
              </a:spcBef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시스템은 화면에 해당 농작물의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선주문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안내글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목록을 출력한다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ts val="400"/>
              </a:spcBef>
              <a:buAutoNum type="arabicPeriod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6EDCFDB-D84F-4781-9BB1-5066C691F970}"/>
              </a:ext>
            </a:extLst>
          </p:cNvPr>
          <p:cNvSpPr txBox="1"/>
          <p:nvPr/>
        </p:nvSpPr>
        <p:spPr>
          <a:xfrm>
            <a:off x="3075137" y="3775506"/>
            <a:ext cx="7370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6EDCFDB-D84F-4781-9BB1-5066C691F970}"/>
              </a:ext>
            </a:extLst>
          </p:cNvPr>
          <p:cNvSpPr txBox="1"/>
          <p:nvPr/>
        </p:nvSpPr>
        <p:spPr>
          <a:xfrm>
            <a:off x="3288497" y="4114100"/>
            <a:ext cx="7370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없음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83065F9-2DBE-46D6-B1EE-04C89E5C3B98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555AFDC-D4AC-4EFB-98D7-98BEC6C88DC4}"/>
              </a:ext>
            </a:extLst>
          </p:cNvPr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3AFEE0A-5716-4A6A-8F81-2D2946FD706C}"/>
              </a:ext>
            </a:extLst>
          </p:cNvPr>
          <p:cNvSpPr txBox="1"/>
          <p:nvPr/>
        </p:nvSpPr>
        <p:spPr>
          <a:xfrm>
            <a:off x="4538035" y="275295"/>
            <a:ext cx="3466914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 Case Description 3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58AC0E-8A59-4722-97AC-2548F13CFCE0}"/>
              </a:ext>
            </a:extLst>
          </p:cNvPr>
          <p:cNvSpPr txBox="1"/>
          <p:nvPr/>
        </p:nvSpPr>
        <p:spPr>
          <a:xfrm>
            <a:off x="264793" y="-8878"/>
            <a:ext cx="20088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300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그림 55">
            <a:extLst>
              <a:ext uri="{FF2B5EF4-FFF2-40B4-BE49-F238E27FC236}">
                <a16:creationId xmlns:a16="http://schemas.microsoft.com/office/drawing/2014/main" id="{A3CF3DB4-20C4-496B-AEB2-4F79E435A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98" y="227797"/>
            <a:ext cx="994275" cy="584868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45956-51AB-46A0-A90C-B0C74CA2C7CA}"/>
              </a:ext>
            </a:extLst>
          </p:cNvPr>
          <p:cNvCxnSpPr>
            <a:cxnSpLocks/>
          </p:cNvCxnSpPr>
          <p:nvPr/>
        </p:nvCxnSpPr>
        <p:spPr>
          <a:xfrm>
            <a:off x="92839" y="772170"/>
            <a:ext cx="732813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1773856" y="2233173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선행조건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773856" y="2922372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 흐름</a:t>
            </a:r>
          </a:p>
        </p:txBody>
      </p:sp>
      <p:sp>
        <p:nvSpPr>
          <p:cNvPr id="39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255205" y="1839970"/>
            <a:ext cx="9904497" cy="4480815"/>
          </a:xfrm>
          <a:prstGeom prst="roundRect">
            <a:avLst>
              <a:gd name="adj" fmla="val 11223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357825" y="1732271"/>
            <a:ext cx="2222874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Description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66784" y="1013554"/>
            <a:ext cx="1290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선주문하기</a:t>
            </a:r>
          </a:p>
        </p:txBody>
      </p:sp>
      <p:sp>
        <p:nvSpPr>
          <p:cNvPr id="44" name="사각형: 둥근 모서리 126">
            <a:extLst>
              <a:ext uri="{FF2B5EF4-FFF2-40B4-BE49-F238E27FC236}">
                <a16:creationId xmlns:a16="http://schemas.microsoft.com/office/drawing/2014/main" id="{6F48A559-7905-46BA-A867-61D6ED6767BB}"/>
              </a:ext>
            </a:extLst>
          </p:cNvPr>
          <p:cNvSpPr/>
          <p:nvPr/>
        </p:nvSpPr>
        <p:spPr>
          <a:xfrm>
            <a:off x="1773855" y="965504"/>
            <a:ext cx="1914225" cy="500882"/>
          </a:xfrm>
          <a:prstGeom prst="roundRect">
            <a:avLst>
              <a:gd name="adj" fmla="val 25942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67433" y="1024235"/>
            <a:ext cx="685187" cy="381231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UC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모서리가 둥근 직사각형 36">
            <a:extLst>
              <a:ext uri="{FF2B5EF4-FFF2-40B4-BE49-F238E27FC236}">
                <a16:creationId xmlns:a16="http://schemas.microsoft.com/office/drawing/2014/main" id="{0CE64270-80A6-4C7D-B71A-73AD57F2D0F1}"/>
              </a:ext>
            </a:extLst>
          </p:cNvPr>
          <p:cNvSpPr/>
          <p:nvPr/>
        </p:nvSpPr>
        <p:spPr>
          <a:xfrm>
            <a:off x="1773856" y="5001393"/>
            <a:ext cx="1229844" cy="381231"/>
          </a:xfrm>
          <a:prstGeom prst="roundRect">
            <a:avLst>
              <a:gd name="adj" fmla="val 50000"/>
            </a:avLst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예외 흐름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3244378" y="2124366"/>
            <a:ext cx="4285147" cy="509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로그인이 선행되어야 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4446D45-7E69-46A6-910E-87CC4482D99C}"/>
              </a:ext>
            </a:extLst>
          </p:cNvPr>
          <p:cNvSpPr txBox="1"/>
          <p:nvPr/>
        </p:nvSpPr>
        <p:spPr>
          <a:xfrm>
            <a:off x="3093960" y="2904715"/>
            <a:ext cx="814035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400"/>
              </a:spcBef>
              <a:buAutoNum type="arabicPeriod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원하는 농작물의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선주문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버튼을 누른다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ts val="400"/>
              </a:spcBef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선호하는 결제 방법을 선택한다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ts val="400"/>
              </a:spcBef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결제 방법에 따라 예약금을 결제한다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ts val="400"/>
              </a:spcBef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시스템은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선주문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내역을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DB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업데이트한다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6EDCFDB-D84F-4781-9BB1-5066C691F970}"/>
              </a:ext>
            </a:extLst>
          </p:cNvPr>
          <p:cNvSpPr txBox="1"/>
          <p:nvPr/>
        </p:nvSpPr>
        <p:spPr>
          <a:xfrm>
            <a:off x="3288497" y="5003412"/>
            <a:ext cx="7370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없음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2BAFD0E-CE55-45CE-ABCC-7E9307CEC57C}"/>
              </a:ext>
            </a:extLst>
          </p:cNvPr>
          <p:cNvSpPr/>
          <p:nvPr/>
        </p:nvSpPr>
        <p:spPr>
          <a:xfrm>
            <a:off x="0" y="0"/>
            <a:ext cx="203200" cy="2171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4AB34CF-81B0-4373-A0B0-994FD4119E71}"/>
              </a:ext>
            </a:extLst>
          </p:cNvPr>
          <p:cNvSpPr/>
          <p:nvPr/>
        </p:nvSpPr>
        <p:spPr>
          <a:xfrm>
            <a:off x="0" y="6565900"/>
            <a:ext cx="12192000" cy="292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095B7D-C341-40A9-9A9F-8B9F4BA28BFB}"/>
              </a:ext>
            </a:extLst>
          </p:cNvPr>
          <p:cNvSpPr txBox="1"/>
          <p:nvPr/>
        </p:nvSpPr>
        <p:spPr>
          <a:xfrm>
            <a:off x="4562886" y="282401"/>
            <a:ext cx="3466914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 Case Description 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7B5301F-08F0-49B3-8904-99F3C2C6600F}"/>
              </a:ext>
            </a:extLst>
          </p:cNvPr>
          <p:cNvSpPr txBox="1"/>
          <p:nvPr/>
        </p:nvSpPr>
        <p:spPr>
          <a:xfrm>
            <a:off x="264793" y="-8878"/>
            <a:ext cx="20088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못난이 농산물 거래 플랫폼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496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그린에너지">
      <a:dk1>
        <a:sysClr val="windowText" lastClr="000000"/>
      </a:dk1>
      <a:lt1>
        <a:sysClr val="window" lastClr="FFFFFF"/>
      </a:lt1>
      <a:dk2>
        <a:srgbClr val="465E9C"/>
      </a:dk2>
      <a:lt2>
        <a:srgbClr val="CCFF33"/>
      </a:lt2>
      <a:accent1>
        <a:srgbClr val="FDA023"/>
      </a:accent1>
      <a:accent2>
        <a:srgbClr val="ED1848"/>
      </a:accent2>
      <a:accent3>
        <a:srgbClr val="715537"/>
      </a:accent3>
      <a:accent4>
        <a:srgbClr val="62B418"/>
      </a:accent4>
      <a:accent5>
        <a:srgbClr val="EB5605"/>
      </a:accent5>
      <a:accent6>
        <a:srgbClr val="29A319"/>
      </a:accent6>
      <a:hlink>
        <a:srgbClr val="D83E2C"/>
      </a:hlink>
      <a:folHlink>
        <a:srgbClr val="ED7D27"/>
      </a:folHlink>
    </a:clrScheme>
    <a:fontScheme name="KoPub돋움체">
      <a:majorFont>
        <a:latin typeface="KoPub돋움체 Bold"/>
        <a:ea typeface="KoPub돋움체 Bold"/>
        <a:cs typeface=""/>
      </a:majorFont>
      <a:minorFont>
        <a:latin typeface="KoPub돋움체 Medium"/>
        <a:ea typeface="KoPub돋움체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6721</TotalTime>
  <Words>1722</Words>
  <Application>Microsoft Office PowerPoint</Application>
  <PresentationFormat>와이드스크린</PresentationFormat>
  <Paragraphs>357</Paragraphs>
  <Slides>32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3" baseType="lpstr">
      <vt:lpstr>KoPub돋움체 Bold</vt:lpstr>
      <vt:lpstr>KoPub돋움체 Medium</vt:lpstr>
      <vt:lpstr>나눔고딕</vt:lpstr>
      <vt:lpstr>나눔스퀘어 Bold</vt:lpstr>
      <vt:lpstr>나눔스퀘어_ac</vt:lpstr>
      <vt:lpstr>나눔스퀘어_ac Bold</vt:lpstr>
      <vt:lpstr>나눔스퀘어_ac ExtraBold</vt:lpstr>
      <vt:lpstr>나눔스퀘어_ac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엄 다연</cp:lastModifiedBy>
  <cp:revision>374</cp:revision>
  <dcterms:created xsi:type="dcterms:W3CDTF">2017-11-15T02:33:32Z</dcterms:created>
  <dcterms:modified xsi:type="dcterms:W3CDTF">2020-12-17T14:53:44Z</dcterms:modified>
</cp:coreProperties>
</file>