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>
          <p15:clr>
            <a:srgbClr val="A4A3A4"/>
          </p15:clr>
        </p15:guide>
        <p15:guide id="4" orient="horz" pos="2364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jNCsx2onUEyp0W77i4Ba2X8ePe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C35C4B-C1D7-4AF0-B460-0C1120CAB5D5}">
  <a:tblStyle styleId="{BFC35C4B-C1D7-4AF0-B460-0C1120CAB5D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6E6E6"/>
          </a:solidFill>
        </a:fill>
      </a:tcStyle>
    </a:band1H>
    <a:band2H>
      <a:tcTxStyle/>
    </a:band2H>
    <a:band1V>
      <a:tcTxStyle/>
      <a:tcStyle>
        <a:fill>
          <a:solidFill>
            <a:srgbClr val="E6E6E6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2273" orient="horz"/>
        <p:guide pos="236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슬라이드">
  <p:cSld name="2_제목 슬라이드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6.png"/><Relationship Id="rId7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 txBox="1"/>
          <p:nvPr/>
        </p:nvSpPr>
        <p:spPr>
          <a:xfrm>
            <a:off x="6708068" y="4149070"/>
            <a:ext cx="5158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TEAM </a:t>
            </a:r>
            <a:r>
              <a:rPr b="1" lang="ko-KR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ko-KR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조 어벤져스 (팀명</a:t>
            </a:r>
            <a:r>
              <a:rPr b="1" i="0" lang="ko-KR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김○○, ○○, 이○○, 최○○, 정○○</a:t>
            </a:r>
            <a:endParaRPr b="1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96047" y="5404807"/>
            <a:ext cx="11199906" cy="377689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※ 양식은 예시로 자유롭게 변경 가능하나, 목차 안에 구성된 내용은 포함되도록 작성(</a:t>
            </a:r>
            <a:r>
              <a:rPr b="1" i="0" lang="ko-KR" sz="18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해당 템플릿 활용 지</a:t>
            </a:r>
            <a:r>
              <a:rPr b="1" lang="ko-KR" sz="1800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향</a:t>
            </a:r>
            <a:r>
              <a:rPr b="1" i="0" lang="ko-KR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1" y="1579670"/>
            <a:ext cx="12192000" cy="21909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9395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"/>
          <p:cNvSpPr txBox="1"/>
          <p:nvPr/>
        </p:nvSpPr>
        <p:spPr>
          <a:xfrm>
            <a:off x="182860" y="1803510"/>
            <a:ext cx="262936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비트캠프</a:t>
            </a:r>
            <a:endParaRPr/>
          </a:p>
        </p:txBody>
      </p:sp>
      <p:sp>
        <p:nvSpPr>
          <p:cNvPr id="26" name="Google Shape;26;p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01" y="6348813"/>
            <a:ext cx="1482842" cy="38587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"/>
          <p:cNvSpPr/>
          <p:nvPr/>
        </p:nvSpPr>
        <p:spPr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MB0000378c3f3d" id="29" name="Google Shape;2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4464" y="6381328"/>
            <a:ext cx="1180238" cy="37574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"/>
          <p:cNvSpPr txBox="1"/>
          <p:nvPr/>
        </p:nvSpPr>
        <p:spPr>
          <a:xfrm>
            <a:off x="5159896" y="2367345"/>
            <a:ext cx="676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팀 프로젝트 명 (주제)</a:t>
            </a:r>
            <a:endParaRPr b="1" sz="4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ln>
            <a:noFill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K-Digital </a:t>
            </a:r>
            <a:r>
              <a:rPr lang="ko-KR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110067" y="1700808"/>
            <a:ext cx="11971800" cy="1944300"/>
          </a:xfrm>
          <a:prstGeom prst="rect">
            <a:avLst/>
          </a:prstGeom>
          <a:noFill/>
          <a:ln cap="flat" cmpd="sng" w="15875">
            <a:solidFill>
              <a:srgbClr val="939597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0"/>
          <p:cNvSpPr txBox="1"/>
          <p:nvPr/>
        </p:nvSpPr>
        <p:spPr>
          <a:xfrm>
            <a:off x="1211602" y="1388747"/>
            <a:ext cx="825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LSTM(Long short-term memory)</a:t>
            </a:r>
            <a:endParaRPr/>
          </a:p>
        </p:txBody>
      </p:sp>
      <p:pic>
        <p:nvPicPr>
          <p:cNvPr descr="https://i.imgur.com/NV7jQ0X.png" id="160" name="Google Shape;1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4639" y="2960948"/>
            <a:ext cx="4957365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8068" y="2347443"/>
            <a:ext cx="3888314" cy="363784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0"/>
          <p:cNvSpPr txBox="1"/>
          <p:nvPr/>
        </p:nvSpPr>
        <p:spPr>
          <a:xfrm>
            <a:off x="689310" y="1262440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  <p:cxnSp>
        <p:nvCxnSpPr>
          <p:cNvPr id="163" name="Google Shape;163;p10"/>
          <p:cNvCxnSpPr/>
          <p:nvPr/>
        </p:nvCxnSpPr>
        <p:spPr>
          <a:xfrm flipH="1" rot="10800000">
            <a:off x="3719736" y="980728"/>
            <a:ext cx="8168256" cy="21249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10"/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결과 제시 ③ 모델 선정 및 분석</a:t>
            </a:r>
            <a:endParaRPr/>
          </a:p>
        </p:txBody>
      </p:sp>
      <p:sp>
        <p:nvSpPr>
          <p:cNvPr id="165" name="Google Shape;165;p10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/>
          </a:p>
        </p:txBody>
      </p:sp>
      <p:sp>
        <p:nvSpPr>
          <p:cNvPr id="167" name="Google Shape;167;p10"/>
          <p:cNvSpPr txBox="1"/>
          <p:nvPr/>
        </p:nvSpPr>
        <p:spPr>
          <a:xfrm>
            <a:off x="1156305" y="1889188"/>
            <a:ext cx="38556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2Layer LSTM : 문단, 질문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코사인 유사도(문서)</a:t>
            </a: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1187979" y="1348636"/>
            <a:ext cx="82563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LSTM(Long short-term memory)</a:t>
            </a:r>
            <a:endParaRPr/>
          </a:p>
        </p:txBody>
      </p:sp>
      <p:pic>
        <p:nvPicPr>
          <p:cNvPr id="174" name="Google Shape;17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2064" y="2328579"/>
            <a:ext cx="4723224" cy="3612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7979" y="3789040"/>
            <a:ext cx="4723224" cy="181488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1"/>
          <p:cNvSpPr txBox="1"/>
          <p:nvPr/>
        </p:nvSpPr>
        <p:spPr>
          <a:xfrm>
            <a:off x="659339" y="1249596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  <p:cxnSp>
        <p:nvCxnSpPr>
          <p:cNvPr id="177" name="Google Shape;177;p11"/>
          <p:cNvCxnSpPr/>
          <p:nvPr/>
        </p:nvCxnSpPr>
        <p:spPr>
          <a:xfrm flipH="1" rot="10800000">
            <a:off x="3719736" y="980728"/>
            <a:ext cx="8168256" cy="21249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" name="Google Shape;178;p11"/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결과 제시 ④ 모델 평가 및 개선</a:t>
            </a:r>
            <a:endParaRPr/>
          </a:p>
        </p:txBody>
      </p:sp>
      <p:sp>
        <p:nvSpPr>
          <p:cNvPr id="179" name="Google Shape;179;p11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/>
          </a:p>
        </p:txBody>
      </p:sp>
      <p:sp>
        <p:nvSpPr>
          <p:cNvPr id="181" name="Google Shape;181;p11"/>
          <p:cNvSpPr txBox="1"/>
          <p:nvPr/>
        </p:nvSpPr>
        <p:spPr>
          <a:xfrm>
            <a:off x="1019436" y="1826691"/>
            <a:ext cx="473566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3Layer LSTM 으로 변경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옵티마이저 조정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   : Adam -&gt;‘rmsprop’로 변경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         &gt;&gt; 학습속도 및 유사도 개선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2"/>
          <p:cNvSpPr txBox="1"/>
          <p:nvPr/>
        </p:nvSpPr>
        <p:spPr>
          <a:xfrm>
            <a:off x="8544272" y="1161083"/>
            <a:ext cx="204249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※ 별도 첨부 가능</a:t>
            </a:r>
            <a:endParaRPr/>
          </a:p>
        </p:txBody>
      </p:sp>
      <p:pic>
        <p:nvPicPr>
          <p:cNvPr id="188" name="Google Shape;18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9496" y="1695713"/>
            <a:ext cx="8861933" cy="44335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12"/>
          <p:cNvCxnSpPr/>
          <p:nvPr/>
        </p:nvCxnSpPr>
        <p:spPr>
          <a:xfrm flipH="1" rot="10800000">
            <a:off x="3719736" y="980728"/>
            <a:ext cx="8168256" cy="21249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0" name="Google Shape;190;p12"/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결과 제시 ⑤ 시연 동영상</a:t>
            </a:r>
            <a:endParaRPr/>
          </a:p>
        </p:txBody>
      </p:sp>
      <p:sp>
        <p:nvSpPr>
          <p:cNvPr id="191" name="Google Shape;191;p12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2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1180914" y="1176366"/>
            <a:ext cx="10207674" cy="869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[자체 평가 의견]은 프로젝트 결과물에 대한 프로젝트 기획 의도와의 부합 정도 및 실무 활용 가능 정도, 달성도, 완성도 등 훈련생의 자체적인 평가 의견과 느낀 점을 작성한다.</a:t>
            </a:r>
            <a:endParaRPr/>
          </a:p>
        </p:txBody>
      </p:sp>
      <p:sp>
        <p:nvSpPr>
          <p:cNvPr id="199" name="Google Shape;199;p13"/>
          <p:cNvSpPr txBox="1"/>
          <p:nvPr/>
        </p:nvSpPr>
        <p:spPr>
          <a:xfrm>
            <a:off x="1109873" y="2294024"/>
            <a:ext cx="10854779" cy="7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개인 또는 우리 팀이 잘한 부분과 아쉬운 점을 작성한다.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  *  예. 모델 평가 결과, 정확도가 00.00%로 정확도 향상을 위해 모델 추후 개선 필요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  <p:cxnSp>
        <p:nvCxnSpPr>
          <p:cNvPr id="201" name="Google Shape;201;p13"/>
          <p:cNvCxnSpPr/>
          <p:nvPr/>
        </p:nvCxnSpPr>
        <p:spPr>
          <a:xfrm>
            <a:off x="3683732" y="790307"/>
            <a:ext cx="820426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2" name="Google Shape;202;p13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자체 평가 의견</a:t>
            </a:r>
            <a:endParaRPr/>
          </a:p>
        </p:txBody>
      </p:sp>
      <p:sp>
        <p:nvSpPr>
          <p:cNvPr id="204" name="Google Shape;204;p13"/>
          <p:cNvSpPr txBox="1"/>
          <p:nvPr/>
        </p:nvSpPr>
        <p:spPr>
          <a:xfrm>
            <a:off x="1098718" y="3311340"/>
            <a:ext cx="9810663" cy="7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프로젝트를 수행하면서 느낀 점이나 경험한 성과에 대하여 기재할 수 있으며, 경력 계획 등과 연관시켜 팀별 공통 의견 또는 개인 의견을 자유롭게 작성한다.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D9FA0">
                <a:alpha val="69803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 txBox="1"/>
          <p:nvPr/>
        </p:nvSpPr>
        <p:spPr>
          <a:xfrm>
            <a:off x="1164392" y="313361"/>
            <a:ext cx="14157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작성요령</a:t>
            </a:r>
            <a:endParaRPr/>
          </a:p>
        </p:txBody>
      </p:sp>
      <p:cxnSp>
        <p:nvCxnSpPr>
          <p:cNvPr id="40" name="Google Shape;40;p2"/>
          <p:cNvCxnSpPr/>
          <p:nvPr/>
        </p:nvCxnSpPr>
        <p:spPr>
          <a:xfrm flipH="1" rot="10800000">
            <a:off x="3179676" y="717736"/>
            <a:ext cx="8744320" cy="10402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" name="Google Shape;41;p2"/>
          <p:cNvSpPr txBox="1"/>
          <p:nvPr/>
        </p:nvSpPr>
        <p:spPr>
          <a:xfrm>
            <a:off x="1293829" y="1252628"/>
            <a:ext cx="10634819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본 훈련생 포트폴리오 양식은 대표 프로젝트의 팀 별로 각각 작성하여 제출</a:t>
            </a:r>
            <a:endParaRPr/>
          </a:p>
        </p:txBody>
      </p:sp>
      <p:sp>
        <p:nvSpPr>
          <p:cNvPr id="42" name="Google Shape;42;p2"/>
          <p:cNvSpPr txBox="1"/>
          <p:nvPr/>
        </p:nvSpPr>
        <p:spPr>
          <a:xfrm>
            <a:off x="1293829" y="2163791"/>
            <a:ext cx="10154563" cy="826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 수행 과정 및 결과에 대해서는 제공된 목차 및 세부 항목별 작성요령을 참조하여 작성하되, 프로젝트 특성에 따라 기본적인 구성을 유지한 상태에서 제공 양식을 보완하거나 추가하여 작성할 수 있음</a:t>
            </a:r>
            <a:endParaRPr/>
          </a:p>
        </p:txBody>
      </p:sp>
      <p:sp>
        <p:nvSpPr>
          <p:cNvPr id="43" name="Google Shape;43;p2"/>
          <p:cNvSpPr txBox="1"/>
          <p:nvPr/>
        </p:nvSpPr>
        <p:spPr>
          <a:xfrm>
            <a:off x="1293829" y="4669895"/>
            <a:ext cx="80645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훈련생 포트폴리오에 작성한 내용은 관련 증빙자료를 제출해야 함</a:t>
            </a:r>
            <a:endParaRPr/>
          </a:p>
        </p:txBody>
      </p:sp>
      <p:sp>
        <p:nvSpPr>
          <p:cNvPr id="44" name="Google Shape;44;p2"/>
          <p:cNvSpPr txBox="1"/>
          <p:nvPr/>
        </p:nvSpPr>
        <p:spPr>
          <a:xfrm>
            <a:off x="1293829" y="5450252"/>
            <a:ext cx="604837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작성 예시 및 작성요령 등은 모두 삭제 후 제출</a:t>
            </a:r>
            <a:endParaRPr/>
          </a:p>
        </p:txBody>
      </p:sp>
      <p:sp>
        <p:nvSpPr>
          <p:cNvPr id="45" name="Google Shape;45;p2"/>
          <p:cNvSpPr txBox="1"/>
          <p:nvPr/>
        </p:nvSpPr>
        <p:spPr>
          <a:xfrm>
            <a:off x="1293829" y="3416843"/>
            <a:ext cx="10154563" cy="8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[별첨2] 팀별 프로젝트 수행 결과 작성 양식을 대체할 수 있는 훈련생 포트폴리오, 결과보고서 등 다른 문서가 있는 경우 대체하여 제출 가능</a:t>
            </a:r>
            <a:endParaRPr/>
          </a:p>
        </p:txBody>
      </p:sp>
      <p:sp>
        <p:nvSpPr>
          <p:cNvPr id="46" name="Google Shape;46;p2"/>
          <p:cNvSpPr txBox="1"/>
          <p:nvPr/>
        </p:nvSpPr>
        <p:spPr>
          <a:xfrm>
            <a:off x="762103" y="1226563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  <p:sp>
        <p:nvSpPr>
          <p:cNvPr id="47" name="Google Shape;47;p2"/>
          <p:cNvSpPr txBox="1"/>
          <p:nvPr/>
        </p:nvSpPr>
        <p:spPr>
          <a:xfrm>
            <a:off x="762103" y="2107274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  <p:sp>
        <p:nvSpPr>
          <p:cNvPr id="48" name="Google Shape;48;p2"/>
          <p:cNvSpPr txBox="1"/>
          <p:nvPr/>
        </p:nvSpPr>
        <p:spPr>
          <a:xfrm>
            <a:off x="762103" y="3370929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  <p:sp>
        <p:nvSpPr>
          <p:cNvPr id="49" name="Google Shape;49;p2"/>
          <p:cNvSpPr txBox="1"/>
          <p:nvPr/>
        </p:nvSpPr>
        <p:spPr>
          <a:xfrm>
            <a:off x="762103" y="4552134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  <p:sp>
        <p:nvSpPr>
          <p:cNvPr id="50" name="Google Shape;50;p2"/>
          <p:cNvSpPr txBox="1"/>
          <p:nvPr/>
        </p:nvSpPr>
        <p:spPr>
          <a:xfrm>
            <a:off x="770357" y="5365613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939597">
            <a:alpha val="9803"/>
          </a:srgbClr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"/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01. 프로젝트 개요</a:t>
            </a:r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02. 프로젝트 팀 구성 및 역할</a:t>
            </a:r>
            <a:endParaRPr/>
          </a:p>
        </p:txBody>
      </p:sp>
      <p:sp>
        <p:nvSpPr>
          <p:cNvPr id="58" name="Google Shape;58;p3"/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03. 프로젝트 수행 절차 및 방법</a:t>
            </a:r>
            <a:endParaRPr/>
          </a:p>
        </p:txBody>
      </p:sp>
      <p:sp>
        <p:nvSpPr>
          <p:cNvPr id="59" name="Google Shape;59;p3"/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04. 프로젝트 수행 결과</a:t>
            </a:r>
            <a:endParaRPr/>
          </a:p>
        </p:txBody>
      </p:sp>
      <p:sp>
        <p:nvSpPr>
          <p:cNvPr id="60" name="Google Shape;60;p3"/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05. 자체 평가 의견</a:t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D9FA0">
                <a:alpha val="69803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/>
          <p:nvPr/>
        </p:nvSpPr>
        <p:spPr>
          <a:xfrm>
            <a:off x="219014" y="200058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1200772" y="1250152"/>
            <a:ext cx="86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[프로젝트 개요]는 아래와 같은 내용 등으로 구성하여 작성한다.</a:t>
            </a:r>
            <a:endParaRPr/>
          </a:p>
        </p:txBody>
      </p:sp>
      <p:sp>
        <p:nvSpPr>
          <p:cNvPr id="68" name="Google Shape;68;p4"/>
          <p:cNvSpPr txBox="1"/>
          <p:nvPr/>
        </p:nvSpPr>
        <p:spPr>
          <a:xfrm>
            <a:off x="1272026" y="4593775"/>
            <a:ext cx="8952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기대 효과</a:t>
            </a:r>
            <a:b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본 연구를 통해 효율적인 제주도 버스 배차 시간 및 정류장을 관리할 수 있는 효과를 기대한다.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4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4"/>
          <p:cNvCxnSpPr/>
          <p:nvPr/>
        </p:nvCxnSpPr>
        <p:spPr>
          <a:xfrm>
            <a:off x="3935760" y="790307"/>
            <a:ext cx="79521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" name="Google Shape;71;p4"/>
          <p:cNvSpPr txBox="1"/>
          <p:nvPr/>
        </p:nvSpPr>
        <p:spPr>
          <a:xfrm>
            <a:off x="1164392" y="313361"/>
            <a:ext cx="218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/>
          </a:p>
        </p:txBody>
      </p:sp>
      <p:sp>
        <p:nvSpPr>
          <p:cNvPr id="72" name="Google Shape;72;p4"/>
          <p:cNvSpPr txBox="1"/>
          <p:nvPr/>
        </p:nvSpPr>
        <p:spPr>
          <a:xfrm>
            <a:off x="659396" y="1160748"/>
            <a:ext cx="50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1272026" y="1722813"/>
            <a:ext cx="9771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 주제 및 선정 배경(기획의도 등)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제주도 퇴근 버스 탑승 승객 예측 분석 및 모델링을 연구하였다. 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본 연구를 통해 효율적인 제주도 버스 배차 시간 및 장소를 관리할 수 있는 효과를 기대한다.</a:t>
            </a:r>
            <a:b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1272025" y="2586075"/>
            <a:ext cx="9771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 개요(프로젝트 구현 내용, 컨셉, 훈련내용과의 관련성 등)</a:t>
            </a:r>
            <a:b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본 교육과정에서 배운 머신러닝/딥러닝 파이썬 회귀분석을 통해 y(퇴근시간승객) 값을 예측해보았다.</a:t>
            </a:r>
            <a:b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1272024" y="3255306"/>
            <a:ext cx="5040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활용 장비 및 재료(개발 환경 등)</a:t>
            </a:r>
            <a:b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개발환경 python pandas,scikit learn, tensroflow server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t/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1272026" y="3924550"/>
            <a:ext cx="8604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 구조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데이터 전처리 -&gt; 모델 선정 -&gt; 최적의 모델/파라미터 탐색 -&gt; 분석 및 예측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D9FA0">
                <a:alpha val="69803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5"/>
          <p:cNvCxnSpPr/>
          <p:nvPr/>
        </p:nvCxnSpPr>
        <p:spPr>
          <a:xfrm>
            <a:off x="5375920" y="790307"/>
            <a:ext cx="6512072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" name="Google Shape;84;p5"/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팀 구성 및 역할</a:t>
            </a:r>
            <a:endParaRPr/>
          </a:p>
        </p:txBody>
      </p:sp>
      <p:sp>
        <p:nvSpPr>
          <p:cNvPr id="85" name="Google Shape;85;p5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  <p:sp>
        <p:nvSpPr>
          <p:cNvPr id="86" name="Google Shape;86;p5"/>
          <p:cNvSpPr txBox="1"/>
          <p:nvPr/>
        </p:nvSpPr>
        <p:spPr>
          <a:xfrm>
            <a:off x="1144591" y="1192822"/>
            <a:ext cx="10207993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[프로젝트 팀 구성 및 역할]은 프로젝트를 기본 단위로 작성하며 팀원의 수에 따라 칸을 추가/삭제할 수 있다.</a:t>
            </a:r>
            <a:endParaRPr/>
          </a:p>
        </p:txBody>
      </p:sp>
      <p:sp>
        <p:nvSpPr>
          <p:cNvPr id="87" name="Google Shape;87;p5"/>
          <p:cNvSpPr txBox="1"/>
          <p:nvPr/>
        </p:nvSpPr>
        <p:spPr>
          <a:xfrm>
            <a:off x="1144591" y="1939213"/>
            <a:ext cx="90011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담당 업무 : 훈련생 별로 해당 프로젝트를 진행하면서 주도적으로 참여한 부분을 중심으로 작성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8" name="Google Shape;88;p5"/>
          <p:cNvGraphicFramePr/>
          <p:nvPr/>
        </p:nvGraphicFramePr>
        <p:xfrm>
          <a:off x="1271464" y="26767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{BFC35C4B-C1D7-4AF0-B460-0C1120CAB5D5}</a:tableStyleId>
              </a:tblPr>
              <a:tblGrid>
                <a:gridCol w="2016225"/>
                <a:gridCol w="1584175"/>
                <a:gridCol w="6048675"/>
              </a:tblGrid>
              <a:tr h="273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3A3838"/>
                          </a:solidFill>
                        </a:rPr>
                        <a:t>훈련생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3A3838"/>
                          </a:solidFill>
                        </a:rPr>
                        <a:t>역할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3A3838"/>
                          </a:solidFill>
                        </a:rPr>
                        <a:t>담당 업무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</a:tr>
              <a:tr h="582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</a:rPr>
                        <a:t>김○○</a:t>
                      </a:r>
                      <a:endParaRPr b="0" i="1" sz="18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팀장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</a:rPr>
                        <a:t>데이터 정제 및 정규화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모바일 서비스 테스팅</a:t>
                      </a:r>
                      <a:endParaRPr i="1" sz="16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Calibri"/>
                        <a:buNone/>
                      </a:pP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</a:rPr>
                        <a:t>박○○</a:t>
                      </a:r>
                      <a:endParaRPr b="0" i="1" sz="18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</a:rPr>
                        <a:t>팀원</a:t>
                      </a:r>
                      <a:endParaRPr i="1" sz="16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</a:rPr>
                        <a:t>모바일 플랫폼 구현</a:t>
                      </a:r>
                      <a:endParaRPr i="1" sz="1600" u="none" cap="none" strike="noStrike">
                        <a:solidFill>
                          <a:srgbClr val="3A383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</a:rPr>
                        <a:t>외부 데이터 수집</a:t>
                      </a:r>
                      <a:endParaRPr i="1" sz="16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Calibri"/>
                        <a:buNone/>
                      </a:pP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</a:rPr>
                        <a:t>정○○</a:t>
                      </a:r>
                      <a:endParaRPr b="0" i="1" sz="18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1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팀원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</a:rPr>
                        <a:t>서비스 시스템 설계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i="1" lang="ko-KR" sz="16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텍스트 마이닝</a:t>
                      </a:r>
                      <a:endParaRPr b="0" i="1" sz="16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1" sz="18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t/>
                      </a:r>
                      <a:endParaRPr b="0" i="1" sz="16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t/>
                      </a:r>
                      <a:endParaRPr b="0" i="1" sz="16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1156215" y="1104856"/>
            <a:ext cx="10390684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[프로젝트 수행 절차 및 방법]은 프로젝트의 사전 기획과 프로젝트 수행 및 완료 과정으로 나누어서 작성한다. </a:t>
            </a:r>
            <a:endParaRPr/>
          </a:p>
        </p:txBody>
      </p:sp>
      <p:sp>
        <p:nvSpPr>
          <p:cNvPr id="95" name="Google Shape;95;p6"/>
          <p:cNvSpPr txBox="1"/>
          <p:nvPr/>
        </p:nvSpPr>
        <p:spPr>
          <a:xfrm>
            <a:off x="972665" y="2082334"/>
            <a:ext cx="1052393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기획 단계에서 도출된 주제와 아이디어를 기반으로 실제 프로젝트를 수행한 세부적인 기간과 활동 내용 작성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6" name="Google Shape;96;p6"/>
          <p:cNvGraphicFramePr/>
          <p:nvPr/>
        </p:nvGraphicFramePr>
        <p:xfrm>
          <a:off x="1062842" y="25649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{BFC35C4B-C1D7-4AF0-B460-0C1120CAB5D5}</a:tableStyleId>
              </a:tblPr>
              <a:tblGrid>
                <a:gridCol w="1779350"/>
                <a:gridCol w="2363900"/>
                <a:gridCol w="3824350"/>
                <a:gridCol w="2185525"/>
              </a:tblGrid>
              <a:tr h="39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구분</a:t>
                      </a:r>
                      <a:endParaRPr b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기간</a:t>
                      </a:r>
                      <a:endParaRPr b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활동</a:t>
                      </a:r>
                      <a:endParaRPr b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비고</a:t>
                      </a:r>
                      <a:endParaRPr b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</a:tr>
              <a:tr h="54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사전 기획</a:t>
                      </a:r>
                      <a:endParaRPr b="1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 O/O(월) ~ O/O(금)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프로젝트 기획 및 주제 선정</a:t>
                      </a:r>
                      <a:endParaRPr i="1" sz="1500" u="none" cap="none" strike="noStrike">
                        <a:solidFill>
                          <a:srgbClr val="3A383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기획안 작성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아이디어 선정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데이터 수집</a:t>
                      </a:r>
                      <a:endParaRPr/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O/O(월) ~ O/O(금)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필요 데이터  및 수집 절차 정의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외부 데이터 수집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협약기업 데이터 협조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4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데이터 전처리</a:t>
                      </a:r>
                      <a:endParaRPr/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O/O(월) ~ O/O(금)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데이터 정제 및 정규화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6200" lvl="0" marL="17145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Calibri"/>
                        <a:buNone/>
                      </a:pP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모델링</a:t>
                      </a:r>
                      <a:endParaRPr b="1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O/O(월) ~ O/O(금)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모형 구현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팀별 중간보고 실시</a:t>
                      </a:r>
                      <a:endParaRPr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5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Calibri"/>
                        <a:buNone/>
                      </a:pP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서비스 구축</a:t>
                      </a:r>
                      <a:endParaRPr b="1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O/O(월) ~ O/O(금)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모바일 서비스 시스템 설계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모바일 플랫폼 구현</a:t>
                      </a:r>
                      <a:endParaRPr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최적화, 오류 수정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Calibri"/>
                        <a:buNone/>
                      </a:pP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총 개발기간</a:t>
                      </a:r>
                      <a:endParaRPr b="1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O/O(월) ~ O/O(금)(총 7주)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-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-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97" name="Google Shape;97;p6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  <p:sp>
        <p:nvSpPr>
          <p:cNvPr id="98" name="Google Shape;98;p6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절차 및 방법</a:t>
            </a:r>
            <a:endParaRPr/>
          </a:p>
        </p:txBody>
      </p:sp>
      <p:cxnSp>
        <p:nvCxnSpPr>
          <p:cNvPr id="100" name="Google Shape;100;p6"/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6"/>
          <p:cNvSpPr txBox="1"/>
          <p:nvPr/>
        </p:nvSpPr>
        <p:spPr>
          <a:xfrm>
            <a:off x="987794" y="1596796"/>
            <a:ext cx="9886629" cy="41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 수행 절차를 도식화하여 제시하거나, 더 효과적으로 전달하는 방법 등이 있다면 수정하여 작성 가능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7"/>
          <p:cNvSpPr txBox="1"/>
          <p:nvPr/>
        </p:nvSpPr>
        <p:spPr>
          <a:xfrm>
            <a:off x="1345976" y="1873565"/>
            <a:ext cx="9502552" cy="1152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예시는 하나의 사례로 간단하게 제시한 것이므로 프로젝트의 성격에 따라 보다 자세하게 기록하며, 결과를 서술하는 과정에서는 활용된 기술(구현 방법), 핵심기능, 검증 결과* 등을 상세히 기재한다.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  * 예. 빅데이터 직종의 경우 정확도 등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7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7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/>
          </a:p>
        </p:txBody>
      </p:sp>
      <p:cxnSp>
        <p:nvCxnSpPr>
          <p:cNvPr id="110" name="Google Shape;110;p7"/>
          <p:cNvCxnSpPr/>
          <p:nvPr/>
        </p:nvCxnSpPr>
        <p:spPr>
          <a:xfrm flipH="1" rot="10800000">
            <a:off x="4151784" y="790307"/>
            <a:ext cx="7736208" cy="108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7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[프로젝트 수행 결과]는 프로젝트 결과물이 도출된 과정을 세부적으로 기록</a:t>
            </a:r>
            <a:endParaRPr b="1"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1345976" y="3210743"/>
            <a:ext cx="979058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프로젝트의 결과는 그 과정이 잘 드러날 수 있도록 가공 과정부터 활용까지 전체적인 프로세스를 확인할 수 있도록 단계별로 작성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    * 첨부 자료 예시: 결과물 사진, 시연 동영상 등 프로젝트의 우수성이 드러날 수 있는 자료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"/>
          <p:cNvSpPr txBox="1"/>
          <p:nvPr/>
        </p:nvSpPr>
        <p:spPr>
          <a:xfrm>
            <a:off x="1127472" y="1294309"/>
            <a:ext cx="74168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학습 데이터 소개 (Train/dev set)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8"/>
          <p:cNvSpPr txBox="1"/>
          <p:nvPr/>
        </p:nvSpPr>
        <p:spPr>
          <a:xfrm>
            <a:off x="5503505" y="1731202"/>
            <a:ext cx="622051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Tokenizing : Okt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Regular Expression : 불용어가 많아 필수 한글, 영어, 숫자만 추출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Embedding : 단어 임베딩(Glove) – 단어 사이 문맥상 유사성 이해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Vocabulary </a:t>
            </a:r>
            <a:endParaRPr/>
          </a:p>
        </p:txBody>
      </p:sp>
      <p:sp>
        <p:nvSpPr>
          <p:cNvPr id="121" name="Google Shape;121;p8"/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결과 제시 ① 탐색적 분석 및 전처리</a:t>
            </a:r>
            <a:endParaRPr/>
          </a:p>
        </p:txBody>
      </p:sp>
      <p:pic>
        <p:nvPicPr>
          <p:cNvPr id="122" name="Google Shape;12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664" y="3434773"/>
            <a:ext cx="4110349" cy="247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23" name="Google Shape;12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8863" y="3460757"/>
            <a:ext cx="2045691" cy="2318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0930" y="3440224"/>
            <a:ext cx="2128143" cy="1252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70718" y="4254008"/>
            <a:ext cx="1816710" cy="2007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585237" y="3875653"/>
            <a:ext cx="2173901" cy="1634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8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  <p:cxnSp>
        <p:nvCxnSpPr>
          <p:cNvPr id="128" name="Google Shape;128;p8"/>
          <p:cNvCxnSpPr/>
          <p:nvPr/>
        </p:nvCxnSpPr>
        <p:spPr>
          <a:xfrm flipH="1" rot="10800000">
            <a:off x="4259796" y="980729"/>
            <a:ext cx="7628196" cy="19843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8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/>
          </a:p>
        </p:txBody>
      </p:sp>
      <p:sp>
        <p:nvSpPr>
          <p:cNvPr id="131" name="Google Shape;131;p8"/>
          <p:cNvSpPr txBox="1"/>
          <p:nvPr/>
        </p:nvSpPr>
        <p:spPr>
          <a:xfrm>
            <a:off x="942261" y="1731202"/>
            <a:ext cx="3846331" cy="1152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LG CNS KORQUAD 질의응답 형식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 ·  Context : 10,645개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 ·  QA 쌍 : 66,181개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9"/>
          <p:cNvSpPr txBox="1"/>
          <p:nvPr/>
        </p:nvSpPr>
        <p:spPr>
          <a:xfrm>
            <a:off x="1187979" y="1360510"/>
            <a:ext cx="825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LSTM(Long short-term memory)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9"/>
          <p:cNvGrpSpPr/>
          <p:nvPr/>
        </p:nvGrpSpPr>
        <p:grpSpPr>
          <a:xfrm>
            <a:off x="3503715" y="2713372"/>
            <a:ext cx="5035964" cy="3631951"/>
            <a:chOff x="648075" y="0"/>
            <a:chExt cx="5035964" cy="3631951"/>
          </a:xfrm>
        </p:grpSpPr>
        <p:sp>
          <p:nvSpPr>
            <p:cNvPr id="139" name="Google Shape;139;p9"/>
            <p:cNvSpPr/>
            <p:nvPr/>
          </p:nvSpPr>
          <p:spPr>
            <a:xfrm>
              <a:off x="2404255" y="0"/>
              <a:ext cx="1748155" cy="1748421"/>
            </a:xfrm>
            <a:custGeom>
              <a:rect b="b" l="l" r="r" t="t"/>
              <a:pathLst>
                <a:path extrusionOk="0" h="120000" w="120000">
                  <a:moveTo>
                    <a:pt x="8412" y="60000"/>
                  </a:moveTo>
                  <a:lnTo>
                    <a:pt x="8412" y="60000"/>
                  </a:lnTo>
                  <a:cubicBezTo>
                    <a:pt x="8412" y="32962"/>
                    <a:pt x="29287" y="10511"/>
                    <a:pt x="56253" y="8547"/>
                  </a:cubicBezTo>
                  <a:cubicBezTo>
                    <a:pt x="83219" y="6583"/>
                    <a:pt x="107126" y="25773"/>
                    <a:pt x="111044" y="52526"/>
                  </a:cubicBezTo>
                  <a:cubicBezTo>
                    <a:pt x="114961" y="79279"/>
                    <a:pt x="97559" y="104517"/>
                    <a:pt x="71162" y="110367"/>
                  </a:cubicBezTo>
                  <a:lnTo>
                    <a:pt x="70593" y="118429"/>
                  </a:lnTo>
                  <a:lnTo>
                    <a:pt x="56830" y="104890"/>
                  </a:lnTo>
                  <a:lnTo>
                    <a:pt x="72706" y="88508"/>
                  </a:lnTo>
                  <a:lnTo>
                    <a:pt x="72145" y="96445"/>
                  </a:lnTo>
                  <a:cubicBezTo>
                    <a:pt x="90761" y="90240"/>
                    <a:pt x="101708" y="70999"/>
                    <a:pt x="97532" y="51824"/>
                  </a:cubicBezTo>
                  <a:cubicBezTo>
                    <a:pt x="93356" y="32649"/>
                    <a:pt x="75399" y="19705"/>
                    <a:pt x="55889" y="21805"/>
                  </a:cubicBezTo>
                  <a:cubicBezTo>
                    <a:pt x="36379" y="23906"/>
                    <a:pt x="21588" y="40375"/>
                    <a:pt x="21588" y="6000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648075" y="405277"/>
              <a:ext cx="2758754" cy="485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9"/>
            <p:cNvSpPr txBox="1"/>
            <p:nvPr/>
          </p:nvSpPr>
          <p:spPr>
            <a:xfrm>
              <a:off x="648075" y="405277"/>
              <a:ext cx="2758754" cy="485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ko-K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문단과 질의간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ko-K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유사도 측정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ko-K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(모델 학습)</a:t>
              </a: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1918711" y="1004597"/>
              <a:ext cx="1748155" cy="1748421"/>
            </a:xfrm>
            <a:custGeom>
              <a:rect b="b" l="l" r="r" t="t"/>
              <a:pathLst>
                <a:path extrusionOk="0" h="120000" w="120000">
                  <a:moveTo>
                    <a:pt x="96481" y="23524"/>
                  </a:moveTo>
                  <a:lnTo>
                    <a:pt x="87165" y="32840"/>
                  </a:lnTo>
                  <a:lnTo>
                    <a:pt x="87165" y="32840"/>
                  </a:lnTo>
                  <a:cubicBezTo>
                    <a:pt x="75945" y="21617"/>
                    <a:pt x="58981" y="18448"/>
                    <a:pt x="44467" y="24866"/>
                  </a:cubicBezTo>
                  <a:cubicBezTo>
                    <a:pt x="29954" y="31283"/>
                    <a:pt x="20881" y="45964"/>
                    <a:pt x="21631" y="61816"/>
                  </a:cubicBezTo>
                  <a:cubicBezTo>
                    <a:pt x="22381" y="77668"/>
                    <a:pt x="32801" y="91427"/>
                    <a:pt x="47855" y="96445"/>
                  </a:cubicBezTo>
                  <a:lnTo>
                    <a:pt x="47294" y="88508"/>
                  </a:lnTo>
                  <a:lnTo>
                    <a:pt x="63170" y="104890"/>
                  </a:lnTo>
                  <a:lnTo>
                    <a:pt x="49407" y="118429"/>
                  </a:lnTo>
                  <a:lnTo>
                    <a:pt x="48838" y="110367"/>
                  </a:lnTo>
                  <a:lnTo>
                    <a:pt x="48838" y="110367"/>
                  </a:lnTo>
                  <a:cubicBezTo>
                    <a:pt x="27395" y="105615"/>
                    <a:pt x="11311" y="87806"/>
                    <a:pt x="8761" y="65990"/>
                  </a:cubicBezTo>
                  <a:cubicBezTo>
                    <a:pt x="6211" y="44174"/>
                    <a:pt x="17753" y="23136"/>
                    <a:pt x="37522" y="13566"/>
                  </a:cubicBezTo>
                  <a:cubicBezTo>
                    <a:pt x="57291" y="3995"/>
                    <a:pt x="80952" y="7992"/>
                    <a:pt x="96481" y="23524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2307081" y="1641642"/>
              <a:ext cx="971416" cy="485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9"/>
            <p:cNvSpPr txBox="1"/>
            <p:nvPr/>
          </p:nvSpPr>
          <p:spPr>
            <a:xfrm>
              <a:off x="2307081" y="1641642"/>
              <a:ext cx="971416" cy="485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ko-K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신규 질문 입력</a:t>
              </a: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2528678" y="2129413"/>
              <a:ext cx="1501936" cy="1502538"/>
            </a:xfrm>
            <a:prstGeom prst="blockArc">
              <a:avLst>
                <a:gd fmla="val 13500000" name="adj1"/>
                <a:gd fmla="val 10800000" name="adj2"/>
                <a:gd fmla="val 12740" name="adj3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3600400" y="2808310"/>
              <a:ext cx="2083639" cy="485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9"/>
            <p:cNvSpPr txBox="1"/>
            <p:nvPr/>
          </p:nvSpPr>
          <p:spPr>
            <a:xfrm>
              <a:off x="3600400" y="2808310"/>
              <a:ext cx="2083639" cy="485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ko-K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유사도 측정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ko-K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(해당 문단 제시)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" name="Google Shape;148;p9"/>
          <p:cNvSpPr txBox="1"/>
          <p:nvPr/>
        </p:nvSpPr>
        <p:spPr>
          <a:xfrm>
            <a:off x="659339" y="1261470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/>
          </a:p>
        </p:txBody>
      </p:sp>
      <p:cxnSp>
        <p:nvCxnSpPr>
          <p:cNvPr id="149" name="Google Shape;149;p9"/>
          <p:cNvCxnSpPr/>
          <p:nvPr/>
        </p:nvCxnSpPr>
        <p:spPr>
          <a:xfrm flipH="1" rot="10800000">
            <a:off x="3719736" y="980728"/>
            <a:ext cx="8168256" cy="21249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9"/>
          <p:cNvSpPr txBox="1"/>
          <p:nvPr/>
        </p:nvSpPr>
        <p:spPr>
          <a:xfrm>
            <a:off x="983374" y="1866708"/>
            <a:ext cx="86049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피드백 루프를 순환하면서 주어진 입력에 관한 신경망 출력을 방지하기 위해 고안된 순환 신경망 (RNN: Recurrent Neural Network) </a:t>
            </a:r>
            <a:endParaRPr/>
          </a:p>
        </p:txBody>
      </p:sp>
      <p:sp>
        <p:nvSpPr>
          <p:cNvPr id="151" name="Google Shape;151;p9"/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결과 제시 ② 모델 개요</a:t>
            </a:r>
            <a:endParaRPr/>
          </a:p>
        </p:txBody>
      </p:sp>
      <p:sp>
        <p:nvSpPr>
          <p:cNvPr id="152" name="Google Shape;152;p9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김당근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2014-04-29T00:37:20Z</dcterms:created>
  <dc:creator>김다은</dc:creator>
</cp:coreProperties>
</file>