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F583E-F079-488A-A498-A995BBE0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491" y="2144461"/>
            <a:ext cx="6772823" cy="1999855"/>
          </a:xfrm>
        </p:spPr>
        <p:txBody>
          <a:bodyPr>
            <a:normAutofit/>
          </a:bodyPr>
          <a:lstStyle/>
          <a:p>
            <a:r>
              <a:rPr lang="uk-UA" sz="4000" dirty="0"/>
              <a:t>Розробка системі автоматизованого дистанційного тестування 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5BEC7-C439-43D5-BB5B-58A83E5A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758" y="4258007"/>
            <a:ext cx="5357600" cy="1160213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uk-UA" dirty="0"/>
              <a:t>Виконавець:</a:t>
            </a:r>
          </a:p>
          <a:p>
            <a:pPr algn="l">
              <a:spcAft>
                <a:spcPts val="0"/>
              </a:spcAft>
            </a:pPr>
            <a:r>
              <a:rPr lang="uk-UA" dirty="0"/>
              <a:t>Керівник: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2833D-C17E-4281-8A8B-8F32009D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43" y="190624"/>
            <a:ext cx="1131096" cy="1071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AB52E6-0E31-41F2-A047-85988458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747" y="128712"/>
            <a:ext cx="1131095" cy="1133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8DF5B5-2D7C-4850-A9D0-434289A11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14" y="1410990"/>
            <a:ext cx="1398229" cy="11585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172746-2705-4434-986C-08A97F99A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192" y="2698477"/>
            <a:ext cx="1398230" cy="11585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AFBF8A-4088-4693-8911-01D6459C8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13" y="2708279"/>
            <a:ext cx="1398229" cy="11585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5F473B-BD52-4342-B443-146F151F0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328" y="3985965"/>
            <a:ext cx="2943094" cy="12298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BA4732-8993-4ACF-AD4E-5F0545EE9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913" y="5344734"/>
            <a:ext cx="2943094" cy="1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5C631C-C579-4B83-8622-009D04F1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648368"/>
            <a:ext cx="8229599" cy="5486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0A303-FE61-486B-8279-B72AA52FF3FD}"/>
              </a:ext>
            </a:extLst>
          </p:cNvPr>
          <p:cNvSpPr txBox="1"/>
          <p:nvPr/>
        </p:nvSpPr>
        <p:spPr>
          <a:xfrm>
            <a:off x="4715791" y="949870"/>
            <a:ext cx="6336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0" dirty="0">
                <a:solidFill>
                  <a:schemeClr val="accent2">
                    <a:lumMod val="50000"/>
                  </a:schemeClr>
                </a:solidFill>
                <a:latin typeface="Mistral" panose="03090702030407020403" pitchFamily="66" charset="0"/>
              </a:rPr>
              <a:t>Дякую </a:t>
            </a:r>
          </a:p>
          <a:p>
            <a:r>
              <a:rPr lang="uk-UA" sz="8000" dirty="0">
                <a:solidFill>
                  <a:schemeClr val="accent2">
                    <a:lumMod val="50000"/>
                  </a:schemeClr>
                </a:solidFill>
                <a:latin typeface="Mistral" panose="03090702030407020403" pitchFamily="66" charset="0"/>
              </a:rPr>
              <a:t>За</a:t>
            </a:r>
          </a:p>
          <a:p>
            <a:r>
              <a:rPr lang="uk-UA" sz="8000" dirty="0">
                <a:solidFill>
                  <a:schemeClr val="accent2">
                    <a:lumMod val="50000"/>
                  </a:schemeClr>
                </a:solidFill>
                <a:latin typeface="Mistral" panose="03090702030407020403" pitchFamily="66" charset="0"/>
              </a:rPr>
              <a:t>увагу</a:t>
            </a:r>
            <a:endParaRPr lang="ru-RU" sz="8000" dirty="0">
              <a:solidFill>
                <a:schemeClr val="accent2">
                  <a:lumMod val="50000"/>
                </a:schemeClr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0EC21-481E-4990-A739-85D089C3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Вступ. Тестування.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B3EFD-CE44-41C2-9AC9-22B0DFC2C7A7}"/>
              </a:ext>
            </a:extLst>
          </p:cNvPr>
          <p:cNvSpPr txBox="1"/>
          <p:nvPr/>
        </p:nvSpPr>
        <p:spPr>
          <a:xfrm>
            <a:off x="1560352" y="2114026"/>
            <a:ext cx="9588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	Тестування знань у навчальному процеси призначено, для вирішення завдань діагностики та навчання.</a:t>
            </a:r>
          </a:p>
          <a:p>
            <a:r>
              <a:rPr lang="uk-UA" dirty="0"/>
              <a:t>	Для потреб навчальних закладів було розроблено багато продуктів, призначених для тестування знань студентів. Але переважна більшість цих продуктів орієнтована на роботу в класі та мають за платформу настільні операційні системи. Недоліком такого підходу є потрібність в установці спеціалізованого програмного забезпечення, прив’язка користувача системи до певної програмної та апаратної платформи та обмеження доступності системи поза навчальним класом.</a:t>
            </a:r>
          </a:p>
          <a:p>
            <a:r>
              <a:rPr lang="uk-UA" dirty="0"/>
              <a:t>	В даній дипломній роботі розробляється система тестування знань студентів, яка має розширити можливості дистанційного доступу як викладачів так і студентів до створення та проходження тестів.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78606-0E3B-4C9F-A0A4-B7279C60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існуючих програм для дистанційного тестування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C0D39FA-B322-47CF-A04D-ACC7A247F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457141"/>
              </p:ext>
            </p:extLst>
          </p:nvPr>
        </p:nvGraphicFramePr>
        <p:xfrm>
          <a:off x="1379621" y="2052638"/>
          <a:ext cx="9189948" cy="447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883">
                  <a:extLst>
                    <a:ext uri="{9D8B030D-6E8A-4147-A177-3AD203B41FA5}">
                      <a16:colId xmlns:a16="http://schemas.microsoft.com/office/drawing/2014/main" val="2499469748"/>
                    </a:ext>
                  </a:extLst>
                </a:gridCol>
                <a:gridCol w="1342608">
                  <a:extLst>
                    <a:ext uri="{9D8B030D-6E8A-4147-A177-3AD203B41FA5}">
                      <a16:colId xmlns:a16="http://schemas.microsoft.com/office/drawing/2014/main" val="106498619"/>
                    </a:ext>
                  </a:extLst>
                </a:gridCol>
                <a:gridCol w="1493889">
                  <a:extLst>
                    <a:ext uri="{9D8B030D-6E8A-4147-A177-3AD203B41FA5}">
                      <a16:colId xmlns:a16="http://schemas.microsoft.com/office/drawing/2014/main" val="3580337327"/>
                    </a:ext>
                  </a:extLst>
                </a:gridCol>
                <a:gridCol w="1722662">
                  <a:extLst>
                    <a:ext uri="{9D8B030D-6E8A-4147-A177-3AD203B41FA5}">
                      <a16:colId xmlns:a16="http://schemas.microsoft.com/office/drawing/2014/main" val="270996779"/>
                    </a:ext>
                  </a:extLst>
                </a:gridCol>
                <a:gridCol w="1546248">
                  <a:extLst>
                    <a:ext uri="{9D8B030D-6E8A-4147-A177-3AD203B41FA5}">
                      <a16:colId xmlns:a16="http://schemas.microsoft.com/office/drawing/2014/main" val="4016922715"/>
                    </a:ext>
                  </a:extLst>
                </a:gridCol>
                <a:gridCol w="1531658">
                  <a:extLst>
                    <a:ext uri="{9D8B030D-6E8A-4147-A177-3AD203B41FA5}">
                      <a16:colId xmlns:a16="http://schemas.microsoft.com/office/drawing/2014/main" val="3959849229"/>
                    </a:ext>
                  </a:extLst>
                </a:gridCol>
              </a:tblGrid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/>
                        <a:t>Критерії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INDIGO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TestTurn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MyTextXPro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ClassMarker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На урок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67691"/>
                  </a:ext>
                </a:extLst>
              </a:tr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Віддалений доступ студента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496359"/>
                  </a:ext>
                </a:extLst>
              </a:tr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Віддалений доступ викладача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061664"/>
                  </a:ext>
                </a:extLst>
              </a:tr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Безкоштовна версія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88725"/>
                  </a:ext>
                </a:extLst>
              </a:tr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Можливість локального використання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455845"/>
                  </a:ext>
                </a:extLst>
              </a:tr>
              <a:tr h="746083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Українська версія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/>
                        <a:t>+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1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9887A-1C9D-4B80-B7BE-F649B260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26C02-0C00-4076-B72A-DFFFD010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uk-UA" dirty="0"/>
              <a:t>Додавання предметів, курсів та тестів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uk-UA" dirty="0"/>
              <a:t>Редагування тестів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uk-UA" dirty="0"/>
              <a:t>Проходження студентами тестів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uk-UA" dirty="0"/>
              <a:t>Перегляд результатів тестів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7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BCF24-1083-466E-B334-42B3EF95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розроблюваного додатку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4CFB226-A8C9-4DF7-B0DF-CDB682AF313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79087"/>
              </p:ext>
            </p:extLst>
          </p:nvPr>
        </p:nvGraphicFramePr>
        <p:xfrm>
          <a:off x="1514726" y="2013357"/>
          <a:ext cx="9162548" cy="371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3601700" imgH="4438650" progId="Visio.Drawing.15">
                  <p:embed/>
                </p:oleObj>
              </mc:Choice>
              <mc:Fallback>
                <p:oleObj name="Visio" r:id="rId3" imgW="13601700" imgH="4438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726" y="2013357"/>
                        <a:ext cx="9162548" cy="371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1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A564A-476B-44E7-A205-C3B81BE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бібліотеки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3B8B4-7C77-4CDA-8D76-7CB14CD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Entity Framework Core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ASP.NET Core MVC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17BBE-5BE9-4B3C-8301-1B8D1ADD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Системні вимоги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13C9-4712-4C0B-8AD5-6A3ADC31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88167"/>
            <a:ext cx="7796540" cy="4732421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400"/>
              </a:spcAft>
            </a:pPr>
            <a:r>
              <a:rPr lang="uk-UA" dirty="0"/>
              <a:t>Сервер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k-UA" dirty="0"/>
              <a:t>2048 МБ оперативної пам’яті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k-UA" dirty="0"/>
              <a:t>ОС </a:t>
            </a:r>
            <a:r>
              <a:rPr lang="en-US" dirty="0"/>
              <a:t>Windows 7. 8.1, 10, Windows Server 2013+, Linux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uk-UA" dirty="0"/>
              <a:t>Клієнт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uk-UA" dirty="0"/>
              <a:t>Браузер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Google Chrome 57+</a:t>
            </a:r>
            <a:endParaRPr lang="uk-UA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Mozilla Firefox 53+</a:t>
            </a:r>
            <a:endParaRPr lang="uk-UA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Microsoft Edge 16+</a:t>
            </a:r>
            <a:endParaRPr lang="uk-UA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Safari 11+</a:t>
            </a:r>
            <a:endParaRPr lang="uk-UA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Opera 44+</a:t>
            </a:r>
            <a:endParaRPr lang="uk-UA" dirty="0"/>
          </a:p>
          <a:p>
            <a:pPr>
              <a:spcAft>
                <a:spcPts val="400"/>
              </a:spcAft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8CAA3-D669-4FB6-828F-6530B33940F5}"/>
              </a:ext>
            </a:extLst>
          </p:cNvPr>
          <p:cNvSpPr txBox="1"/>
          <p:nvPr/>
        </p:nvSpPr>
        <p:spPr>
          <a:xfrm>
            <a:off x="6962862" y="3492712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Мобільний клієнт</a:t>
            </a:r>
          </a:p>
          <a:p>
            <a:endParaRPr lang="uk-UA" dirty="0"/>
          </a:p>
          <a:p>
            <a:r>
              <a:rPr lang="uk-UA" dirty="0"/>
              <a:t>Андроїд 5.1+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48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7C526F-833D-44C3-B364-63CA0029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43" y="1352325"/>
            <a:ext cx="1871532" cy="33271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0678D-DB57-4C79-BF1E-116022AD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користувача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9ABEDF-D1E6-4E4C-A2A4-09650D2E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4" y="1625908"/>
            <a:ext cx="5448214" cy="27078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90BCB7-C656-449E-B5F6-DF9FB02F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41" y="4137919"/>
            <a:ext cx="5717885" cy="24835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144AA7-38CB-49F1-9FA4-F79885982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563" y="3258215"/>
            <a:ext cx="192881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9E650-2220-461C-9DD4-26BA7042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695D3-33F0-4AAF-A65A-508C9BA5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sz="2400" dirty="0"/>
              <a:t>При </a:t>
            </a:r>
            <a:r>
              <a:rPr lang="ru-RU" sz="2400" dirty="0" err="1"/>
              <a:t>виконанні</a:t>
            </a:r>
            <a:r>
              <a:rPr lang="ru-RU" sz="2400" dirty="0"/>
              <a:t> </a:t>
            </a:r>
            <a:r>
              <a:rPr lang="ru-RU" sz="2400" dirty="0" err="1"/>
              <a:t>випускної</a:t>
            </a:r>
            <a:r>
              <a:rPr lang="ru-RU" sz="2400" dirty="0"/>
              <a:t> </a:t>
            </a:r>
            <a:r>
              <a:rPr lang="ru-RU" sz="2400" dirty="0" err="1"/>
              <a:t>кваліфікаційної</a:t>
            </a:r>
            <a:r>
              <a:rPr lang="ru-RU" sz="2400" dirty="0"/>
              <a:t> </a:t>
            </a:r>
            <a:r>
              <a:rPr lang="ru-RU" sz="2400" dirty="0" err="1"/>
              <a:t>роботи</a:t>
            </a:r>
            <a:r>
              <a:rPr lang="ru-RU" sz="2400" dirty="0"/>
              <a:t> </a:t>
            </a:r>
            <a:r>
              <a:rPr lang="ru-RU" sz="2400" dirty="0" err="1"/>
              <a:t>була</a:t>
            </a:r>
            <a:r>
              <a:rPr lang="ru-RU" sz="2400" dirty="0"/>
              <a:t> </a:t>
            </a:r>
            <a:r>
              <a:rPr lang="ru-RU" sz="2400" dirty="0" err="1"/>
              <a:t>розроблена</a:t>
            </a:r>
            <a:r>
              <a:rPr lang="ru-RU" sz="2400" dirty="0"/>
              <a:t> </a:t>
            </a:r>
            <a:r>
              <a:rPr lang="ru-RU" sz="2400" dirty="0" err="1"/>
              <a:t>автоматизована</a:t>
            </a:r>
            <a:r>
              <a:rPr lang="ru-RU" sz="2400" dirty="0"/>
              <a:t> система </a:t>
            </a:r>
            <a:r>
              <a:rPr lang="ru-RU" sz="2400" dirty="0" err="1"/>
              <a:t>дистанційного</a:t>
            </a:r>
            <a:r>
              <a:rPr lang="ru-RU" sz="2400" dirty="0"/>
              <a:t> </a:t>
            </a:r>
            <a:r>
              <a:rPr lang="ru-RU" sz="2400" dirty="0" err="1"/>
              <a:t>тестування</a:t>
            </a:r>
            <a:r>
              <a:rPr lang="ru-RU" sz="2400" dirty="0"/>
              <a:t> </a:t>
            </a:r>
            <a:r>
              <a:rPr lang="ru-RU" sz="2400" dirty="0" err="1"/>
              <a:t>знань</a:t>
            </a:r>
            <a:r>
              <a:rPr lang="ru-RU" sz="2400" dirty="0"/>
              <a:t>, яка </a:t>
            </a:r>
            <a:r>
              <a:rPr lang="ru-RU" sz="2400" dirty="0" err="1"/>
              <a:t>складається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бази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, веб-</a:t>
            </a:r>
            <a:r>
              <a:rPr lang="ru-RU" sz="2400" dirty="0" err="1"/>
              <a:t>служби</a:t>
            </a:r>
            <a:r>
              <a:rPr lang="ru-RU" sz="2400" dirty="0"/>
              <a:t> доступу до </a:t>
            </a:r>
            <a:r>
              <a:rPr lang="ru-RU" sz="2400" dirty="0" err="1"/>
              <a:t>даних</a:t>
            </a:r>
            <a:r>
              <a:rPr lang="ru-RU" sz="2400" dirty="0"/>
              <a:t> та </a:t>
            </a:r>
            <a:r>
              <a:rPr lang="ru-RU" sz="2400" dirty="0" err="1"/>
              <a:t>клієнтський</a:t>
            </a:r>
            <a:r>
              <a:rPr lang="ru-RU" sz="2400" dirty="0"/>
              <a:t> </a:t>
            </a:r>
            <a:r>
              <a:rPr lang="ru-RU" sz="2400" dirty="0" err="1"/>
              <a:t>додатків</a:t>
            </a:r>
            <a:r>
              <a:rPr lang="ru-RU" sz="2400" dirty="0"/>
              <a:t> браузерного та </a:t>
            </a:r>
            <a:r>
              <a:rPr lang="ru-RU" sz="2400" dirty="0" err="1"/>
              <a:t>андроїд-додатку</a:t>
            </a:r>
            <a:r>
              <a:rPr lang="ru-RU" sz="2400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71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{B43AA50F-218A-4062-B62A-2BA2ACE0C4FB}tf16401375</Template>
  <TotalTime>60</TotalTime>
  <Words>284</Words>
  <Application>Microsoft Office PowerPoint</Application>
  <PresentationFormat>Широкоэкранный</PresentationFormat>
  <Paragraphs>75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Mistral</vt:lpstr>
      <vt:lpstr>MS Shell Dlg 2</vt:lpstr>
      <vt:lpstr>Wingdings</vt:lpstr>
      <vt:lpstr>Wingdings 3</vt:lpstr>
      <vt:lpstr>Мэдисон</vt:lpstr>
      <vt:lpstr>Документ Microsoft Visio</vt:lpstr>
      <vt:lpstr>Розробка системі автоматизованого дистанційного тестування </vt:lpstr>
      <vt:lpstr>Вступ. Тестування.</vt:lpstr>
      <vt:lpstr>Порівняння існуючих програм для дистанційного тестування</vt:lpstr>
      <vt:lpstr>Постановка задач</vt:lpstr>
      <vt:lpstr>Архітектура розроблюваного додатку</vt:lpstr>
      <vt:lpstr>Використані бібліотеки</vt:lpstr>
      <vt:lpstr>Системні вимоги</vt:lpstr>
      <vt:lpstr>Інтерфейс користувача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системі автоматизованого дистанційного тестування</dc:title>
  <dc:creator>Иванов Дмитрий</dc:creator>
  <cp:lastModifiedBy>Иванов Дмитрий</cp:lastModifiedBy>
  <cp:revision>9</cp:revision>
  <dcterms:created xsi:type="dcterms:W3CDTF">2020-05-27T19:41:52Z</dcterms:created>
  <dcterms:modified xsi:type="dcterms:W3CDTF">2020-05-27T20:42:03Z</dcterms:modified>
</cp:coreProperties>
</file>