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308" r:id="rId3"/>
    <p:sldId id="314" r:id="rId4"/>
    <p:sldId id="310" r:id="rId5"/>
    <p:sldId id="312" r:id="rId6"/>
    <p:sldId id="315" r:id="rId7"/>
  </p:sldIdLst>
  <p:sldSz cx="10691813" cy="75596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7" userDrawn="1">
          <p15:clr>
            <a:srgbClr val="A4A3A4"/>
          </p15:clr>
        </p15:guide>
        <p15:guide id="3" pos="356" userDrawn="1">
          <p15:clr>
            <a:srgbClr val="A4A3A4"/>
          </p15:clr>
        </p15:guide>
        <p15:guide id="4" pos="6366" userDrawn="1">
          <p15:clr>
            <a:srgbClr val="A4A3A4"/>
          </p15:clr>
        </p15:guide>
        <p15:guide id="5" orient="horz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28A"/>
    <a:srgbClr val="078FEB"/>
    <a:srgbClr val="1C6DCE"/>
    <a:srgbClr val="ACBD85"/>
    <a:srgbClr val="9CB16E"/>
    <a:srgbClr val="C5DD89"/>
    <a:srgbClr val="1756A6"/>
    <a:srgbClr val="00B9F1"/>
    <a:srgbClr val="F6FAEC"/>
    <a:srgbClr val="698A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3" autoAdjust="0"/>
    <p:restoredTop sz="94660"/>
  </p:normalViewPr>
  <p:slideViewPr>
    <p:cSldViewPr snapToGrid="0">
      <p:cViewPr>
        <p:scale>
          <a:sx n="125" d="100"/>
          <a:sy n="125" d="100"/>
        </p:scale>
        <p:origin x="1344" y="-206"/>
      </p:cViewPr>
      <p:guideLst>
        <p:guide orient="horz" pos="2381"/>
        <p:guide pos="3367"/>
        <p:guide pos="356"/>
        <p:guide pos="6366"/>
        <p:guide orient="horz" pos="6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3F4A2-0E57-4C17-80C9-0DADF022DFF7}" type="datetimeFigureOut">
              <a:rPr lang="ko-KR" altLang="en-US" smtClean="0"/>
              <a:pPr/>
              <a:t>2022-04-08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CA8E1-E09C-4224-B25E-0F292C38AA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0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4C88-55D3-4BDF-8EA6-671B88E3458B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65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F2E2-9D0A-4494-BB0D-603E77C79F91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053FAA-148E-47D4-9627-0920C567C2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2"/>
            <a:ext cx="10691813" cy="75424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B1753A-DDF1-4315-99FC-D1383B5A5F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087" y="6249748"/>
            <a:ext cx="1301304" cy="13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4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F21B-DFA0-4D48-BE1A-ADBF6BAE97F9}" type="datetime1">
              <a:rPr lang="ko-KR" altLang="en-US" smtClean="0"/>
              <a:t>2022-04-08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ECE8FD-485A-4109-9F44-FB9892756F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" y="0"/>
            <a:ext cx="10689380" cy="7559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846166-9D2C-4460-928E-0A5018D7A5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7" y="7006700"/>
            <a:ext cx="689785" cy="689785"/>
          </a:xfrm>
          <a:prstGeom prst="rect">
            <a:avLst/>
          </a:prstGeom>
        </p:spPr>
      </p:pic>
      <p:sp>
        <p:nvSpPr>
          <p:cNvPr id="9" name="Rectangle 235">
            <a:extLst>
              <a:ext uri="{FF2B5EF4-FFF2-40B4-BE49-F238E27FC236}">
                <a16:creationId xmlns:a16="http://schemas.microsoft.com/office/drawing/2014/main" id="{6E51DCFA-A3A9-48F6-9BC5-9A551A0387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51093" y="7246756"/>
            <a:ext cx="3048912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F8BD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folHlink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fontAlgn="ctr">
              <a:lnSpc>
                <a:spcPct val="125000"/>
              </a:lnSpc>
              <a:buFont typeface="Symbol" panose="05050102010706020507" pitchFamily="18" charset="2"/>
              <a:buNone/>
            </a:pPr>
            <a:r>
              <a:rPr kumimoji="1" lang="en-US" altLang="ko-KR" sz="800" dirty="0">
                <a:solidFill>
                  <a:srgbClr val="002060"/>
                </a:solidFill>
                <a:latin typeface="+mn-ea"/>
                <a:ea typeface="+mn-ea"/>
              </a:rPr>
              <a:t>Copyright ⓒ EN S&amp;C Co., Ltd. All Rights Reserved | </a:t>
            </a:r>
            <a:r>
              <a:rPr kumimoji="1" lang="en-US" altLang="ko-KR" sz="800" dirty="0">
                <a:solidFill>
                  <a:srgbClr val="FF0000"/>
                </a:solidFill>
                <a:latin typeface="+mn-ea"/>
                <a:ea typeface="+mn-ea"/>
              </a:rPr>
              <a:t>Confidential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143077" y="7122458"/>
            <a:ext cx="2405658" cy="402483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9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C085-6523-4F50-ADD6-C952023DDF3A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0AC29D-0121-408D-A69A-CDC8A9F235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" y="0"/>
            <a:ext cx="10689380" cy="75596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97BE41C-A89A-49B2-98E3-FAF75F355C22}"/>
              </a:ext>
            </a:extLst>
          </p:cNvPr>
          <p:cNvSpPr/>
          <p:nvPr userDrawn="1"/>
        </p:nvSpPr>
        <p:spPr bwMode="auto">
          <a:xfrm>
            <a:off x="329935" y="1195112"/>
            <a:ext cx="10178990" cy="94426"/>
          </a:xfrm>
          <a:prstGeom prst="rect">
            <a:avLst/>
          </a:prstGeom>
          <a:solidFill>
            <a:srgbClr val="5E52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4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17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7938-C556-41E7-B76E-783E7A0ECE4C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551093" y="7054325"/>
            <a:ext cx="2405658" cy="402483"/>
          </a:xfrm>
        </p:spPr>
        <p:txBody>
          <a:bodyPr/>
          <a:lstStyle>
            <a:lvl1pPr>
              <a:defRPr sz="900"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63664D-1D1F-4D91-9304-D65A1FB458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" y="0"/>
            <a:ext cx="7939574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1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196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01CD-40E2-4753-8BCF-5831B17AADF1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5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E1633-C8A7-401F-9431-5FF96D45B55E}" type="datetime1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76C3-E9FC-452C-A32C-9FDBC70E76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74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  <p:sldLayoutId id="2147483669" r:id="rId4"/>
    <p:sldLayoutId id="2147483670" r:id="rId5"/>
    <p:sldLayoutId id="2147483672" r:id="rId6"/>
    <p:sldLayoutId id="2147483671" r:id="rId7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34A688-7908-4A11-A8C2-D074C59E2244}"/>
              </a:ext>
            </a:extLst>
          </p:cNvPr>
          <p:cNvSpPr txBox="1"/>
          <p:nvPr/>
        </p:nvSpPr>
        <p:spPr>
          <a:xfrm>
            <a:off x="0" y="3779837"/>
            <a:ext cx="10680569" cy="2437014"/>
          </a:xfrm>
          <a:prstGeom prst="rect">
            <a:avLst/>
          </a:prstGeom>
          <a:noFill/>
        </p:spPr>
        <p:txBody>
          <a:bodyPr wrap="square" rIns="432000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32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스프링 </a:t>
            </a:r>
            <a:r>
              <a:rPr lang="ko-KR" altLang="en-US" sz="32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시큐리티</a:t>
            </a:r>
            <a:endParaRPr lang="en-US" altLang="ko-KR" sz="32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algn="r">
              <a:lnSpc>
                <a:spcPct val="200000"/>
              </a:lnSpc>
            </a:pP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버젼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(V1.0)</a:t>
            </a:r>
          </a:p>
          <a:p>
            <a:pPr algn="r">
              <a:lnSpc>
                <a:spcPct val="200000"/>
              </a:lnSpc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22.04.08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C6550-22C3-4A7A-A28B-8E4D75589061}"/>
              </a:ext>
            </a:extLst>
          </p:cNvPr>
          <p:cNvSpPr txBox="1"/>
          <p:nvPr/>
        </p:nvSpPr>
        <p:spPr>
          <a:xfrm>
            <a:off x="6420" y="1861459"/>
            <a:ext cx="10685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업무 명</a:t>
            </a:r>
            <a:endParaRPr lang="en-US" altLang="ko-KR" sz="40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- 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세부업무명 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5632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1933D21-5EE3-40D7-80FC-3D6B75861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15673"/>
              </p:ext>
            </p:extLst>
          </p:nvPr>
        </p:nvGraphicFramePr>
        <p:xfrm>
          <a:off x="272706" y="909940"/>
          <a:ext cx="10146400" cy="5972592"/>
        </p:xfrm>
        <a:graphic>
          <a:graphicData uri="http://schemas.openxmlformats.org/drawingml/2006/table">
            <a:tbl>
              <a:tblPr firstRow="1" bandRow="1"/>
              <a:tblGrid>
                <a:gridCol w="1165530">
                  <a:extLst>
                    <a:ext uri="{9D8B030D-6E8A-4147-A177-3AD203B41FA5}">
                      <a16:colId xmlns:a16="http://schemas.microsoft.com/office/drawing/2014/main" val="2202437241"/>
                    </a:ext>
                  </a:extLst>
                </a:gridCol>
                <a:gridCol w="5935612">
                  <a:extLst>
                    <a:ext uri="{9D8B030D-6E8A-4147-A177-3AD203B41FA5}">
                      <a16:colId xmlns:a16="http://schemas.microsoft.com/office/drawing/2014/main" val="4199465260"/>
                    </a:ext>
                  </a:extLst>
                </a:gridCol>
                <a:gridCol w="1518498">
                  <a:extLst>
                    <a:ext uri="{9D8B030D-6E8A-4147-A177-3AD203B41FA5}">
                      <a16:colId xmlns:a16="http://schemas.microsoft.com/office/drawing/2014/main" val="2987944458"/>
                    </a:ext>
                  </a:extLst>
                </a:gridCol>
                <a:gridCol w="1526760">
                  <a:extLst>
                    <a:ext uri="{9D8B030D-6E8A-4147-A177-3AD203B41FA5}">
                      <a16:colId xmlns:a16="http://schemas.microsoft.com/office/drawing/2014/main" val="2793570838"/>
                    </a:ext>
                  </a:extLst>
                </a:gridCol>
              </a:tblGrid>
              <a:tr h="422152">
                <a:tc>
                  <a:txBody>
                    <a:bodyPr/>
                    <a:lstStyle>
                      <a:lvl1pPr marL="0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503972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1007943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511915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2015886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519858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3023829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527801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4031772" algn="l" defTabSz="1007943" rtl="0" eaLnBrk="1" latinLnBrk="1" hangingPunct="1">
                        <a:defRPr sz="1984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버젼</a:t>
                      </a: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제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개정 사유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담당자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633728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768158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844837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864414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459341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78390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520336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63416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15829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555995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58892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67139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92957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69753"/>
                  </a:ext>
                </a:extLst>
              </a:tr>
              <a:tr h="3964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19615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문서 제</a:t>
            </a:r>
            <a:r>
              <a:rPr lang="en-US" altLang="ko-KR" sz="2400" dirty="0"/>
              <a:t>/</a:t>
            </a:r>
            <a:r>
              <a:rPr lang="ko-KR" altLang="en-US" sz="2400" dirty="0"/>
              <a:t>개정 이력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스프링 </a:t>
            </a:r>
            <a:r>
              <a:rPr lang="ko-KR" altLang="en-US" sz="2400" dirty="0" err="1"/>
              <a:t>시큐리티</a:t>
            </a:r>
            <a:endParaRPr lang="ko-KR" altLang="en-US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57623-8976-46AB-908B-09E0131C967B}"/>
              </a:ext>
            </a:extLst>
          </p:cNvPr>
          <p:cNvSpPr txBox="1"/>
          <p:nvPr/>
        </p:nvSpPr>
        <p:spPr>
          <a:xfrm>
            <a:off x="249799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1. </a:t>
            </a:r>
            <a:r>
              <a:rPr lang="en-US" altLang="ko-KR" sz="1400" dirty="0" err="1">
                <a:latin typeface="+mn-ea"/>
              </a:rPr>
              <a:t>SecurityConfig</a:t>
            </a:r>
            <a:endParaRPr lang="en-US" altLang="ko-KR" sz="1400" dirty="0">
              <a:latin typeface="+mn-ea"/>
            </a:endParaRP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스프링 </a:t>
            </a:r>
            <a:r>
              <a:rPr lang="ko-KR" altLang="en-US" sz="1200" dirty="0" err="1">
                <a:latin typeface="+mn-ea"/>
              </a:rPr>
              <a:t>시큐리티</a:t>
            </a:r>
            <a:r>
              <a:rPr lang="ko-KR" altLang="en-US" sz="1200" dirty="0">
                <a:latin typeface="+mn-ea"/>
              </a:rPr>
              <a:t> 설정 파일</a:t>
            </a:r>
            <a:r>
              <a:rPr lang="en-US" altLang="ko-KR" sz="1200" dirty="0">
                <a:latin typeface="+mn-ea"/>
              </a:rPr>
              <a:t> 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F3EAE8-0102-4B4E-8356-4B3F6A100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37" y="1871272"/>
            <a:ext cx="7472371" cy="34734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F93B63A-0D6B-4F0B-B1FD-0EA85CF9C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362" y="6392250"/>
            <a:ext cx="1868773" cy="1713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402C04-4014-4979-B7AF-D8F0E6FA1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201" y="6394233"/>
            <a:ext cx="1641548" cy="172795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DDD6D16-E0C3-4C74-851B-79AC5C919B1D}"/>
              </a:ext>
            </a:extLst>
          </p:cNvPr>
          <p:cNvCxnSpPr>
            <a:stCxn id="15" idx="1"/>
            <a:endCxn id="8" idx="3"/>
          </p:cNvCxnSpPr>
          <p:nvPr/>
        </p:nvCxnSpPr>
        <p:spPr>
          <a:xfrm flipH="1">
            <a:off x="3121749" y="6477902"/>
            <a:ext cx="696613" cy="2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37BE78-3E9A-487B-911A-8EFF769364C0}"/>
              </a:ext>
            </a:extLst>
          </p:cNvPr>
          <p:cNvSpPr txBox="1"/>
          <p:nvPr/>
        </p:nvSpPr>
        <p:spPr>
          <a:xfrm>
            <a:off x="3284309" y="6154275"/>
            <a:ext cx="467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등록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BB0015-81F5-445F-9F90-EB45CA010544}"/>
              </a:ext>
            </a:extLst>
          </p:cNvPr>
          <p:cNvSpPr txBox="1"/>
          <p:nvPr/>
        </p:nvSpPr>
        <p:spPr>
          <a:xfrm>
            <a:off x="4241361" y="6154275"/>
            <a:ext cx="1022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인증 핵심 로직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5C4582-AFB9-4AF4-B7B6-3828E9E84DE2}"/>
              </a:ext>
            </a:extLst>
          </p:cNvPr>
          <p:cNvSpPr/>
          <p:nvPr/>
        </p:nvSpPr>
        <p:spPr>
          <a:xfrm>
            <a:off x="6699504" y="2938272"/>
            <a:ext cx="1944624" cy="2406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80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스프링 </a:t>
            </a:r>
            <a:r>
              <a:rPr lang="ko-KR" altLang="en-US" sz="2400" dirty="0" err="1"/>
              <a:t>시큐리티</a:t>
            </a:r>
            <a:endParaRPr lang="ko-KR" altLang="en-US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57623-8976-46AB-908B-09E0131C967B}"/>
              </a:ext>
            </a:extLst>
          </p:cNvPr>
          <p:cNvSpPr txBox="1"/>
          <p:nvPr/>
        </p:nvSpPr>
        <p:spPr>
          <a:xfrm>
            <a:off x="254248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1. </a:t>
            </a:r>
            <a:r>
              <a:rPr lang="en-US" altLang="ko-KR" sz="1400" dirty="0" err="1">
                <a:latin typeface="+mn-ea"/>
              </a:rPr>
              <a:t>SecurityConfig</a:t>
            </a:r>
            <a:endParaRPr lang="en-US" altLang="ko-KR" sz="1400" dirty="0">
              <a:latin typeface="+mn-ea"/>
            </a:endParaRP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en-US" altLang="ko-KR" sz="1200" dirty="0" err="1">
                <a:latin typeface="+mn-ea"/>
              </a:rPr>
              <a:t>SecurityConfig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상세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A3B1F0-9CE1-4DB4-BBFF-C0A6F1155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46" y="2092914"/>
            <a:ext cx="4509082" cy="1431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208D5E-A6B9-4764-BB43-CF8811DDF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893" y="2401196"/>
            <a:ext cx="4022387" cy="4151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DDC880-CE96-423B-9DB7-BC248F9B0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228" y="2845978"/>
            <a:ext cx="7880157" cy="7157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CDCA92B-74E3-4CE0-91B3-EAAD9929E4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1228" y="3591721"/>
            <a:ext cx="2447787" cy="170343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86F3E46-B9CF-47AE-90AC-FF5901F3E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2546" y="1811124"/>
            <a:ext cx="1331252" cy="164617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A2E3C52-B470-4CF2-BF88-4913FAFE53F1}"/>
              </a:ext>
            </a:extLst>
          </p:cNvPr>
          <p:cNvSpPr/>
          <p:nvPr/>
        </p:nvSpPr>
        <p:spPr>
          <a:xfrm>
            <a:off x="2382520" y="2554572"/>
            <a:ext cx="620631" cy="144573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4C41E3E-DDFF-4D53-AE1D-F015254A95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5893" y="5995740"/>
            <a:ext cx="5129588" cy="402482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89849FB-CDD4-491F-AA2D-BA8BEAF86222}"/>
              </a:ext>
            </a:extLst>
          </p:cNvPr>
          <p:cNvSpPr/>
          <p:nvPr/>
        </p:nvSpPr>
        <p:spPr>
          <a:xfrm>
            <a:off x="1646813" y="6123663"/>
            <a:ext cx="3602520" cy="140000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5A0F9C7-0A04-40CC-AAE8-8E582E477E2A}"/>
              </a:ext>
            </a:extLst>
          </p:cNvPr>
          <p:cNvSpPr/>
          <p:nvPr/>
        </p:nvSpPr>
        <p:spPr>
          <a:xfrm>
            <a:off x="3680371" y="2078033"/>
            <a:ext cx="1866989" cy="143145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64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스프링 </a:t>
            </a:r>
            <a:r>
              <a:rPr lang="ko-KR" altLang="en-US" sz="2400" dirty="0" err="1"/>
              <a:t>시큐리티</a:t>
            </a:r>
            <a:endParaRPr lang="ko-KR" altLang="en-US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57623-8976-46AB-908B-09E0131C967B}"/>
              </a:ext>
            </a:extLst>
          </p:cNvPr>
          <p:cNvSpPr txBox="1"/>
          <p:nvPr/>
        </p:nvSpPr>
        <p:spPr>
          <a:xfrm>
            <a:off x="254248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2. Login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Flow</a:t>
            </a: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 </a:t>
            </a:r>
            <a:r>
              <a:rPr lang="ko-KR" altLang="en-US" sz="1200" dirty="0">
                <a:latin typeface="+mn-ea"/>
              </a:rPr>
              <a:t>리딩 메시지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E8604E-ABB8-4EC8-95D9-9736A99DC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23" y="2071284"/>
            <a:ext cx="7757420" cy="1473763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3A2693C-112C-43B8-9DB9-FAD068FBE881}"/>
              </a:ext>
            </a:extLst>
          </p:cNvPr>
          <p:cNvSpPr/>
          <p:nvPr/>
        </p:nvSpPr>
        <p:spPr>
          <a:xfrm>
            <a:off x="4646362" y="2073500"/>
            <a:ext cx="873905" cy="127314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A6D90E-C1E8-45F2-B496-C748AF3C1549}"/>
              </a:ext>
            </a:extLst>
          </p:cNvPr>
          <p:cNvSpPr/>
          <p:nvPr/>
        </p:nvSpPr>
        <p:spPr>
          <a:xfrm>
            <a:off x="1598509" y="2223994"/>
            <a:ext cx="3257972" cy="132909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C2A7C4D-5A3C-4483-AC9C-89BC059D1081}"/>
              </a:ext>
            </a:extLst>
          </p:cNvPr>
          <p:cNvSpPr/>
          <p:nvPr/>
        </p:nvSpPr>
        <p:spPr>
          <a:xfrm>
            <a:off x="3189482" y="2936861"/>
            <a:ext cx="682000" cy="160820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A616414-D9F0-473F-940E-2500D424F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568" y="4547230"/>
            <a:ext cx="2526467" cy="1758184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7681A96-E06B-4020-96EA-DC402B648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49632"/>
              </p:ext>
            </p:extLst>
          </p:nvPr>
        </p:nvGraphicFramePr>
        <p:xfrm>
          <a:off x="4646362" y="4230745"/>
          <a:ext cx="3413905" cy="2170053"/>
        </p:xfrm>
        <a:graphic>
          <a:graphicData uri="http://schemas.openxmlformats.org/drawingml/2006/table">
            <a:tbl>
              <a:tblPr/>
              <a:tblGrid>
                <a:gridCol w="1096809">
                  <a:extLst>
                    <a:ext uri="{9D8B030D-6E8A-4147-A177-3AD203B41FA5}">
                      <a16:colId xmlns:a16="http://schemas.microsoft.com/office/drawing/2014/main" val="3540281261"/>
                    </a:ext>
                  </a:extLst>
                </a:gridCol>
                <a:gridCol w="2317096">
                  <a:extLst>
                    <a:ext uri="{9D8B030D-6E8A-4147-A177-3AD203B41FA5}">
                      <a16:colId xmlns:a16="http://schemas.microsoft.com/office/drawing/2014/main" val="124441196"/>
                    </a:ext>
                  </a:extLst>
                </a:gridCol>
              </a:tblGrid>
              <a:tr h="242608"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effectLst/>
                        </a:rPr>
                        <a:t>구성 요소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effectLst/>
                        </a:rPr>
                        <a:t>설명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906692"/>
                  </a:ext>
                </a:extLst>
              </a:tr>
              <a:tr h="345723"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.</a:t>
                      </a:r>
                      <a:r>
                        <a:rPr lang="en-US" sz="800" b="1" dirty="0" err="1">
                          <a:effectLst/>
                        </a:rPr>
                        <a:t>formLogin</a:t>
                      </a:r>
                      <a:r>
                        <a:rPr lang="en-US" sz="800" b="1" dirty="0">
                          <a:effectLst/>
                        </a:rPr>
                        <a:t>()</a:t>
                      </a:r>
                      <a:endParaRPr 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effectLst/>
                        </a:rPr>
                        <a:t>Form </a:t>
                      </a:r>
                      <a:r>
                        <a:rPr lang="ko-KR" altLang="en-US" sz="800" dirty="0">
                          <a:effectLst/>
                        </a:rPr>
                        <a:t>로그인 인증 기능이 작동함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078485"/>
                  </a:ext>
                </a:extLst>
              </a:tr>
              <a:tr h="242608"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.</a:t>
                      </a:r>
                      <a:r>
                        <a:rPr lang="en-US" sz="800" b="1" dirty="0" err="1">
                          <a:effectLst/>
                        </a:rPr>
                        <a:t>loginPage</a:t>
                      </a:r>
                      <a:r>
                        <a:rPr lang="en-US" sz="800" b="1" dirty="0">
                          <a:effectLst/>
                        </a:rPr>
                        <a:t>()</a:t>
                      </a:r>
                      <a:endParaRPr 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</a:rPr>
                        <a:t>로그인 페이지 경로 지정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23268"/>
                  </a:ext>
                </a:extLst>
              </a:tr>
              <a:tr h="345723"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.</a:t>
                      </a:r>
                      <a:r>
                        <a:rPr lang="en-US" sz="800" b="1" dirty="0" err="1">
                          <a:effectLst/>
                        </a:rPr>
                        <a:t>loginProcessingUrl</a:t>
                      </a:r>
                      <a:r>
                        <a:rPr lang="en-US" sz="800" b="1" dirty="0">
                          <a:effectLst/>
                        </a:rPr>
                        <a:t>()</a:t>
                      </a:r>
                      <a:endParaRPr 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</a:rPr>
                        <a:t>로그인 </a:t>
                      </a:r>
                      <a:r>
                        <a:rPr lang="en-US" altLang="ko-KR" sz="800" dirty="0">
                          <a:effectLst/>
                        </a:rPr>
                        <a:t>Form Action </a:t>
                      </a:r>
                      <a:r>
                        <a:rPr lang="en-US" altLang="ko-KR" sz="800" dirty="0" err="1">
                          <a:effectLst/>
                        </a:rPr>
                        <a:t>Url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932067"/>
                  </a:ext>
                </a:extLst>
              </a:tr>
              <a:tr h="345723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effectLst/>
                        </a:rPr>
                        <a:t>successHandler</a:t>
                      </a:r>
                      <a:r>
                        <a:rPr lang="en-US" sz="800" b="1" dirty="0">
                          <a:effectLst/>
                        </a:rPr>
                        <a:t>()</a:t>
                      </a:r>
                      <a:endParaRPr 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</a:rPr>
                        <a:t>로그인 성공 후 </a:t>
                      </a:r>
                      <a:r>
                        <a:rPr lang="ko-KR" altLang="en-US" sz="800" dirty="0" err="1">
                          <a:effectLst/>
                        </a:rPr>
                        <a:t>핸들러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986266"/>
                  </a:ext>
                </a:extLst>
              </a:tr>
              <a:tr h="323834"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.</a:t>
                      </a:r>
                      <a:r>
                        <a:rPr lang="en-US" sz="800" b="1" dirty="0" err="1">
                          <a:effectLst/>
                        </a:rPr>
                        <a:t>usernameParameter</a:t>
                      </a:r>
                      <a:r>
                        <a:rPr lang="en-US" sz="800" b="1" dirty="0">
                          <a:effectLst/>
                        </a:rPr>
                        <a:t>()</a:t>
                      </a:r>
                      <a:endParaRPr lang="en-US" sz="800" dirty="0">
                        <a:effectLst/>
                      </a:endParaRP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</a:rPr>
                        <a:t>아이디 </a:t>
                      </a:r>
                      <a:r>
                        <a:rPr lang="ko-KR" altLang="en-US" sz="800" dirty="0" err="1">
                          <a:effectLst/>
                        </a:rPr>
                        <a:t>파라미터명</a:t>
                      </a:r>
                      <a:r>
                        <a:rPr lang="ko-KR" altLang="en-US" sz="800" dirty="0">
                          <a:effectLst/>
                        </a:rPr>
                        <a:t> 설정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25703"/>
                  </a:ext>
                </a:extLst>
              </a:tr>
              <a:tr h="323834"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.</a:t>
                      </a:r>
                      <a:r>
                        <a:rPr lang="en-US" sz="800" b="1" dirty="0" err="1">
                          <a:effectLst/>
                        </a:rPr>
                        <a:t>passwordParameter</a:t>
                      </a:r>
                      <a:r>
                        <a:rPr lang="en-US" sz="800" b="1" dirty="0">
                          <a:effectLst/>
                        </a:rPr>
                        <a:t>()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effectLst/>
                        </a:rPr>
                        <a:t>패스워드 </a:t>
                      </a:r>
                      <a:r>
                        <a:rPr lang="ko-KR" altLang="en-US" sz="800" dirty="0" err="1">
                          <a:effectLst/>
                        </a:rPr>
                        <a:t>파라미터명</a:t>
                      </a:r>
                      <a:r>
                        <a:rPr lang="ko-KR" altLang="en-US" sz="800" dirty="0">
                          <a:effectLst/>
                        </a:rPr>
                        <a:t> 설정</a:t>
                      </a:r>
                    </a:p>
                  </a:txBody>
                  <a:tcPr marL="41328" marR="41328" marT="41328" marB="41328" anchor="ctr">
                    <a:lnL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103284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6F60CE17-97BD-4961-AC00-1E0C0DCEB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400" y="1810800"/>
            <a:ext cx="700817" cy="1688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3323FF8-959F-4114-B08E-0B080CB78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568" y="4230745"/>
            <a:ext cx="1336011" cy="165206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9090FBC-FECD-4ED5-AEB1-980601ABA20F}"/>
              </a:ext>
            </a:extLst>
          </p:cNvPr>
          <p:cNvSpPr/>
          <p:nvPr/>
        </p:nvSpPr>
        <p:spPr>
          <a:xfrm>
            <a:off x="3192871" y="2777690"/>
            <a:ext cx="682000" cy="160820"/>
          </a:xfrm>
          <a:prstGeom prst="roundRect">
            <a:avLst>
              <a:gd name="adj" fmla="val 45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2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0733A5-52A9-4AEB-B832-87F6CDF92934}"/>
              </a:ext>
            </a:extLst>
          </p:cNvPr>
          <p:cNvSpPr txBox="1"/>
          <p:nvPr/>
        </p:nvSpPr>
        <p:spPr>
          <a:xfrm>
            <a:off x="682456" y="89206"/>
            <a:ext cx="1000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스프링 </a:t>
            </a:r>
            <a:r>
              <a:rPr lang="ko-KR" altLang="en-US" sz="2400" dirty="0" err="1"/>
              <a:t>시큐리티</a:t>
            </a:r>
            <a:endParaRPr lang="ko-KR" altLang="en-US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7B3EA5-FB71-4F98-9194-9ED93C0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76C3-E9FC-452C-A32C-9FDBC70E761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57623-8976-46AB-908B-09E0131C967B}"/>
              </a:ext>
            </a:extLst>
          </p:cNvPr>
          <p:cNvSpPr txBox="1"/>
          <p:nvPr/>
        </p:nvSpPr>
        <p:spPr>
          <a:xfrm>
            <a:off x="254248" y="918860"/>
            <a:ext cx="10192214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2. Login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Flow</a:t>
            </a:r>
          </a:p>
          <a:p>
            <a:pPr marL="268288" indent="-268288"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 -  Form Login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4C77FD-A114-4FB6-9AE8-8822913C519E}"/>
              </a:ext>
            </a:extLst>
          </p:cNvPr>
          <p:cNvSpPr/>
          <p:nvPr/>
        </p:nvSpPr>
        <p:spPr>
          <a:xfrm>
            <a:off x="846192" y="1943631"/>
            <a:ext cx="1091570" cy="433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7E2D005-2C86-4B65-86EF-4EF761C6A8BE}"/>
              </a:ext>
            </a:extLst>
          </p:cNvPr>
          <p:cNvSpPr/>
          <p:nvPr/>
        </p:nvSpPr>
        <p:spPr>
          <a:xfrm>
            <a:off x="5649748" y="1974424"/>
            <a:ext cx="1091570" cy="43007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FB685BB-D356-49BE-B26E-286C7DB21CB7}"/>
              </a:ext>
            </a:extLst>
          </p:cNvPr>
          <p:cNvCxnSpPr>
            <a:cxnSpLocks/>
          </p:cNvCxnSpPr>
          <p:nvPr/>
        </p:nvCxnSpPr>
        <p:spPr>
          <a:xfrm>
            <a:off x="2204521" y="2201015"/>
            <a:ext cx="30676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BB44DB9-092D-4769-AEE7-77227DB0857B}"/>
              </a:ext>
            </a:extLst>
          </p:cNvPr>
          <p:cNvCxnSpPr>
            <a:cxnSpLocks/>
          </p:cNvCxnSpPr>
          <p:nvPr/>
        </p:nvCxnSpPr>
        <p:spPr>
          <a:xfrm flipH="1">
            <a:off x="2176064" y="2854643"/>
            <a:ext cx="31245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3358C7E-6BFB-44B0-A5AF-A2BF1D3538D0}"/>
              </a:ext>
            </a:extLst>
          </p:cNvPr>
          <p:cNvSpPr txBox="1"/>
          <p:nvPr/>
        </p:nvSpPr>
        <p:spPr>
          <a:xfrm>
            <a:off x="3382075" y="1966275"/>
            <a:ext cx="80937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GET /login</a:t>
            </a:r>
            <a:endParaRPr lang="ko-KR" altLang="en-US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FE44F9-B3CA-4C52-A6EB-6DDBCD952471}"/>
              </a:ext>
            </a:extLst>
          </p:cNvPr>
          <p:cNvSpPr txBox="1"/>
          <p:nvPr/>
        </p:nvSpPr>
        <p:spPr>
          <a:xfrm>
            <a:off x="3653280" y="2410209"/>
            <a:ext cx="127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RSA </a:t>
            </a:r>
            <a:r>
              <a:rPr lang="ko-KR" altLang="en-US" sz="900" dirty="0"/>
              <a:t>개인키를 생성 후 세션에 저장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2B6A7B-95FC-48DF-95E2-1D58DACAE0AB}"/>
              </a:ext>
            </a:extLst>
          </p:cNvPr>
          <p:cNvSpPr txBox="1"/>
          <p:nvPr/>
        </p:nvSpPr>
        <p:spPr>
          <a:xfrm>
            <a:off x="2759234" y="2412250"/>
            <a:ext cx="83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RSA </a:t>
            </a:r>
            <a:r>
              <a:rPr lang="ko-KR" altLang="en-US" sz="900" dirty="0"/>
              <a:t>암호화 데이터 생성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BE08D0A-76D3-49E4-B2C1-88B29A16A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472" y="3180592"/>
            <a:ext cx="1845699" cy="892461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5B0AC7-3619-4AB1-BE25-A615C940C4BE}"/>
              </a:ext>
            </a:extLst>
          </p:cNvPr>
          <p:cNvCxnSpPr>
            <a:cxnSpLocks/>
          </p:cNvCxnSpPr>
          <p:nvPr/>
        </p:nvCxnSpPr>
        <p:spPr>
          <a:xfrm>
            <a:off x="2092763" y="4426053"/>
            <a:ext cx="30676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ECF400B-63AE-4D76-A6F6-E0786FF5EFD1}"/>
              </a:ext>
            </a:extLst>
          </p:cNvPr>
          <p:cNvCxnSpPr>
            <a:cxnSpLocks/>
          </p:cNvCxnSpPr>
          <p:nvPr/>
        </p:nvCxnSpPr>
        <p:spPr>
          <a:xfrm flipH="1">
            <a:off x="2224188" y="6210827"/>
            <a:ext cx="31245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A8A340-A67E-4E18-9EBB-A49EAC9CB793}"/>
              </a:ext>
            </a:extLst>
          </p:cNvPr>
          <p:cNvSpPr txBox="1"/>
          <p:nvPr/>
        </p:nvSpPr>
        <p:spPr>
          <a:xfrm>
            <a:off x="2747416" y="4123658"/>
            <a:ext cx="209082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POST form data : </a:t>
            </a:r>
            <a:r>
              <a:rPr lang="en-US" altLang="ko-KR" sz="900" b="1" dirty="0"/>
              <a:t>username</a:t>
            </a:r>
            <a:r>
              <a:rPr lang="en-US" altLang="ko-KR" sz="900" dirty="0"/>
              <a:t> + </a:t>
            </a:r>
            <a:r>
              <a:rPr lang="en-US" altLang="ko-KR" sz="900" b="1" dirty="0"/>
              <a:t>password</a:t>
            </a:r>
            <a:endParaRPr lang="ko-KR" altLang="en-US" sz="9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DAE22-7104-491F-8D79-C1ED81A4DB7B}"/>
              </a:ext>
            </a:extLst>
          </p:cNvPr>
          <p:cNvSpPr txBox="1"/>
          <p:nvPr/>
        </p:nvSpPr>
        <p:spPr>
          <a:xfrm>
            <a:off x="2613802" y="4805158"/>
            <a:ext cx="3087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암호화된 로그인 유저 </a:t>
            </a:r>
            <a:r>
              <a:rPr lang="en-US" altLang="ko-KR" sz="900" dirty="0"/>
              <a:t>ID</a:t>
            </a:r>
            <a:r>
              <a:rPr lang="ko-KR" altLang="en-US" sz="900" dirty="0"/>
              <a:t>와 </a:t>
            </a:r>
            <a:r>
              <a:rPr lang="en-US" altLang="ko-KR" sz="900" dirty="0"/>
              <a:t>PW</a:t>
            </a:r>
            <a:r>
              <a:rPr lang="ko-KR" altLang="en-US" sz="900" dirty="0"/>
              <a:t>를 복호화</a:t>
            </a:r>
            <a:r>
              <a:rPr lang="en-US" altLang="ko-KR" sz="900" dirty="0"/>
              <a:t>(RSA </a:t>
            </a:r>
            <a:r>
              <a:rPr lang="ko-KR" altLang="en-US" sz="900" dirty="0"/>
              <a:t>개인키 이용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A275D9-70AA-4F5B-B751-FAF21AF3D55A}"/>
              </a:ext>
            </a:extLst>
          </p:cNvPr>
          <p:cNvSpPr txBox="1"/>
          <p:nvPr/>
        </p:nvSpPr>
        <p:spPr>
          <a:xfrm>
            <a:off x="2611954" y="5051107"/>
            <a:ext cx="3087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복호화 된 </a:t>
            </a:r>
            <a:r>
              <a:rPr lang="en-US" altLang="ko-KR" sz="900" dirty="0"/>
              <a:t>ID</a:t>
            </a:r>
            <a:r>
              <a:rPr lang="ko-KR" altLang="en-US" sz="900" dirty="0"/>
              <a:t>로 </a:t>
            </a:r>
            <a:r>
              <a:rPr lang="en-US" altLang="ko-KR" sz="900" dirty="0"/>
              <a:t>DB </a:t>
            </a:r>
            <a:r>
              <a:rPr lang="ko-KR" altLang="en-US" sz="900" dirty="0"/>
              <a:t>조회 및 </a:t>
            </a:r>
            <a:r>
              <a:rPr lang="en-US" altLang="ko-KR" sz="900" dirty="0"/>
              <a:t>PW </a:t>
            </a:r>
            <a:r>
              <a:rPr lang="ko-KR" altLang="en-US" sz="900" dirty="0"/>
              <a:t>일치 여부 확인</a:t>
            </a:r>
            <a:r>
              <a:rPr lang="en-US" altLang="ko-KR" sz="900" dirty="0"/>
              <a:t>(</a:t>
            </a:r>
            <a:r>
              <a:rPr lang="ko-KR" altLang="en-US" sz="900" dirty="0"/>
              <a:t>인증 작업</a:t>
            </a:r>
            <a:r>
              <a:rPr lang="en-US" altLang="ko-KR" sz="900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123232-50F4-4C8C-B1FC-1FA07178BF5E}"/>
              </a:ext>
            </a:extLst>
          </p:cNvPr>
          <p:cNvSpPr txBox="1"/>
          <p:nvPr/>
        </p:nvSpPr>
        <p:spPr>
          <a:xfrm>
            <a:off x="2611953" y="5302583"/>
            <a:ext cx="3087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인증 작업이 끝난 </a:t>
            </a:r>
            <a:r>
              <a:rPr lang="en-US" altLang="ko-KR" sz="900" dirty="0"/>
              <a:t>user </a:t>
            </a:r>
            <a:r>
              <a:rPr lang="ko-KR" altLang="en-US" sz="900" dirty="0"/>
              <a:t>데이터를 저장</a:t>
            </a:r>
            <a:endParaRPr lang="en-US" altLang="ko-KR" sz="9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5CFB96-C1E9-43DC-8E32-9FE3A8D62D68}"/>
              </a:ext>
            </a:extLst>
          </p:cNvPr>
          <p:cNvSpPr txBox="1"/>
          <p:nvPr/>
        </p:nvSpPr>
        <p:spPr>
          <a:xfrm>
            <a:off x="2611952" y="5551632"/>
            <a:ext cx="3087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User </a:t>
            </a:r>
            <a:r>
              <a:rPr lang="ko-KR" altLang="en-US" sz="900" dirty="0"/>
              <a:t>데이터 </a:t>
            </a:r>
            <a:r>
              <a:rPr lang="en-US" altLang="ko-KR" sz="900" dirty="0"/>
              <a:t>+ </a:t>
            </a:r>
            <a:r>
              <a:rPr lang="ko-KR" altLang="en-US" sz="900" dirty="0"/>
              <a:t>권한정보를 세션에 등록</a:t>
            </a:r>
            <a:endParaRPr lang="en-US" altLang="ko-KR" sz="9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255E10-2029-43D4-BCE5-0D86EC0797FA}"/>
              </a:ext>
            </a:extLst>
          </p:cNvPr>
          <p:cNvSpPr txBox="1"/>
          <p:nvPr/>
        </p:nvSpPr>
        <p:spPr>
          <a:xfrm>
            <a:off x="2611951" y="5797581"/>
            <a:ext cx="308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인증 성공 후  </a:t>
            </a:r>
            <a:r>
              <a:rPr lang="en-US" altLang="ko-KR" sz="900" b="1" dirty="0" err="1"/>
              <a:t>loginSuccessHandler</a:t>
            </a:r>
            <a:r>
              <a:rPr lang="ko-KR" altLang="en-US" sz="900" dirty="0">
                <a:solidFill>
                  <a:srgbClr val="37352F"/>
                </a:solidFill>
                <a:latin typeface="Gmarket Sans"/>
              </a:rPr>
              <a:t>에서 지정한 </a:t>
            </a:r>
            <a:r>
              <a:rPr lang="en-US" altLang="ko-KR" sz="900" dirty="0">
                <a:solidFill>
                  <a:srgbClr val="37352F"/>
                </a:solidFill>
                <a:latin typeface="Gmarket Sans"/>
              </a:rPr>
              <a:t>URI</a:t>
            </a:r>
            <a:r>
              <a:rPr lang="ko-KR" altLang="en-US" sz="900" dirty="0">
                <a:solidFill>
                  <a:srgbClr val="37352F"/>
                </a:solidFill>
                <a:latin typeface="Gmarket Sans"/>
              </a:rPr>
              <a:t>로</a:t>
            </a:r>
            <a:endParaRPr lang="en-US" altLang="ko-KR" sz="900" dirty="0">
              <a:solidFill>
                <a:srgbClr val="37352F"/>
              </a:solidFill>
              <a:latin typeface="Gmarket Sans"/>
            </a:endParaRPr>
          </a:p>
          <a:p>
            <a:r>
              <a:rPr lang="ko-KR" altLang="en-US" sz="900" dirty="0" err="1">
                <a:solidFill>
                  <a:srgbClr val="37352F"/>
                </a:solidFill>
                <a:latin typeface="Gmarket Sans"/>
              </a:rPr>
              <a:t>리다이렉트</a:t>
            </a:r>
            <a:r>
              <a:rPr lang="ko-KR" altLang="en-US" sz="900" dirty="0"/>
              <a:t> </a:t>
            </a:r>
            <a:endParaRPr lang="en-US" altLang="ko-KR" sz="90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40B8E8F6-1CB3-4FC3-84F4-38B5B6BA4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399" y="4349806"/>
            <a:ext cx="576154" cy="13883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C37647D-63BF-4FD8-8AC2-18FFF9167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768" y="2758209"/>
            <a:ext cx="1066665" cy="153334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D1683060-719F-4A80-8B8F-30CDC529A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840" y="6152487"/>
            <a:ext cx="1620331" cy="148531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D4AB793B-B382-4F09-8EEC-E560BEA78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7587" y="4027785"/>
            <a:ext cx="3579098" cy="205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4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21484</TotalTime>
  <Words>195</Words>
  <Application>Microsoft Office PowerPoint</Application>
  <PresentationFormat>사용자 지정</PresentationFormat>
  <Paragraphs>55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Gmarket Sans</vt:lpstr>
      <vt:lpstr>나눔스퀘어OTF</vt:lpstr>
      <vt:lpstr>맑은 고딕</vt:lpstr>
      <vt:lpstr>휴먼엑스포</vt:lpstr>
      <vt:lpstr>Arial</vt:lpstr>
      <vt:lpstr>Calibri</vt:lpstr>
      <vt:lpstr>Calibri Light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임선미</dc:creator>
  <cp:lastModifiedBy>송주환</cp:lastModifiedBy>
  <cp:revision>618</cp:revision>
  <dcterms:created xsi:type="dcterms:W3CDTF">2018-10-17T01:42:36Z</dcterms:created>
  <dcterms:modified xsi:type="dcterms:W3CDTF">2022-04-08T07:47:33Z</dcterms:modified>
</cp:coreProperties>
</file>