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56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6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08E50-0CFB-4A23-8ABE-A3C270E76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F92861-BF93-4AC7-B771-A0114CEEF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A42220-1DED-4788-A74F-74E048837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EF5BE-5035-49A6-BF99-63A5A3C434E7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3B8D9-DA9E-4CCE-AC52-65D78CDAB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CA1801-7072-4E81-B68B-8D905D846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384E-809B-4ECD-82FC-AF7E13B01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847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AFB706-62DA-43E6-8DD8-A619A1F24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57D0AA-4ADB-4858-9A4D-942C9C6C0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31C4A-2651-47D7-B299-E7DD91F02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EF5BE-5035-49A6-BF99-63A5A3C434E7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699567-A718-40B0-816D-8E4224691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F9EE12-E225-4A25-AA58-083D8A85D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384E-809B-4ECD-82FC-AF7E13B01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268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D005EA-D004-4B8B-B0C3-6925957B49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F7D2A5-5D14-4740-B9B6-EAEC01E84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CFE48-6437-4B2D-9760-E175C7FC2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EF5BE-5035-49A6-BF99-63A5A3C434E7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BF4B96-940B-4FA2-9CBF-45FD5C140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28D307-4D30-45EB-8224-CBF20AEB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384E-809B-4ECD-82FC-AF7E13B01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819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712E9-974F-46E2-9DDE-9AF37F5C0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42061D-939D-41FD-95FD-08F2EA267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A6ACA1-B432-4D2F-859A-045384D72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EF5BE-5035-49A6-BF99-63A5A3C434E7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D569A7-8F8E-43CC-8EA2-BD0BD97D4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469062-B710-4E5D-9984-68B9CD573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384E-809B-4ECD-82FC-AF7E13B01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75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E51EE5-E0B7-4E77-B5A7-C7241816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D4700E-AA70-474D-AB78-30F9734F2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489376-3A68-486E-A013-44A06BA3B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EF5BE-5035-49A6-BF99-63A5A3C434E7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BA1657-C97E-47D6-902E-CAA6FB310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A03F90-A296-40E1-9EDB-7BC016F1D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384E-809B-4ECD-82FC-AF7E13B01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618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23EB08-9493-4523-8132-FF58B7E95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4BD09F-B18B-4B8F-89D8-EA8AD715D4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7418D8-6F9C-401D-8BE7-7B048AC4A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696CCF-5D22-43CF-9E24-5F21056E8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EF5BE-5035-49A6-BF99-63A5A3C434E7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E7335F-682F-4935-BD0B-F47A56B76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436B2A-6EF4-499B-B4B4-4FDE91016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384E-809B-4ECD-82FC-AF7E13B01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175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3EEC4-D7DB-42A5-BD94-704B056D2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C6356B-6C91-44F1-81EC-6E4E78230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993952-2D8E-4D75-8D92-1136F13B1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CCCCEE-9836-434D-BB51-B381FD1B29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93737C-338E-4FFE-AC26-93E71D1154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6BECBB-A968-4B54-B896-7EB5C5762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EF5BE-5035-49A6-BF99-63A5A3C434E7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EA5986-E5A0-4024-BAFB-493830D1E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A0367B-E7FB-44A5-BEEA-76E0FCC1A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384E-809B-4ECD-82FC-AF7E13B01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240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EDC01-0BEE-4449-BF84-945422D3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12A09A-0052-4F18-8662-049C2DCE4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EF5BE-5035-49A6-BF99-63A5A3C434E7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9E7ADE-246E-4013-B88D-1A9AD05FA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2531BC-565E-4930-AD7B-767B1AE8C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384E-809B-4ECD-82FC-AF7E13B01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44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A6C7E3-8D56-4DBA-9F15-55FFF7441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EF5BE-5035-49A6-BF99-63A5A3C434E7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2F080C-07C9-43D8-8ED0-53A8915F2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206C3E-C07B-42FD-921B-A8B86D922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384E-809B-4ECD-82FC-AF7E13B01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76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2BB45-4DDA-41DA-9BAC-1B1CFC15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AEDF6E-8CA8-4135-A79E-B1B9BECD0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5790AA-6AD3-445E-8A27-CF6B4557F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60EC7D-FA7D-4FBD-9F88-B519F32A3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EF5BE-5035-49A6-BF99-63A5A3C434E7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A5C2E6-A6B7-4245-9E2F-027417A04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F7C33C-B0E3-40C0-A15F-4942FCC0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384E-809B-4ECD-82FC-AF7E13B01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67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830A80-880A-4D05-AF6C-085A8A984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954AD8-C836-4A04-A468-215FF3B7B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33775D-2C21-41D0-BA92-61A0031C9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54CDC5-A094-4AE7-BCEE-395080280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EF5BE-5035-49A6-BF99-63A5A3C434E7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693AF-DDD2-4463-A5B4-F724E4054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1F7721-6092-4B23-B4C8-4665DB5C5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384E-809B-4ECD-82FC-AF7E13B01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34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E935C1-0632-4C1D-9060-AA6514725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D11261-A58D-44F1-95C9-706C34B65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D3A544-A85C-4148-A97D-7C350736C4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EF5BE-5035-49A6-BF99-63A5A3C434E7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7C72A2-30C3-48AE-97A5-EB6682D4DC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617118-D838-491E-A939-C7515CE18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8384E-809B-4ECD-82FC-AF7E13B01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572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7BC1820-8321-4ADE-8AD5-94613530BC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159493"/>
              </p:ext>
            </p:extLst>
          </p:nvPr>
        </p:nvGraphicFramePr>
        <p:xfrm>
          <a:off x="1411224" y="1624013"/>
          <a:ext cx="4684776" cy="5120640"/>
        </p:xfrm>
        <a:graphic>
          <a:graphicData uri="http://schemas.openxmlformats.org/drawingml/2006/table">
            <a:tbl>
              <a:tblPr/>
              <a:tblGrid>
                <a:gridCol w="4684776">
                  <a:extLst>
                    <a:ext uri="{9D8B030D-6E8A-4147-A177-3AD203B41FA5}">
                      <a16:colId xmlns:a16="http://schemas.microsoft.com/office/drawing/2014/main" val="2250690468"/>
                    </a:ext>
                  </a:extLst>
                </a:gridCol>
              </a:tblGrid>
              <a:tr h="348169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Noto Sans" panose="020B0502040204020203" pitchFamily="34" charset="0"/>
                        </a:rPr>
                        <a:t>stateless</a:t>
                      </a:r>
                      <a:endParaRPr lang="en-US" dirty="0">
                        <a:solidFill>
                          <a:srgbClr val="5E5E5E"/>
                        </a:solidFill>
                        <a:effectLst/>
                        <a:latin typeface="Noto Sans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471709"/>
                  </a:ext>
                </a:extLst>
              </a:tr>
              <a:tr h="3742818"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>
                          <a:solidFill>
                            <a:srgbClr val="000000"/>
                          </a:solidFill>
                          <a:effectLst/>
                          <a:latin typeface="Noto Sans" panose="020B0502040204020203" pitchFamily="34" charset="0"/>
                        </a:rPr>
                        <a:t>통신이 끝나면 상태를 유지하지 않는 특징</a:t>
                      </a:r>
                      <a:br>
                        <a:rPr lang="ko-KR" altLang="en-US" dirty="0">
                          <a:solidFill>
                            <a:srgbClr val="5E5E5E"/>
                          </a:solidFill>
                          <a:effectLst/>
                          <a:latin typeface="Noto Sans" panose="020B0502040204020203" pitchFamily="34" charset="0"/>
                        </a:rPr>
                      </a:br>
                      <a:br>
                        <a:rPr lang="ko-KR" altLang="en-US" dirty="0">
                          <a:solidFill>
                            <a:srgbClr val="5E5E5E"/>
                          </a:solidFill>
                          <a:effectLst/>
                          <a:latin typeface="Noto Sans" panose="020B0502040204020203" pitchFamily="34" charset="0"/>
                        </a:rPr>
                      </a:br>
                      <a:r>
                        <a:rPr lang="ko-KR" altLang="en-US" dirty="0">
                          <a:solidFill>
                            <a:srgbClr val="000000"/>
                          </a:solidFill>
                          <a:effectLst/>
                          <a:latin typeface="Noto Sans" panose="020B0502040204020203" pitchFamily="34" charset="0"/>
                        </a:rPr>
                        <a:t>연결을 끊는 순간 클라이언트와 서버의 통신이 끝나며 상태 정보는 유지하지 않는 특성이 있다</a:t>
                      </a:r>
                      <a:r>
                        <a:rPr lang="en-US" altLang="ko-KR" dirty="0">
                          <a:solidFill>
                            <a:srgbClr val="000000"/>
                          </a:solidFill>
                          <a:effectLst/>
                          <a:latin typeface="Noto Sans" panose="020B0502040204020203" pitchFamily="34" charset="0"/>
                        </a:rPr>
                        <a:t>.</a:t>
                      </a:r>
                      <a:br>
                        <a:rPr lang="ko-KR" altLang="en-US" dirty="0">
                          <a:solidFill>
                            <a:srgbClr val="5E5E5E"/>
                          </a:solidFill>
                          <a:effectLst/>
                          <a:latin typeface="Noto Sans" panose="020B0502040204020203" pitchFamily="34" charset="0"/>
                        </a:rPr>
                      </a:br>
                      <a:br>
                        <a:rPr lang="ko-KR" altLang="en-US" dirty="0">
                          <a:solidFill>
                            <a:srgbClr val="5E5E5E"/>
                          </a:solidFill>
                          <a:effectLst/>
                          <a:latin typeface="Noto Sans" panose="020B0502040204020203" pitchFamily="34" charset="0"/>
                        </a:rPr>
                      </a:br>
                      <a:r>
                        <a:rPr lang="ko-KR" altLang="en-US" dirty="0">
                          <a:solidFill>
                            <a:srgbClr val="000000"/>
                          </a:solidFill>
                          <a:effectLst/>
                          <a:latin typeface="Noto Sans" panose="020B0502040204020203" pitchFamily="34" charset="0"/>
                        </a:rPr>
                        <a:t>쿠키와 세션은 위의 두 가지 특징을 해결하기 위해 사용합니다</a:t>
                      </a:r>
                      <a:r>
                        <a:rPr lang="en-US" altLang="ko-KR" dirty="0">
                          <a:solidFill>
                            <a:srgbClr val="000000"/>
                          </a:solidFill>
                          <a:effectLst/>
                          <a:latin typeface="Noto Sans" panose="020B0502040204020203" pitchFamily="34" charset="0"/>
                        </a:rPr>
                        <a:t>.</a:t>
                      </a:r>
                      <a:br>
                        <a:rPr lang="ko-KR" altLang="en-US" dirty="0">
                          <a:solidFill>
                            <a:srgbClr val="5E5E5E"/>
                          </a:solidFill>
                          <a:effectLst/>
                          <a:latin typeface="Noto Sans" panose="020B0502040204020203" pitchFamily="34" charset="0"/>
                        </a:rPr>
                      </a:br>
                      <a:br>
                        <a:rPr lang="ko-KR" altLang="en-US" dirty="0">
                          <a:solidFill>
                            <a:srgbClr val="5E5E5E"/>
                          </a:solidFill>
                          <a:effectLst/>
                          <a:latin typeface="Noto Sans" panose="020B0502040204020203" pitchFamily="34" charset="0"/>
                        </a:rPr>
                      </a:br>
                      <a:r>
                        <a:rPr lang="ko-KR" altLang="en-US" dirty="0">
                          <a:solidFill>
                            <a:srgbClr val="000000"/>
                          </a:solidFill>
                          <a:effectLst/>
                          <a:latin typeface="Noto Sans" panose="020B0502040204020203" pitchFamily="34" charset="0"/>
                        </a:rPr>
                        <a:t>예를 들어</a:t>
                      </a:r>
                      <a:r>
                        <a:rPr lang="en-US" altLang="ko-KR" dirty="0">
                          <a:solidFill>
                            <a:srgbClr val="000000"/>
                          </a:solidFill>
                          <a:effectLst/>
                          <a:latin typeface="Noto Sans" panose="020B0502040204020203" pitchFamily="34" charset="0"/>
                        </a:rPr>
                        <a:t>, </a:t>
                      </a:r>
                      <a:r>
                        <a:rPr lang="ko-KR" altLang="en-US" dirty="0">
                          <a:solidFill>
                            <a:srgbClr val="000000"/>
                          </a:solidFill>
                          <a:effectLst/>
                          <a:latin typeface="Noto Sans" panose="020B0502040204020203" pitchFamily="34" charset="0"/>
                        </a:rPr>
                        <a:t>쿠키와 세션을 사용하지 않으면 쇼핑몰에서 옷을 구매하려고 로그인을 했음에도</a:t>
                      </a:r>
                      <a:r>
                        <a:rPr lang="en-US" altLang="ko-KR" dirty="0">
                          <a:solidFill>
                            <a:srgbClr val="000000"/>
                          </a:solidFill>
                          <a:effectLst/>
                          <a:latin typeface="Noto Sans" panose="020B0502040204020203" pitchFamily="34" charset="0"/>
                        </a:rPr>
                        <a:t>, </a:t>
                      </a:r>
                      <a:r>
                        <a:rPr lang="ko-KR" altLang="en-US" dirty="0">
                          <a:solidFill>
                            <a:srgbClr val="000000"/>
                          </a:solidFill>
                          <a:effectLst/>
                          <a:latin typeface="Noto Sans" panose="020B0502040204020203" pitchFamily="34" charset="0"/>
                        </a:rPr>
                        <a:t>페이지를 이동할 때 마다 계속 로그인을 해야 합니다</a:t>
                      </a:r>
                      <a:r>
                        <a:rPr lang="en-US" altLang="ko-KR" dirty="0">
                          <a:solidFill>
                            <a:srgbClr val="000000"/>
                          </a:solidFill>
                          <a:effectLst/>
                          <a:latin typeface="Noto Sans" panose="020B0502040204020203" pitchFamily="34" charset="0"/>
                        </a:rPr>
                        <a:t>.</a:t>
                      </a:r>
                      <a:br>
                        <a:rPr lang="ko-KR" altLang="en-US" dirty="0">
                          <a:solidFill>
                            <a:srgbClr val="5E5E5E"/>
                          </a:solidFill>
                          <a:effectLst/>
                          <a:latin typeface="Noto Sans" panose="020B0502040204020203" pitchFamily="34" charset="0"/>
                        </a:rPr>
                      </a:br>
                      <a:br>
                        <a:rPr lang="ko-KR" altLang="en-US" dirty="0">
                          <a:solidFill>
                            <a:srgbClr val="5E5E5E"/>
                          </a:solidFill>
                          <a:effectLst/>
                          <a:latin typeface="Noto Sans" panose="020B0502040204020203" pitchFamily="34" charset="0"/>
                        </a:rPr>
                      </a:br>
                      <a:r>
                        <a:rPr lang="ko-KR" altLang="en-US" dirty="0">
                          <a:solidFill>
                            <a:srgbClr val="000000"/>
                          </a:solidFill>
                          <a:effectLst/>
                          <a:latin typeface="Noto Sans" panose="020B0502040204020203" pitchFamily="34" charset="0"/>
                        </a:rPr>
                        <a:t>쿠키와 세션을 사용했을 경우</a:t>
                      </a:r>
                      <a:r>
                        <a:rPr lang="en-US" altLang="ko-KR" dirty="0">
                          <a:solidFill>
                            <a:srgbClr val="000000"/>
                          </a:solidFill>
                          <a:effectLst/>
                          <a:latin typeface="Noto Sans" panose="020B0502040204020203" pitchFamily="34" charset="0"/>
                        </a:rPr>
                        <a:t>, </a:t>
                      </a:r>
                      <a:r>
                        <a:rPr lang="ko-KR" altLang="en-US" dirty="0">
                          <a:solidFill>
                            <a:srgbClr val="000000"/>
                          </a:solidFill>
                          <a:effectLst/>
                          <a:latin typeface="Noto Sans" panose="020B0502040204020203" pitchFamily="34" charset="0"/>
                        </a:rPr>
                        <a:t>한 번 로그인을 하면 어떠한 방식에 의해서 그 사용자에 대한 인증을 유지하게 됩니다</a:t>
                      </a:r>
                      <a:r>
                        <a:rPr lang="en-US" altLang="ko-KR" dirty="0">
                          <a:solidFill>
                            <a:srgbClr val="000000"/>
                          </a:solidFill>
                          <a:effectLst/>
                          <a:latin typeface="Noto Sans" panose="020B0502040204020203" pitchFamily="34" charset="0"/>
                        </a:rPr>
                        <a:t>.</a:t>
                      </a:r>
                      <a:endParaRPr lang="ko-KR" altLang="en-US" dirty="0">
                        <a:solidFill>
                          <a:srgbClr val="5E5E5E"/>
                        </a:solidFill>
                        <a:effectLst/>
                        <a:latin typeface="Noto Sans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31130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045C5245-BA63-43A7-843C-666132054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8526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150E69-13FA-464B-8843-5D12D61EB198}"/>
              </a:ext>
            </a:extLst>
          </p:cNvPr>
          <p:cNvSpPr txBox="1"/>
          <p:nvPr/>
        </p:nvSpPr>
        <p:spPr>
          <a:xfrm>
            <a:off x="1411224" y="402336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HTTP </a:t>
            </a:r>
            <a:r>
              <a:rPr lang="ko-KR" altLang="en-US" b="1" dirty="0"/>
              <a:t>프로토콜</a:t>
            </a:r>
            <a:r>
              <a:rPr lang="ko-KR" altLang="en-US" dirty="0"/>
              <a:t>의 특징 </a:t>
            </a:r>
            <a:r>
              <a:rPr lang="en-US" altLang="ko-KR" dirty="0"/>
              <a:t>stateless(</a:t>
            </a:r>
            <a:r>
              <a:rPr lang="ko-KR" altLang="en-US" dirty="0"/>
              <a:t>무상태성</a:t>
            </a:r>
            <a:r>
              <a:rPr lang="en-US" altLang="ko-KR" dirty="0"/>
              <a:t>), connectionless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A1D6394-F724-4F2D-8A23-A7FCE0C4B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511290"/>
              </p:ext>
            </p:extLst>
          </p:nvPr>
        </p:nvGraphicFramePr>
        <p:xfrm>
          <a:off x="6729984" y="1624013"/>
          <a:ext cx="4187952" cy="5486802"/>
        </p:xfrm>
        <a:graphic>
          <a:graphicData uri="http://schemas.openxmlformats.org/drawingml/2006/table">
            <a:tbl>
              <a:tblPr/>
              <a:tblGrid>
                <a:gridCol w="4187952">
                  <a:extLst>
                    <a:ext uri="{9D8B030D-6E8A-4147-A177-3AD203B41FA5}">
                      <a16:colId xmlns:a16="http://schemas.microsoft.com/office/drawing/2014/main" val="490920102"/>
                    </a:ext>
                  </a:extLst>
                </a:gridCol>
              </a:tblGrid>
              <a:tr h="457602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connectionless</a:t>
                      </a:r>
                      <a:endParaRPr lang="en-US">
                        <a:solidFill>
                          <a:srgbClr val="5E5E5E"/>
                        </a:solidFill>
                        <a:effectLst/>
                        <a:latin typeface="Noto Sans" panose="020B050204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017301"/>
                  </a:ext>
                </a:extLst>
              </a:tr>
              <a:tr h="4919227"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클라이언트가 요청을 한 후 응답을 받으면 그 연결을 끊어 버리는 특징</a:t>
                      </a:r>
                      <a:br>
                        <a:rPr lang="ko-KR" altLang="en-US" dirty="0">
                          <a:solidFill>
                            <a:srgbClr val="5E5E5E"/>
                          </a:solidFill>
                          <a:effectLst/>
                          <a:latin typeface="Noto Sans" panose="020B0502040504020204" pitchFamily="34" charset="0"/>
                        </a:rPr>
                      </a:br>
                      <a:br>
                        <a:rPr lang="ko-KR" altLang="en-US" dirty="0">
                          <a:solidFill>
                            <a:srgbClr val="5E5E5E"/>
                          </a:solidFill>
                          <a:effectLst/>
                          <a:latin typeface="Noto Sans" panose="020B0502040504020204" pitchFamily="34" charset="0"/>
                        </a:rPr>
                      </a:br>
                      <a:r>
                        <a:rPr lang="en-US" altLang="ko-KR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HTTP</a:t>
                      </a:r>
                      <a:r>
                        <a:rPr lang="ko-KR" altLang="en-US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는 먼저 클라이언트가 </a:t>
                      </a:r>
                      <a:r>
                        <a:rPr lang="en-US" altLang="ko-KR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request</a:t>
                      </a:r>
                      <a:r>
                        <a:rPr lang="ko-KR" altLang="en-US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를 서버에 보내면</a:t>
                      </a:r>
                      <a:r>
                        <a:rPr lang="en-US" altLang="ko-KR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, </a:t>
                      </a:r>
                      <a:r>
                        <a:rPr lang="ko-KR" altLang="en-US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서버는 클라이언트에게 요청에 맞는 </a:t>
                      </a:r>
                      <a:r>
                        <a:rPr lang="en-US" altLang="ko-KR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response</a:t>
                      </a:r>
                      <a:r>
                        <a:rPr lang="ko-KR" altLang="en-US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를 보내고 접속을 끊는 특성이 있다</a:t>
                      </a:r>
                      <a:r>
                        <a:rPr lang="en-US" altLang="ko-KR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.</a:t>
                      </a:r>
                      <a:br>
                        <a:rPr lang="ko-KR" altLang="en-US" dirty="0">
                          <a:solidFill>
                            <a:srgbClr val="5E5E5E"/>
                          </a:solidFill>
                          <a:effectLst/>
                          <a:latin typeface="Noto Sans" panose="020B0502040504020204" pitchFamily="34" charset="0"/>
                        </a:rPr>
                      </a:br>
                      <a:br>
                        <a:rPr lang="ko-KR" altLang="en-US" dirty="0">
                          <a:solidFill>
                            <a:srgbClr val="5E5E5E"/>
                          </a:solidFill>
                          <a:effectLst/>
                          <a:latin typeface="Noto Sans" panose="020B0502040504020204" pitchFamily="34" charset="0"/>
                        </a:rPr>
                      </a:br>
                      <a:r>
                        <a:rPr lang="ko-KR" altLang="en-US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헤더에 </a:t>
                      </a:r>
                      <a:r>
                        <a:rPr lang="en-US" altLang="ko-KR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keep-alive</a:t>
                      </a:r>
                      <a:r>
                        <a:rPr lang="ko-KR" altLang="en-US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라는 값을 줘서 커넥션을 재활용하는데 </a:t>
                      </a:r>
                      <a:r>
                        <a:rPr lang="en-US" altLang="ko-KR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HTTP1.1</a:t>
                      </a:r>
                      <a:r>
                        <a:rPr lang="ko-KR" altLang="en-US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에서는 이것이 디폴트다</a:t>
                      </a:r>
                      <a:r>
                        <a:rPr lang="en-US" altLang="ko-KR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.</a:t>
                      </a:r>
                      <a:br>
                        <a:rPr lang="ko-KR" altLang="en-US" dirty="0">
                          <a:solidFill>
                            <a:srgbClr val="5E5E5E"/>
                          </a:solidFill>
                          <a:effectLst/>
                          <a:latin typeface="Noto Sans" panose="020B0502040504020204" pitchFamily="34" charset="0"/>
                        </a:rPr>
                      </a:br>
                      <a:br>
                        <a:rPr lang="ko-KR" altLang="en-US" dirty="0">
                          <a:solidFill>
                            <a:srgbClr val="5E5E5E"/>
                          </a:solidFill>
                          <a:effectLst/>
                          <a:latin typeface="Noto Sans" panose="020B0502040504020204" pitchFamily="34" charset="0"/>
                        </a:rPr>
                      </a:br>
                      <a:r>
                        <a:rPr lang="en-US" altLang="ko-KR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HTTP</a:t>
                      </a:r>
                      <a:r>
                        <a:rPr lang="ko-KR" altLang="en-US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가 </a:t>
                      </a:r>
                      <a:r>
                        <a:rPr lang="en-US" altLang="ko-KR" dirty="0" err="1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tcp</a:t>
                      </a:r>
                      <a:r>
                        <a:rPr lang="ko-KR" altLang="en-US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위에서 구현되었기 때문에 </a:t>
                      </a:r>
                      <a:r>
                        <a:rPr lang="en-US" altLang="ko-KR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tcp</a:t>
                      </a:r>
                      <a:r>
                        <a:rPr lang="ko-KR" altLang="en-US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는 연결지향</a:t>
                      </a:r>
                      <a:r>
                        <a:rPr lang="en-US" altLang="ko-KR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,</a:t>
                      </a:r>
                      <a:r>
                        <a:rPr lang="en-US" altLang="ko-KR" dirty="0" err="1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udp</a:t>
                      </a:r>
                      <a:r>
                        <a:rPr lang="ko-KR" altLang="en-US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는 비연결지향</a:t>
                      </a:r>
                      <a:r>
                        <a:rPr lang="en-US" altLang="ko-KR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) </a:t>
                      </a:r>
                      <a:r>
                        <a:rPr lang="ko-KR" altLang="en-US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네트워크 관점에서 </a:t>
                      </a:r>
                      <a:r>
                        <a:rPr lang="en-US" altLang="ko-KR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keep-alive</a:t>
                      </a:r>
                      <a:r>
                        <a:rPr lang="ko-KR" altLang="en-US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는 옵션으로 </a:t>
                      </a:r>
                      <a:r>
                        <a:rPr lang="en-US" altLang="ko-KR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connectionless</a:t>
                      </a:r>
                      <a:r>
                        <a:rPr lang="ko-KR" altLang="en-US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의 연결비용을 줄이는 것을 장점으로 비연결지향이라 한다</a:t>
                      </a:r>
                      <a:r>
                        <a:rPr lang="en-US" altLang="ko-KR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.</a:t>
                      </a:r>
                      <a:endParaRPr lang="ko-KR" altLang="en-US" dirty="0">
                        <a:solidFill>
                          <a:srgbClr val="5E5E5E"/>
                        </a:solidFill>
                        <a:effectLst/>
                        <a:latin typeface="Noto Sans" panose="020B050204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65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506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3F7A55B-CDA0-46BC-8657-90D23160C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009588"/>
              </p:ext>
            </p:extLst>
          </p:nvPr>
        </p:nvGraphicFramePr>
        <p:xfrm>
          <a:off x="1949704" y="116162"/>
          <a:ext cx="8127999" cy="522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3570156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0659757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23878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쿠키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세션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448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저장 위치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클라이언트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119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보안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클라에서</a:t>
                      </a:r>
                      <a:r>
                        <a:rPr lang="ko-KR" altLang="en-US" sz="1200" dirty="0"/>
                        <a:t> 저장 하므로 취약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클라에서는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Session ID</a:t>
                      </a:r>
                      <a:r>
                        <a:rPr lang="ko-KR" altLang="en-US" sz="1200" dirty="0"/>
                        <a:t>만 저장 되고 이 값을 서버에서 식별해서 처리하므로 비교적 보안성 좋음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61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지속성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브라우저를 종료해도 만료시간에 따라 계속 남아 </a:t>
                      </a:r>
                      <a:r>
                        <a:rPr lang="ko-KR" altLang="en-US" sz="1200" dirty="0" err="1"/>
                        <a:t>있을수</a:t>
                      </a:r>
                      <a:r>
                        <a:rPr lang="ko-KR" altLang="en-US" sz="1200" dirty="0"/>
                        <a:t> 있음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만료시간을 정할 수 있지만 브라우저가 종료되면 삭제됨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81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속도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클라에서</a:t>
                      </a:r>
                      <a:r>
                        <a:rPr lang="ko-KR" altLang="en-US" sz="1200" dirty="0"/>
                        <a:t> 저장 되므로 요청 시 빠름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실제 저장된 정보는 서버에 있으므로 서버에서 처리하는 과정이 있기 때문에 상대적으로 쿠키보다는 느림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688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단점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클라에서</a:t>
                      </a:r>
                      <a:r>
                        <a:rPr lang="ko-KR" altLang="en-US" sz="1200" dirty="0"/>
                        <a:t> 저장 하므로 보안에 취약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서버에서 저장 하므로 사용자가 많아질수록 서버 메모리를 많이 차지하게 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82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부여 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서버에서 직접 쿠키 이름과 값을 부여해서 </a:t>
                      </a:r>
                      <a:r>
                        <a:rPr lang="ko-KR" altLang="en-US" sz="1200" dirty="0" err="1"/>
                        <a:t>클라에</a:t>
                      </a:r>
                      <a:r>
                        <a:rPr lang="ko-KR" altLang="en-US" sz="1200" dirty="0"/>
                        <a:t> 넘겨줌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서버에서 세션 아이디를 부여해서 </a:t>
                      </a:r>
                      <a:r>
                        <a:rPr lang="ko-KR" altLang="en-US" sz="1200" dirty="0" err="1"/>
                        <a:t>클라에</a:t>
                      </a:r>
                      <a:r>
                        <a:rPr lang="ko-KR" altLang="en-US" sz="1200" dirty="0"/>
                        <a:t> 넘겨줌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09116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요청 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클라에서</a:t>
                      </a:r>
                      <a:r>
                        <a:rPr lang="ko-KR" altLang="en-US" sz="1200" dirty="0"/>
                        <a:t> 요청 할 때 마다 헤더에 쿠키 값을 실어서 서버에 요청하고 서버에서 응답 </a:t>
                      </a:r>
                      <a:r>
                        <a:rPr lang="ko-KR" altLang="en-US" sz="1200" dirty="0" err="1"/>
                        <a:t>할때도</a:t>
                      </a:r>
                      <a:r>
                        <a:rPr lang="ko-KR" altLang="en-US" sz="1200" dirty="0"/>
                        <a:t> 헤더에 쿠키 값을 실어서 응답함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클라에서</a:t>
                      </a:r>
                      <a:r>
                        <a:rPr lang="ko-KR" altLang="en-US" sz="1200" dirty="0"/>
                        <a:t> 요청 할 때마다 헤더에 세션 값을 실어서 서버에 요청하고 서버에서 응답 </a:t>
                      </a:r>
                      <a:r>
                        <a:rPr lang="ko-KR" altLang="en-US" sz="1200" dirty="0" err="1"/>
                        <a:t>할때도</a:t>
                      </a:r>
                      <a:r>
                        <a:rPr lang="ko-KR" altLang="en-US" sz="1200" dirty="0"/>
                        <a:t> 헤더에 세션 값을 실어서 응답함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93300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 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아이디 비번 저장 유무 </a:t>
                      </a:r>
                      <a:r>
                        <a:rPr lang="ko-KR" altLang="en-US" sz="1200" dirty="0" err="1"/>
                        <a:t>팝업창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쇼핑몰 장바구니 기능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자동로그인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팝업에서 </a:t>
                      </a:r>
                      <a:r>
                        <a:rPr lang="en-US" altLang="ko-KR" sz="1200" dirty="0"/>
                        <a:t>＂</a:t>
                      </a:r>
                      <a:r>
                        <a:rPr lang="ko-KR" altLang="en-US" sz="1200" dirty="0"/>
                        <a:t>오늘 더 이상 </a:t>
                      </a:r>
                      <a:r>
                        <a:rPr lang="ko-KR" altLang="en-US" sz="1200" dirty="0" err="1"/>
                        <a:t>이창을</a:t>
                      </a:r>
                      <a:r>
                        <a:rPr lang="ko-KR" altLang="en-US" sz="1200" dirty="0"/>
                        <a:t> 보지 않음</a:t>
                      </a:r>
                      <a:r>
                        <a:rPr lang="en-US" altLang="ko-KR" sz="1200" dirty="0"/>
                        <a:t>“ </a:t>
                      </a:r>
                      <a:r>
                        <a:rPr lang="ko-KR" altLang="en-US" sz="1200" dirty="0"/>
                        <a:t>체크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로그인 같이 보안상 중요한 작업을 수행할 때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371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6700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B2BAA41-E916-4F96-8267-99F277ED1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02" y="853565"/>
            <a:ext cx="3913308" cy="302946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F21F678-4C87-47A0-90CC-CF5DEC895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251" y="853565"/>
            <a:ext cx="5699289" cy="302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293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D8E7C23F8159748A1C93BA16C00B5D9" ma:contentTypeVersion="2" ma:contentTypeDescription="새 문서를 만듭니다." ma:contentTypeScope="" ma:versionID="469f30aaae64151e75f36e448a9063e1">
  <xsd:schema xmlns:xsd="http://www.w3.org/2001/XMLSchema" xmlns:xs="http://www.w3.org/2001/XMLSchema" xmlns:p="http://schemas.microsoft.com/office/2006/metadata/properties" xmlns:ns3="178b2b97-f9c9-44ca-919e-c387d8528540" targetNamespace="http://schemas.microsoft.com/office/2006/metadata/properties" ma:root="true" ma:fieldsID="4bc88696ff0164a40b8f4072ebc4ac00" ns3:_="">
    <xsd:import namespace="178b2b97-f9c9-44ca-919e-c387d852854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8b2b97-f9c9-44ca-919e-c387d85285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9878D0C-7414-444F-B42D-6D9DAF895F26}">
  <ds:schemaRefs>
    <ds:schemaRef ds:uri="http://schemas.microsoft.com/office/2006/metadata/properties"/>
    <ds:schemaRef ds:uri="http://schemas.microsoft.com/office/infopath/2007/PartnerControls"/>
    <ds:schemaRef ds:uri="http://purl.org/dc/terms/"/>
    <ds:schemaRef ds:uri="http://www.w3.org/XML/1998/namespace"/>
    <ds:schemaRef ds:uri="http://schemas.microsoft.com/office/2006/documentManagement/types"/>
    <ds:schemaRef ds:uri="http://purl.org/dc/dcmitype/"/>
    <ds:schemaRef ds:uri="178b2b97-f9c9-44ca-919e-c387d8528540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CF0FC35F-125C-434F-9FE8-0DD0C7522B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F48993-7005-44AF-8705-9FB80DD145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8b2b97-f9c9-44ca-919e-c387d85285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333</Words>
  <Application>Microsoft Office PowerPoint</Application>
  <PresentationFormat>와이드스크린</PresentationFormat>
  <Paragraphs>32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Noto Sans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송주환</dc:creator>
  <cp:lastModifiedBy>송주환</cp:lastModifiedBy>
  <cp:revision>5</cp:revision>
  <dcterms:created xsi:type="dcterms:W3CDTF">2022-03-21T07:39:04Z</dcterms:created>
  <dcterms:modified xsi:type="dcterms:W3CDTF">2022-03-21T08:02:50Z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0x0101004D8E7C23F8159748A1C93BA16C00B5D9</vt:lpwstr>
  </property>
</Properties>
</file>