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308" r:id="rId3"/>
    <p:sldId id="309" r:id="rId4"/>
    <p:sldId id="310" r:id="rId5"/>
    <p:sldId id="311" r:id="rId6"/>
    <p:sldId id="315" r:id="rId7"/>
    <p:sldId id="316" r:id="rId8"/>
    <p:sldId id="317" r:id="rId9"/>
    <p:sldId id="312" r:id="rId10"/>
    <p:sldId id="313" r:id="rId11"/>
    <p:sldId id="314" r:id="rId12"/>
    <p:sldId id="322" r:id="rId13"/>
    <p:sldId id="326" r:id="rId14"/>
    <p:sldId id="318" r:id="rId15"/>
    <p:sldId id="324" r:id="rId16"/>
    <p:sldId id="319" r:id="rId17"/>
    <p:sldId id="321" r:id="rId18"/>
    <p:sldId id="325" r:id="rId19"/>
    <p:sldId id="327" r:id="rId20"/>
    <p:sldId id="328" r:id="rId21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DCE"/>
    <a:srgbClr val="5E528A"/>
    <a:srgbClr val="078FEB"/>
    <a:srgbClr val="ACBD85"/>
    <a:srgbClr val="9CB16E"/>
    <a:srgbClr val="C5DD89"/>
    <a:srgbClr val="1756A6"/>
    <a:srgbClr val="00B9F1"/>
    <a:srgbClr val="F6FAEC"/>
    <a:srgbClr val="698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2" y="67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C88-55D3-4BDF-8EA6-671B88E3458B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F2E2-9D0A-4494-BB0D-603E77C79F91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3FAA-148E-47D4-9627-0920C567C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"/>
            <a:ext cx="10691813" cy="7542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1753A-DDF1-4315-99FC-D1383B5A5F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7" y="6249748"/>
            <a:ext cx="1301304" cy="13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21B-DFA0-4D48-BE1A-ADBF6BAE97F9}" type="datetime1">
              <a:rPr lang="ko-KR" altLang="en-US" smtClean="0"/>
              <a:t>2022-04-07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CE8FD-485A-4109-9F44-FB9892756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10689380" cy="755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46166-9D2C-4460-928E-0A5018D7A5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" y="7006700"/>
            <a:ext cx="689785" cy="689785"/>
          </a:xfrm>
          <a:prstGeom prst="rect">
            <a:avLst/>
          </a:prstGeom>
        </p:spPr>
      </p:pic>
      <p:sp>
        <p:nvSpPr>
          <p:cNvPr id="9" name="Rectangle 235">
            <a:extLst>
              <a:ext uri="{FF2B5EF4-FFF2-40B4-BE49-F238E27FC236}">
                <a16:creationId xmlns:a16="http://schemas.microsoft.com/office/drawing/2014/main" id="{6E51DCFA-A3A9-48F6-9BC5-9A551A038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1093" y="7246756"/>
            <a:ext cx="30489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F8BD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fontAlgn="ctr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en-US" altLang="ko-KR" sz="800" dirty="0">
                <a:solidFill>
                  <a:srgbClr val="002060"/>
                </a:solidFill>
                <a:latin typeface="+mn-ea"/>
                <a:ea typeface="+mn-ea"/>
              </a:rPr>
              <a:t>Copyright ⓒ EN S&amp;C Co., Ltd. All Rights Reserved | </a:t>
            </a:r>
            <a:r>
              <a:rPr kumimoji="1" lang="en-US" altLang="ko-KR" sz="800" dirty="0">
                <a:solidFill>
                  <a:srgbClr val="FF0000"/>
                </a:solidFill>
                <a:latin typeface="+mn-ea"/>
                <a:ea typeface="+mn-ea"/>
              </a:rPr>
              <a:t>Confidential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43077" y="7122458"/>
            <a:ext cx="2405658" cy="402483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C085-6523-4F50-ADD6-C952023DDF3A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AC29D-0121-408D-A69A-CDC8A9F23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" y="0"/>
            <a:ext cx="10689380" cy="7559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7BE41C-A89A-49B2-98E3-FAF75F355C22}"/>
              </a:ext>
            </a:extLst>
          </p:cNvPr>
          <p:cNvSpPr/>
          <p:nvPr userDrawn="1"/>
        </p:nvSpPr>
        <p:spPr bwMode="auto">
          <a:xfrm>
            <a:off x="329935" y="1195112"/>
            <a:ext cx="10178990" cy="94426"/>
          </a:xfrm>
          <a:prstGeom prst="rect">
            <a:avLst/>
          </a:prstGeom>
          <a:solidFill>
            <a:srgbClr val="5E5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38-C556-41E7-B76E-783E7A0ECE4C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3664D-1D1F-4D91-9304-D65A1FB45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0"/>
            <a:ext cx="793957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1CD-40E2-4753-8BCF-5831B17AADF1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1633-C8A7-401F-9431-5FF96D45B55E}" type="datetime1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6%8C%ED%94%84%ED%8A%B8%EC%9B%A8%EC%96%B4_%EB%94%94%EC%9E%90%EC%9D%B8_%ED%8C%A8%ED%84%B4" TargetMode="External"/><Relationship Id="rId2" Type="http://schemas.openxmlformats.org/officeDocument/2006/relationships/hyperlink" Target="https://ko.wikipedia.org/wiki/%EC%86%8C%ED%94%84%ED%8A%B8%EC%9B%A8%EC%96%B4_%EA%B3%B5%ED%95%9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o.wikipedia.org/wiki/%EC%9D%91%EC%9A%A9_%EC%86%8C%ED%94%84%ED%8A%B8%EC%9B%A8%EC%96%B4" TargetMode="External"/><Relationship Id="rId5" Type="http://schemas.openxmlformats.org/officeDocument/2006/relationships/hyperlink" Target="https://ko.wikipedia.org/wiki/%EB%B9%84%EC%A6%88%EB%8B%88%EC%8A%A4_%EB%A1%9C%EC%A7%81" TargetMode="External"/><Relationship Id="rId4" Type="http://schemas.openxmlformats.org/officeDocument/2006/relationships/hyperlink" Target="https://ko.wikipedia.org/wiki/%EC%82%AC%EC%9A%A9%EC%9E%90_%EC%9D%B8%ED%84%B0%ED%8E%98%EC%9D%B4%EC%8A%A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4A688-7908-4A11-A8C2-D074C59E2244}"/>
              </a:ext>
            </a:extLst>
          </p:cNvPr>
          <p:cNvSpPr txBox="1"/>
          <p:nvPr/>
        </p:nvSpPr>
        <p:spPr>
          <a:xfrm>
            <a:off x="0" y="3779837"/>
            <a:ext cx="10680569" cy="2437014"/>
          </a:xfrm>
          <a:prstGeom prst="rect">
            <a:avLst/>
          </a:prstGeom>
          <a:noFill/>
        </p:spPr>
        <p:txBody>
          <a:bodyPr wrap="square" rIns="43200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스프링의 구조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버젼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(V1.0)</a:t>
            </a:r>
          </a:p>
          <a:p>
            <a:pPr algn="r"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22.04.06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6550-22C3-4A7A-A28B-8E4D75589061}"/>
              </a:ext>
            </a:extLst>
          </p:cNvPr>
          <p:cNvSpPr txBox="1"/>
          <p:nvPr/>
        </p:nvSpPr>
        <p:spPr>
          <a:xfrm>
            <a:off x="6420" y="1861459"/>
            <a:ext cx="1068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업무 명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세부업무명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MVC </a:t>
            </a:r>
            <a:r>
              <a:rPr lang="ko-KR" altLang="en-US" sz="1400" dirty="0">
                <a:latin typeface="+mn-ea"/>
              </a:rPr>
              <a:t>패턴 도식화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Controller -&gt; Model -&gt; View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085838-B5D2-42B5-811E-42CE5CD2DC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7" y="2547231"/>
            <a:ext cx="7345564" cy="3603638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2238351-D330-4334-BD75-AB4C88877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69252"/>
              </p:ext>
            </p:extLst>
          </p:nvPr>
        </p:nvGraphicFramePr>
        <p:xfrm>
          <a:off x="8238841" y="1696063"/>
          <a:ext cx="1616359" cy="609600"/>
        </p:xfrm>
        <a:graphic>
          <a:graphicData uri="http://schemas.openxmlformats.org/drawingml/2006/table">
            <a:tbl>
              <a:tblPr/>
              <a:tblGrid>
                <a:gridCol w="709766">
                  <a:extLst>
                    <a:ext uri="{9D8B030D-6E8A-4147-A177-3AD203B41FA5}">
                      <a16:colId xmlns:a16="http://schemas.microsoft.com/office/drawing/2014/main" val="87111514"/>
                    </a:ext>
                  </a:extLst>
                </a:gridCol>
                <a:gridCol w="906593">
                  <a:extLst>
                    <a:ext uri="{9D8B030D-6E8A-4147-A177-3AD203B41FA5}">
                      <a16:colId xmlns:a16="http://schemas.microsoft.com/office/drawing/2014/main" val="1360731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MVC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30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Model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Service + DAO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8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View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JSP page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11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Controller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Servlet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4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기본 원리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컨트롤러가 클라이언트로부터 요청을 받으면 내부에서 로직을 처리 후 모델을 뷰로 리턴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E3957A6-735F-49EF-A4EF-69366A2C4C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1044" y="3237371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DDBF50-285B-496C-91D6-F741BA6974A4}"/>
              </a:ext>
            </a:extLst>
          </p:cNvPr>
          <p:cNvSpPr/>
          <p:nvPr/>
        </p:nvSpPr>
        <p:spPr>
          <a:xfrm>
            <a:off x="1528616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6B08DA-DE9B-4E56-890C-261A78C12F5A}"/>
              </a:ext>
            </a:extLst>
          </p:cNvPr>
          <p:cNvSpPr/>
          <p:nvPr/>
        </p:nvSpPr>
        <p:spPr>
          <a:xfrm>
            <a:off x="2828517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Service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4C27FA7-52A5-43BE-9935-363D3AED6B82}"/>
              </a:ext>
            </a:extLst>
          </p:cNvPr>
          <p:cNvSpPr/>
          <p:nvPr/>
        </p:nvSpPr>
        <p:spPr>
          <a:xfrm>
            <a:off x="3709763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Impl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0074D64-8D87-4E04-9638-FBC726AAE524}"/>
              </a:ext>
            </a:extLst>
          </p:cNvPr>
          <p:cNvSpPr/>
          <p:nvPr/>
        </p:nvSpPr>
        <p:spPr>
          <a:xfrm>
            <a:off x="5024783" y="3035679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DAO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1A31FA-26FA-4ED8-B867-1EC5214408B7}"/>
              </a:ext>
            </a:extLst>
          </p:cNvPr>
          <p:cNvSpPr/>
          <p:nvPr/>
        </p:nvSpPr>
        <p:spPr>
          <a:xfrm>
            <a:off x="5913590" y="3035679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7F4BE8B-E8E1-441D-A9D9-1D91F60C7236}"/>
              </a:ext>
            </a:extLst>
          </p:cNvPr>
          <p:cNvSpPr/>
          <p:nvPr/>
        </p:nvSpPr>
        <p:spPr>
          <a:xfrm>
            <a:off x="7231681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JSP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027FF5-8562-4A81-AA45-DB9D6D3A1D03}"/>
              </a:ext>
            </a:extLst>
          </p:cNvPr>
          <p:cNvSpPr/>
          <p:nvPr/>
        </p:nvSpPr>
        <p:spPr>
          <a:xfrm>
            <a:off x="1515986" y="2447758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컨트롤러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6C9809-13C7-446E-A278-134C32DFB1CC}"/>
              </a:ext>
            </a:extLst>
          </p:cNvPr>
          <p:cNvSpPr/>
          <p:nvPr/>
        </p:nvSpPr>
        <p:spPr>
          <a:xfrm>
            <a:off x="4331297" y="2444661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모델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7CBEF4-6CFA-4207-AB2D-9C86BFFCD9B2}"/>
              </a:ext>
            </a:extLst>
          </p:cNvPr>
          <p:cNvSpPr/>
          <p:nvPr/>
        </p:nvSpPr>
        <p:spPr>
          <a:xfrm>
            <a:off x="7221049" y="2444661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뷰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E5F9C9A-16EF-4E9B-80DB-9293F52245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680" y="3236945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819D1EE-FF9A-489E-B224-609A5910FF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3576" y="3234276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0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DI: </a:t>
            </a:r>
            <a:r>
              <a:rPr lang="ko-KR" altLang="en-US" sz="1200" dirty="0">
                <a:latin typeface="+mn-ea"/>
              </a:rPr>
              <a:t>컨테이너에 등록하고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생성한 객체를 클래스에 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1DD589-27C1-4499-B919-6DF814F8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31" y="5789974"/>
            <a:ext cx="2740148" cy="10280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B90967-FA73-4EDE-846E-129517A1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38" y="1523882"/>
            <a:ext cx="2148061" cy="92168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8F7222-F3BB-440F-99D4-C4895EFAB1AA}"/>
              </a:ext>
            </a:extLst>
          </p:cNvPr>
          <p:cNvSpPr/>
          <p:nvPr/>
        </p:nvSpPr>
        <p:spPr>
          <a:xfrm>
            <a:off x="6594819" y="2088126"/>
            <a:ext cx="789780" cy="19623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04BC51-F03F-473B-A4DA-758D77FF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0" y="4348129"/>
            <a:ext cx="3646491" cy="284831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DA6A49-BE26-4203-96F8-2A284B18C207}"/>
              </a:ext>
            </a:extLst>
          </p:cNvPr>
          <p:cNvSpPr/>
          <p:nvPr/>
        </p:nvSpPr>
        <p:spPr>
          <a:xfrm>
            <a:off x="668143" y="4297425"/>
            <a:ext cx="593374" cy="19623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95F4A7-ED2B-4CF2-BF23-23748C6E15CE}"/>
              </a:ext>
            </a:extLst>
          </p:cNvPr>
          <p:cNvGrpSpPr/>
          <p:nvPr/>
        </p:nvGrpSpPr>
        <p:grpSpPr>
          <a:xfrm>
            <a:off x="4368768" y="2480931"/>
            <a:ext cx="5541067" cy="3092374"/>
            <a:chOff x="4285409" y="2533933"/>
            <a:chExt cx="5541067" cy="30923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64CFA6-39C0-472B-A41C-F059A17C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409" y="2533933"/>
              <a:ext cx="5541067" cy="30923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D96FAE-AD50-46AA-B22C-97D67C57D898}"/>
                </a:ext>
              </a:extLst>
            </p:cNvPr>
            <p:cNvSpPr txBox="1"/>
            <p:nvPr/>
          </p:nvSpPr>
          <p:spPr>
            <a:xfrm>
              <a:off x="4939791" y="4897920"/>
              <a:ext cx="1044580" cy="3724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@Component</a:t>
              </a:r>
              <a:r>
                <a:rPr lang="ko-KR" altLang="en-US" sz="800" b="1" dirty="0"/>
                <a:t>로</a:t>
              </a:r>
              <a:endParaRPr lang="en-US" altLang="ko-KR" sz="800" b="1" dirty="0"/>
            </a:p>
            <a:p>
              <a:r>
                <a:rPr lang="ko-KR" altLang="en-US" sz="800" b="1" dirty="0"/>
                <a:t>등록한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74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스프링 빈과 의존 관계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11F8E7A-A90E-4C08-8A2C-3860D6FA6C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1801" y="3321489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2E45C3-69E5-41F7-B93E-44ABE5421F1E}"/>
              </a:ext>
            </a:extLst>
          </p:cNvPr>
          <p:cNvSpPr/>
          <p:nvPr/>
        </p:nvSpPr>
        <p:spPr>
          <a:xfrm>
            <a:off x="2411309" y="3118716"/>
            <a:ext cx="1200490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StatusController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5DF73-5D12-4E09-9A7C-9A36EC7FBA51}"/>
              </a:ext>
            </a:extLst>
          </p:cNvPr>
          <p:cNvSpPr txBox="1"/>
          <p:nvPr/>
        </p:nvSpPr>
        <p:spPr>
          <a:xfrm>
            <a:off x="2481160" y="2778235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@Controller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97E94D0-E40B-4FFD-BD59-5DFEA15FFD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06703" y="3579221"/>
            <a:ext cx="25766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DC0FCD-8748-41E7-B51A-CED533F705FA}"/>
              </a:ext>
            </a:extLst>
          </p:cNvPr>
          <p:cNvSpPr txBox="1"/>
          <p:nvPr/>
        </p:nvSpPr>
        <p:spPr>
          <a:xfrm>
            <a:off x="3371852" y="3752947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@Autowired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ACDDF1-D5D1-4DF6-A632-FC3BFE331CB1}"/>
              </a:ext>
            </a:extLst>
          </p:cNvPr>
          <p:cNvSpPr/>
          <p:nvPr/>
        </p:nvSpPr>
        <p:spPr>
          <a:xfrm>
            <a:off x="4090335" y="3108560"/>
            <a:ext cx="947756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StatusService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F2892F-1FCE-40B6-A447-766672165C18}"/>
              </a:ext>
            </a:extLst>
          </p:cNvPr>
          <p:cNvSpPr txBox="1"/>
          <p:nvPr/>
        </p:nvSpPr>
        <p:spPr>
          <a:xfrm>
            <a:off x="4137053" y="2750578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@Service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3C1FD5F-041C-43A8-9639-020F9B03B167}"/>
              </a:ext>
            </a:extLst>
          </p:cNvPr>
          <p:cNvSpPr/>
          <p:nvPr/>
        </p:nvSpPr>
        <p:spPr>
          <a:xfrm>
            <a:off x="5526333" y="3101785"/>
            <a:ext cx="1043092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StatusMapper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E8D07-9625-4B00-80FC-80A391DFCDF2}"/>
              </a:ext>
            </a:extLst>
          </p:cNvPr>
          <p:cNvSpPr txBox="1"/>
          <p:nvPr/>
        </p:nvSpPr>
        <p:spPr>
          <a:xfrm>
            <a:off x="5792946" y="2757705"/>
            <a:ext cx="54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DAO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F0E0086-7EF4-47EC-8809-59F2D4AD30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1453" y="3311331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33E8C8C-BE70-4370-8F12-CDB39CB05D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66355" y="3569063"/>
            <a:ext cx="25766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91DE40-238A-4167-A992-832DD0E25514}"/>
              </a:ext>
            </a:extLst>
          </p:cNvPr>
          <p:cNvSpPr txBox="1"/>
          <p:nvPr/>
        </p:nvSpPr>
        <p:spPr>
          <a:xfrm>
            <a:off x="4831504" y="3742789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@Autowired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02C9C-5BDB-4C10-B68D-CF4BFE8E0BC7}"/>
              </a:ext>
            </a:extLst>
          </p:cNvPr>
          <p:cNvSpPr txBox="1"/>
          <p:nvPr/>
        </p:nvSpPr>
        <p:spPr>
          <a:xfrm>
            <a:off x="3674098" y="2219533"/>
            <a:ext cx="1852235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EDF471-E8E2-4E1D-A08E-C18E05861A72}"/>
              </a:ext>
            </a:extLst>
          </p:cNvPr>
          <p:cNvSpPr/>
          <p:nvPr/>
        </p:nvSpPr>
        <p:spPr>
          <a:xfrm>
            <a:off x="2255520" y="2153223"/>
            <a:ext cx="4612640" cy="2198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컨트롤러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클라이언트로부터 요청을 받고 결과를 클라이언트로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4D5FE1-49AC-46EA-91B6-A55A0741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A39562-6728-4C29-AD89-548BFA69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AC55-AF0D-4843-8628-C8EEAAB694AB}"/>
              </a:ext>
            </a:extLst>
          </p:cNvPr>
          <p:cNvSpPr txBox="1"/>
          <p:nvPr/>
        </p:nvSpPr>
        <p:spPr>
          <a:xfrm>
            <a:off x="4079293" y="4454829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서비스 로직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956BD3-CBA0-44E0-8139-48561ADA5C3A}"/>
              </a:ext>
            </a:extLst>
          </p:cNvPr>
          <p:cNvSpPr/>
          <p:nvPr/>
        </p:nvSpPr>
        <p:spPr>
          <a:xfrm>
            <a:off x="1295080" y="1978105"/>
            <a:ext cx="1023490" cy="24541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CC9683-04E3-48F7-B648-A18946E6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213" y="5472534"/>
            <a:ext cx="160042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F7968-1947-4A04-BFAF-27F6CC48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710E27-CD5E-4C57-89C8-402B4D68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00A51F-F7DE-4F7D-A1E6-73D990DD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80" y="4226503"/>
            <a:ext cx="7725853" cy="543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75946-F368-4516-859E-6ACE26856F69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en-US" altLang="ko-KR" sz="1400" dirty="0">
                <a:latin typeface="+mn-ea"/>
              </a:rPr>
              <a:t>+ DAO)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기능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서비스 로직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외부에서 주입 받아 서비스 로직을 처리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104D53-5CAD-40D2-A8FE-FFD2C9F39B8C}"/>
              </a:ext>
            </a:extLst>
          </p:cNvPr>
          <p:cNvSpPr/>
          <p:nvPr/>
        </p:nvSpPr>
        <p:spPr>
          <a:xfrm>
            <a:off x="1896534" y="4473644"/>
            <a:ext cx="7911253" cy="40248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9A750C-3CE2-42DC-A756-5B4FCBAE92A2}"/>
              </a:ext>
            </a:extLst>
          </p:cNvPr>
          <p:cNvSpPr/>
          <p:nvPr/>
        </p:nvSpPr>
        <p:spPr>
          <a:xfrm>
            <a:off x="1619856" y="2774381"/>
            <a:ext cx="2308677" cy="4100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8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E0D3D2-CEB7-4E9C-9E9A-57136DA1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4" y="2066028"/>
            <a:ext cx="2015210" cy="448699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DEBEF4B-6940-4245-9904-7252C4AA2C32}"/>
              </a:ext>
            </a:extLst>
          </p:cNvPr>
          <p:cNvCxnSpPr>
            <a:cxnSpLocks/>
          </p:cNvCxnSpPr>
          <p:nvPr/>
        </p:nvCxnSpPr>
        <p:spPr>
          <a:xfrm>
            <a:off x="1202006" y="3047295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BFE1A56-4E09-4432-9FEF-8348768E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07" y="2803569"/>
            <a:ext cx="6408622" cy="1550981"/>
          </a:xfrm>
          <a:prstGeom prst="rect">
            <a:avLst/>
          </a:prstGeom>
        </p:spPr>
      </p:pic>
      <p:cxnSp>
        <p:nvCxnSpPr>
          <p:cNvPr id="25" name="연결선: 꺾임 10">
            <a:extLst>
              <a:ext uri="{FF2B5EF4-FFF2-40B4-BE49-F238E27FC236}">
                <a16:creationId xmlns:a16="http://schemas.microsoft.com/office/drawing/2014/main" id="{8C70DB09-7D44-4986-8289-E6D45DCD51A2}"/>
              </a:ext>
            </a:extLst>
          </p:cNvPr>
          <p:cNvCxnSpPr>
            <a:cxnSpLocks/>
          </p:cNvCxnSpPr>
          <p:nvPr/>
        </p:nvCxnSpPr>
        <p:spPr>
          <a:xfrm>
            <a:off x="1823127" y="4879625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1583249-7B07-4C1B-B194-BD2A914B5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75" y="4660987"/>
            <a:ext cx="5849639" cy="637714"/>
          </a:xfrm>
          <a:prstGeom prst="rect">
            <a:avLst/>
          </a:prstGeom>
        </p:spPr>
      </p:pic>
      <p:cxnSp>
        <p:nvCxnSpPr>
          <p:cNvPr id="28" name="연결선: 꺾임 10">
            <a:extLst>
              <a:ext uri="{FF2B5EF4-FFF2-40B4-BE49-F238E27FC236}">
                <a16:creationId xmlns:a16="http://schemas.microsoft.com/office/drawing/2014/main" id="{DEA0A688-F635-4192-87CC-E05E4FD7471C}"/>
              </a:ext>
            </a:extLst>
          </p:cNvPr>
          <p:cNvCxnSpPr>
            <a:cxnSpLocks/>
          </p:cNvCxnSpPr>
          <p:nvPr/>
        </p:nvCxnSpPr>
        <p:spPr>
          <a:xfrm>
            <a:off x="2544314" y="5879388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125A89F9-A680-48C7-B8E1-7AA76A3F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23" y="5810507"/>
            <a:ext cx="7439985" cy="5983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7F7FC9-6354-4565-849F-8B8E72C99D1C}"/>
              </a:ext>
            </a:extLst>
          </p:cNvPr>
          <p:cNvSpPr txBox="1"/>
          <p:nvPr/>
        </p:nvSpPr>
        <p:spPr>
          <a:xfrm>
            <a:off x="1069744" y="3212633"/>
            <a:ext cx="698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Service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BA88D6-D230-4754-AB0A-330B8A01F0CC}"/>
              </a:ext>
            </a:extLst>
          </p:cNvPr>
          <p:cNvSpPr txBox="1"/>
          <p:nvPr/>
        </p:nvSpPr>
        <p:spPr>
          <a:xfrm>
            <a:off x="1823127" y="4997029"/>
            <a:ext cx="576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DAO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55D541-C84D-49DA-BE32-A37A2D18EEB6}"/>
              </a:ext>
            </a:extLst>
          </p:cNvPr>
          <p:cNvSpPr/>
          <p:nvPr/>
        </p:nvSpPr>
        <p:spPr>
          <a:xfrm>
            <a:off x="870676" y="2110722"/>
            <a:ext cx="779460" cy="17965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302EE47-9657-48C2-B089-3B860AD3906C}"/>
              </a:ext>
            </a:extLst>
          </p:cNvPr>
          <p:cNvSpPr/>
          <p:nvPr/>
        </p:nvSpPr>
        <p:spPr>
          <a:xfrm>
            <a:off x="2356176" y="4641402"/>
            <a:ext cx="576574" cy="15230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02018E-E840-4C38-B989-7D7E93472056}"/>
              </a:ext>
            </a:extLst>
          </p:cNvPr>
          <p:cNvSpPr/>
          <p:nvPr/>
        </p:nvSpPr>
        <p:spPr>
          <a:xfrm>
            <a:off x="1658093" y="2769242"/>
            <a:ext cx="698082" cy="221127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A6CE12-5285-4F87-9B9F-BD381237A80E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en-US" altLang="ko-KR" sz="1400" dirty="0">
                <a:latin typeface="+mn-ea"/>
              </a:rPr>
              <a:t>+ DAO)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핵심 서비스 로직을 처리하는 부분</a:t>
            </a:r>
            <a:r>
              <a:rPr lang="en-US" altLang="ko-KR" sz="1200" dirty="0">
                <a:latin typeface="+mn-ea"/>
              </a:rPr>
              <a:t> + </a:t>
            </a:r>
            <a:r>
              <a:rPr lang="ko-KR" altLang="en-US" sz="1200" dirty="0">
                <a:latin typeface="+mn-ea"/>
              </a:rPr>
              <a:t>데이터 베이스 접근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B8978-9829-4813-AC58-1C40296E4CE1}"/>
              </a:ext>
            </a:extLst>
          </p:cNvPr>
          <p:cNvSpPr txBox="1"/>
          <p:nvPr/>
        </p:nvSpPr>
        <p:spPr>
          <a:xfrm>
            <a:off x="795747" y="1821880"/>
            <a:ext cx="854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Controller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40387-6948-4000-88DA-6FFE2354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18835-323F-4E53-8496-2D98DAB6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5966A7-AB33-427A-8743-D73B3E67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80" y="4226503"/>
            <a:ext cx="7725853" cy="543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CD730-F290-49F9-A5FD-A2D5F7058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567" y="5014253"/>
            <a:ext cx="4696480" cy="2095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C80EA-FD5B-4D3C-972C-868B2038B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681" y="5601227"/>
            <a:ext cx="1600423" cy="38105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DAFA57-F5D5-4B40-913C-CC649FC28162}"/>
              </a:ext>
            </a:extLst>
          </p:cNvPr>
          <p:cNvSpPr/>
          <p:nvPr/>
        </p:nvSpPr>
        <p:spPr>
          <a:xfrm>
            <a:off x="1619938" y="5492825"/>
            <a:ext cx="1362265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45EF0A-765D-43C7-AB48-302376AE50DF}"/>
              </a:ext>
            </a:extLst>
          </p:cNvPr>
          <p:cNvSpPr/>
          <p:nvPr/>
        </p:nvSpPr>
        <p:spPr>
          <a:xfrm>
            <a:off x="1938730" y="4939386"/>
            <a:ext cx="4696480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6845F-A96E-477F-A9AE-249481D2FC7B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서비스 로직을 처리한 결과를 뷰로 반환</a:t>
            </a:r>
          </a:p>
        </p:txBody>
      </p:sp>
    </p:spTree>
    <p:extLst>
      <p:ext uri="{BB962C8B-B14F-4D97-AF65-F5344CB8AC3E}">
        <p14:creationId xmlns:p14="http://schemas.microsoft.com/office/powerpoint/2010/main" val="225014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데이터를 뷰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jsp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로 전송 후 화면 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599FFC-9CF9-46AC-94B9-CB3BD593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82" y="2820691"/>
            <a:ext cx="1238423" cy="23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BF9A89-E929-46CA-AC30-C3DA2E65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49" y="2820691"/>
            <a:ext cx="752580" cy="238158"/>
          </a:xfrm>
          <a:prstGeom prst="rect">
            <a:avLst/>
          </a:prstGeom>
        </p:spPr>
      </p:pic>
      <p:cxnSp>
        <p:nvCxnSpPr>
          <p:cNvPr id="14" name="연결선: 꺾임 10">
            <a:extLst>
              <a:ext uri="{FF2B5EF4-FFF2-40B4-BE49-F238E27FC236}">
                <a16:creationId xmlns:a16="http://schemas.microsoft.com/office/drawing/2014/main" id="{9E4605BF-4388-4FEB-A1DC-947F6B3F20BC}"/>
              </a:ext>
            </a:extLst>
          </p:cNvPr>
          <p:cNvCxnSpPr>
            <a:cxnSpLocks/>
          </p:cNvCxnSpPr>
          <p:nvPr/>
        </p:nvCxnSpPr>
        <p:spPr>
          <a:xfrm flipH="1">
            <a:off x="2447369" y="2926193"/>
            <a:ext cx="4978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85452B7-E526-4022-A924-6E4C2083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981" y="2464108"/>
            <a:ext cx="581228" cy="238452"/>
          </a:xfrm>
          <a:prstGeom prst="rect">
            <a:avLst/>
          </a:prstGeom>
        </p:spPr>
      </p:pic>
      <p:cxnSp>
        <p:nvCxnSpPr>
          <p:cNvPr id="18" name="연결선: 꺾임 10">
            <a:extLst>
              <a:ext uri="{FF2B5EF4-FFF2-40B4-BE49-F238E27FC236}">
                <a16:creationId xmlns:a16="http://schemas.microsoft.com/office/drawing/2014/main" id="{2DD35E56-5675-4325-8A29-1230F9260CF5}"/>
              </a:ext>
            </a:extLst>
          </p:cNvPr>
          <p:cNvCxnSpPr>
            <a:cxnSpLocks/>
          </p:cNvCxnSpPr>
          <p:nvPr/>
        </p:nvCxnSpPr>
        <p:spPr>
          <a:xfrm flipH="1">
            <a:off x="4475982" y="2943270"/>
            <a:ext cx="4978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834B720-A8A0-4F06-8F9A-08161DAC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74" y="1949210"/>
            <a:ext cx="3067478" cy="295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E1C02B-84A1-4929-A7D4-98AF70C2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464" y="2394175"/>
            <a:ext cx="3481530" cy="371163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1CF52F-0802-44B6-A38C-74D8C6E117C2}"/>
              </a:ext>
            </a:extLst>
          </p:cNvPr>
          <p:cNvSpPr/>
          <p:nvPr/>
        </p:nvSpPr>
        <p:spPr>
          <a:xfrm>
            <a:off x="2995131" y="2756841"/>
            <a:ext cx="1362265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모델 뷰 컨트롤러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5F552-B694-41E8-8D64-28D09C467ADF}"/>
              </a:ext>
            </a:extLst>
          </p:cNvPr>
          <p:cNvSpPr txBox="1"/>
          <p:nvPr/>
        </p:nvSpPr>
        <p:spPr>
          <a:xfrm>
            <a:off x="254248" y="1949210"/>
            <a:ext cx="10192214" cy="321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Helvetica Neue"/>
              </a:rPr>
              <a:t>모델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Helvetica Neue"/>
              </a:rPr>
              <a:t>뷰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Helvetica Neue"/>
              </a:rPr>
              <a:t>컨트롤러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(Model–View–Controller, MVC)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는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2"/>
              </a:rPr>
              <a:t>소프트웨어 공학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에서 사용되는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3"/>
              </a:rPr>
              <a:t>소프트웨어 디자인 패턴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이다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이 패턴을 성공적으로 사용하면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4"/>
              </a:rPr>
              <a:t>사용자 인터페이스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로부터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5"/>
              </a:rPr>
              <a:t>비즈니스 로직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을 분리하여 </a:t>
            </a:r>
            <a:r>
              <a:rPr lang="ko-KR" altLang="en-US" sz="1000" b="0" i="0" u="sng" strike="noStrike" dirty="0">
                <a:solidFill>
                  <a:srgbClr val="2A6496"/>
                </a:solidFill>
                <a:effectLst/>
                <a:latin typeface="Helvetica Neue"/>
                <a:hlinkClick r:id="rId6"/>
              </a:rPr>
              <a:t>애플리케이션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의 시각적 요소나 그 이면에서 실행되는 비즈니스 로직을 서로 영향 없이 쉽게 고칠 수 있는 애플리케이션을 만들 수 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MVC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에서 모델은 애플리케이션의 정보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데이터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를 나타내며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뷰는 텍스트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체크박스 항목 등과 같은 사용자 인터페이스 요소를 나타내고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컨트롤러는 데이터와 비즈니스 로직 사이의 상호동작을 관리한다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순수 </a:t>
            </a: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Helvetica Neue"/>
              </a:rPr>
              <a:t>jsp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로 게시판 목록을 보여주는 페이지를 만들어 보세요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그리고 디자인을 수정해 보세요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스프링에서 마찬가지로 게시판 목록 페이지를 만들어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본후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디자인을 수정해 보세요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b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altLang="ko-KR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웹 디자인은 패션과 비슷해서 같은 옷만 입는 사람을 촌스럽게 생각하는 경향이 아주 높습니다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그래서 자주 바꾸어 주어야 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b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altLang="ko-KR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디자인이 수시로 바꾸는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경우그것에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영향을 받지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않는것들을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분리하여 수정을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안하는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방법이 무엇일까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순수 </a:t>
            </a: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Helvetica Neue"/>
              </a:rPr>
              <a:t>jsp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에서 고민해 보시고 그 길을 찾아보세요</a:t>
            </a:r>
            <a:endParaRPr lang="en-US" altLang="ko-KR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ko-KR" sz="1000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ko-KR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20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933D21-5EE3-40D7-80FC-3D6B7586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673"/>
              </p:ext>
            </p:extLst>
          </p:nvPr>
        </p:nvGraphicFramePr>
        <p:xfrm>
          <a:off x="272706" y="909940"/>
          <a:ext cx="10146400" cy="5972592"/>
        </p:xfrm>
        <a:graphic>
          <a:graphicData uri="http://schemas.openxmlformats.org/drawingml/2006/table">
            <a:tbl>
              <a:tblPr firstRow="1" bandRow="1"/>
              <a:tblGrid>
                <a:gridCol w="1165530">
                  <a:extLst>
                    <a:ext uri="{9D8B030D-6E8A-4147-A177-3AD203B41FA5}">
                      <a16:colId xmlns:a16="http://schemas.microsoft.com/office/drawing/2014/main" val="2202437241"/>
                    </a:ext>
                  </a:extLst>
                </a:gridCol>
                <a:gridCol w="5935612">
                  <a:extLst>
                    <a:ext uri="{9D8B030D-6E8A-4147-A177-3AD203B41FA5}">
                      <a16:colId xmlns:a16="http://schemas.microsoft.com/office/drawing/2014/main" val="4199465260"/>
                    </a:ext>
                  </a:extLst>
                </a:gridCol>
                <a:gridCol w="1518498">
                  <a:extLst>
                    <a:ext uri="{9D8B030D-6E8A-4147-A177-3AD203B41FA5}">
                      <a16:colId xmlns:a16="http://schemas.microsoft.com/office/drawing/2014/main" val="2987944458"/>
                    </a:ext>
                  </a:extLst>
                </a:gridCol>
                <a:gridCol w="1526760">
                  <a:extLst>
                    <a:ext uri="{9D8B030D-6E8A-4147-A177-3AD203B41FA5}">
                      <a16:colId xmlns:a16="http://schemas.microsoft.com/office/drawing/2014/main" val="2793570838"/>
                    </a:ext>
                  </a:extLst>
                </a:gridCol>
              </a:tblGrid>
              <a:tr h="422152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버젼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 사유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372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6815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483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414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59341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8390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2033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341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82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55995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892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713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295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753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61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제</a:t>
            </a:r>
            <a:r>
              <a:rPr lang="en-US" altLang="ko-KR" sz="2400" dirty="0"/>
              <a:t>/</a:t>
            </a:r>
            <a:r>
              <a:rPr lang="ko-KR" altLang="en-US" sz="2400" dirty="0"/>
              <a:t>개정 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모델 뷰 컨트롤러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5F552-B694-41E8-8D64-28D09C467ADF}"/>
              </a:ext>
            </a:extLst>
          </p:cNvPr>
          <p:cNvSpPr txBox="1"/>
          <p:nvPr/>
        </p:nvSpPr>
        <p:spPr>
          <a:xfrm>
            <a:off x="254248" y="1949210"/>
            <a:ext cx="10192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생겨난 원인에 대해 대략적인 예상을 해보면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1.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초창기에는 사람들이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Model, View, Controller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구분없이 한 소스 덩어리에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(ex: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함수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) 3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가지 요소를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   섞어서 구현합니다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처음에는 편합니다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그냥 위에서 아래로 쭉 구현하면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되니깐요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2.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요구사항이 바뀝니다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View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의 수정이 필요한데 비즈니스 로직과 컨트롤 코드가 섞여 있어서 코드를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   읽기도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힘들뿐더러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View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코드를 수정하다가 비즈니스 로직과 컨트롤 코드에 영향을 끼쳐서 다른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   버그가 생깁니다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3.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기능이 추가됩니다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기능이 점점 추가될수록 더욱 거대한 </a:t>
            </a: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Helvetica Neue"/>
              </a:rPr>
              <a:t>View+Model+Controller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 덩어리가</a:t>
            </a:r>
          </a:p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    되어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코드에서 내가 필요한 부분만 찾아내거나 확장하는 일이 점점 힘들어집니다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4.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사람들은 고민합니다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그리고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UI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프로그램에서 가장 핵심적인 덩어리는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Model, View, Controller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   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이며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View &lt;-&gt; Controller &lt;-&gt; Model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과 같은 관계로 연결될 수 있다는 사실을 발견합니다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5. MVC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구조를 만들어냅니다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   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각각의 목적에 따라 코드가 분리되어 있어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유지보수 및 확장성이 뛰어납니다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    View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코드를 수정하다가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Model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코드를 실수로 수정할 일도 없습니다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코드도 한층 읽기가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Helvetica Neue"/>
              </a:rPr>
              <a:t>수월해집니다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   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이제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View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를 수정하려면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View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컴포넌트만 기웃거리면 됩니다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04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왜 스프링의 구조를 알아야 하는가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</a:t>
            </a:r>
            <a:r>
              <a:rPr lang="ko-KR" altLang="en-US" sz="1200" dirty="0">
                <a:latin typeface="+mn-ea"/>
              </a:rPr>
              <a:t>상대방의 업무 파악을 통해 원활한 협업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83E3A6-CB69-4074-B328-A67549AEE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07" y="2400775"/>
            <a:ext cx="4800600" cy="132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5F40D-99EC-4EA9-9D03-5A73A1D4B221}"/>
              </a:ext>
            </a:extLst>
          </p:cNvPr>
          <p:cNvSpPr txBox="1"/>
          <p:nvPr/>
        </p:nvSpPr>
        <p:spPr>
          <a:xfrm>
            <a:off x="2255573" y="4619408"/>
            <a:ext cx="5347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스프링의 구조를 파악함으로써 </a:t>
            </a:r>
            <a:r>
              <a:rPr lang="ko-KR" altLang="en-US" sz="1000" dirty="0" err="1"/>
              <a:t>프론트엔드</a:t>
            </a:r>
            <a:r>
              <a:rPr lang="ko-KR" altLang="en-US" sz="1000" dirty="0"/>
              <a:t> 입장에서 </a:t>
            </a:r>
            <a:r>
              <a:rPr lang="ko-KR" altLang="en-US" sz="1000" dirty="0" err="1"/>
              <a:t>백엔드에서</a:t>
            </a:r>
            <a:r>
              <a:rPr lang="ko-KR" altLang="en-US" sz="1000" dirty="0"/>
              <a:t> 데이터를 넘겨 받을 때 </a:t>
            </a:r>
            <a:r>
              <a:rPr lang="ko-KR" altLang="en-US" sz="1000" dirty="0" err="1"/>
              <a:t>어떤식으로</a:t>
            </a:r>
            <a:r>
              <a:rPr lang="ko-KR" altLang="en-US" sz="1000" dirty="0"/>
              <a:t> 넘어오는지 알 수가 있음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-&gt; 상대방의 역할을 앎으로써 원활한 협업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A4F35-F9F6-4DC9-809F-2E5ED7F78DFC}"/>
              </a:ext>
            </a:extLst>
          </p:cNvPr>
          <p:cNvSpPr txBox="1"/>
          <p:nvPr/>
        </p:nvSpPr>
        <p:spPr>
          <a:xfrm>
            <a:off x="2136477" y="2468543"/>
            <a:ext cx="20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마주 보는 인터페이스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415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 err="1">
                <a:latin typeface="+mn-ea"/>
              </a:rPr>
              <a:t>프론트엔드의</a:t>
            </a:r>
            <a:r>
              <a:rPr lang="ko-KR" altLang="en-US" sz="1400" dirty="0">
                <a:latin typeface="+mn-ea"/>
              </a:rPr>
              <a:t> 역할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서버에서 제공해주는 데이터를 가져와서 화면에 나타나게 해주는 것이 기본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E3F13-81A0-485A-B167-CAF92C31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0" y="1943632"/>
            <a:ext cx="5715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6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 err="1">
                <a:latin typeface="+mn-ea"/>
              </a:rPr>
              <a:t>백엔드의</a:t>
            </a:r>
            <a:r>
              <a:rPr lang="ko-KR" altLang="en-US" sz="1400" dirty="0">
                <a:latin typeface="+mn-ea"/>
              </a:rPr>
              <a:t> 역할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요청 받은 데이터를 서버에서 처리 후 돌려주는 것이 기본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4A337A3-E970-4272-80BA-F42CD631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620" y="1799340"/>
            <a:ext cx="2817705" cy="7020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WAS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DB조회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다양한 로직 처리, 동적인 컨텐츠 제공을 위해 만들어진 서버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AC0097-34D0-426A-8669-2E3C6B794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83" y="2186497"/>
            <a:ext cx="8463245" cy="2679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B627D7-9877-4983-AA2A-DF720C0F7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10" y="3359402"/>
            <a:ext cx="746048" cy="3730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B64CDF-A596-49BE-90D2-F4772D9AC6D0}"/>
              </a:ext>
            </a:extLst>
          </p:cNvPr>
          <p:cNvSpPr txBox="1"/>
          <p:nvPr/>
        </p:nvSpPr>
        <p:spPr>
          <a:xfrm>
            <a:off x="2027583" y="5603691"/>
            <a:ext cx="68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구조를 이해 함으로써 데이터를 받아오는 과정 파악 가능</a:t>
            </a:r>
          </a:p>
        </p:txBody>
      </p:sp>
    </p:spTree>
    <p:extLst>
      <p:ext uri="{BB962C8B-B14F-4D97-AF65-F5344CB8AC3E}">
        <p14:creationId xmlns:p14="http://schemas.microsoft.com/office/powerpoint/2010/main" val="35804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37B08C-82C8-4E2A-8536-C02C6BC9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7" y="2100051"/>
            <a:ext cx="1857634" cy="351521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76DCB4-FFB1-49B1-BCA3-4A3D9C7EA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69731"/>
              </p:ext>
            </p:extLst>
          </p:nvPr>
        </p:nvGraphicFramePr>
        <p:xfrm>
          <a:off x="4416719" y="1968585"/>
          <a:ext cx="4063496" cy="3576681"/>
        </p:xfrm>
        <a:graphic>
          <a:graphicData uri="http://schemas.openxmlformats.org/drawingml/2006/table">
            <a:tbl>
              <a:tblPr/>
              <a:tblGrid>
                <a:gridCol w="1110321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953175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pom.xml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프로젝트 정보 표시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스프링에 사용되는 여러 가지 라이브러리들을 설정해 다운로드 가능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src/main/java</a:t>
                      </a:r>
                      <a:endParaRPr lang="en-US" sz="100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자바 소스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/main/resource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프로퍼티 파일이나 </a:t>
                      </a:r>
                      <a:r>
                        <a:rPr lang="en-US" altLang="ko-KR" sz="1000" dirty="0">
                          <a:effectLst/>
                        </a:rPr>
                        <a:t>xml </a:t>
                      </a:r>
                      <a:r>
                        <a:rPr lang="ko-KR" altLang="en-US" sz="1000" dirty="0">
                          <a:effectLst/>
                        </a:rPr>
                        <a:t>파일 등 리소스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/main/webapp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WEB_INF </a:t>
                      </a:r>
                      <a:r>
                        <a:rPr lang="ko-KR" altLang="en-US" sz="1000" dirty="0">
                          <a:effectLst/>
                        </a:rPr>
                        <a:t>등 웹 어플리케이션 리소스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/test/java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테스트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1595335" y="2292057"/>
            <a:ext cx="1420239" cy="1346088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BF8858-0C12-4D93-9D24-05FD8F5732C4}"/>
              </a:ext>
            </a:extLst>
          </p:cNvPr>
          <p:cNvSpPr/>
          <p:nvPr/>
        </p:nvSpPr>
        <p:spPr>
          <a:xfrm>
            <a:off x="1595335" y="5372483"/>
            <a:ext cx="1420239" cy="24278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7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/main/java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BDDC226-FA87-4B50-B403-33C1B043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6" y="2128693"/>
            <a:ext cx="2248214" cy="241016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894081" y="2567093"/>
            <a:ext cx="2024218" cy="1971761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690D46C-C72D-4289-9C89-E2ACFD05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60060"/>
              </p:ext>
            </p:extLst>
          </p:nvPr>
        </p:nvGraphicFramePr>
        <p:xfrm>
          <a:off x="4416719" y="1968585"/>
          <a:ext cx="4063496" cy="3576681"/>
        </p:xfrm>
        <a:graphic>
          <a:graphicData uri="http://schemas.openxmlformats.org/drawingml/2006/table">
            <a:tbl>
              <a:tblPr/>
              <a:tblGrid>
                <a:gridCol w="1110321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953175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controller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컨트롤러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dao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DAO </a:t>
                      </a:r>
                      <a:r>
                        <a:rPr lang="ko-KR" altLang="en-US" sz="1000" dirty="0">
                          <a:effectLst/>
                        </a:rPr>
                        <a:t>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service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서비스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vo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vo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config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설정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17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/main/resources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,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webapp </a:t>
            </a:r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EA8AFD-EE13-49C5-8EA6-0E790D28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9" y="2115352"/>
            <a:ext cx="2695951" cy="309605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1207750" y="2774217"/>
            <a:ext cx="1420239" cy="1778328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30D45-1857-4377-994D-5DE7A935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50" y="5328617"/>
            <a:ext cx="1190791" cy="65731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6D1258-93CA-40E4-890D-365ADE3FB8E7}"/>
              </a:ext>
            </a:extLst>
          </p:cNvPr>
          <p:cNvSpPr/>
          <p:nvPr/>
        </p:nvSpPr>
        <p:spPr>
          <a:xfrm>
            <a:off x="1207749" y="5328617"/>
            <a:ext cx="1420239" cy="657317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D6CEB8-7F04-49AD-95F7-C1EE15444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33494"/>
              </p:ext>
            </p:extLst>
          </p:nvPr>
        </p:nvGraphicFramePr>
        <p:xfrm>
          <a:off x="4416719" y="1968585"/>
          <a:ext cx="4063496" cy="3085046"/>
        </p:xfrm>
        <a:graphic>
          <a:graphicData uri="http://schemas.openxmlformats.org/drawingml/2006/table">
            <a:tbl>
              <a:tblPr/>
              <a:tblGrid>
                <a:gridCol w="1110321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953175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mapper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Mybatis</a:t>
                      </a:r>
                      <a:r>
                        <a:rPr lang="ko-KR" altLang="en-US" sz="1000" dirty="0">
                          <a:effectLst/>
                        </a:rPr>
                        <a:t>에서 사용하는 </a:t>
                      </a:r>
                      <a:r>
                        <a:rPr lang="en-US" altLang="ko-KR" sz="1000" dirty="0">
                          <a:effectLst/>
                        </a:rPr>
                        <a:t>mapper xml</a:t>
                      </a:r>
                      <a:r>
                        <a:rPr lang="ko-KR" altLang="en-US" sz="1000" dirty="0">
                          <a:effectLst/>
                        </a:rPr>
                        <a:t>파일을 저장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static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해당 폴더에는 </a:t>
                      </a:r>
                      <a:r>
                        <a:rPr lang="en-US" altLang="ko-KR" sz="1000" dirty="0" err="1">
                          <a:effectLst/>
                        </a:rPr>
                        <a:t>css</a:t>
                      </a:r>
                      <a:r>
                        <a:rPr lang="en-US" altLang="ko-KR" sz="1000" dirty="0">
                          <a:effectLst/>
                        </a:rPr>
                        <a:t>, fonts, images, plugin, scripts </a:t>
                      </a:r>
                      <a:r>
                        <a:rPr lang="ko-KR" altLang="en-US" sz="1000" dirty="0">
                          <a:effectLst/>
                        </a:rPr>
                        <a:t>등의 정적 리소스 파일이 위치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WEB-INF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jsp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뷰 파일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6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MVC </a:t>
            </a:r>
            <a:r>
              <a:rPr lang="ko-KR" altLang="en-US" sz="1400" dirty="0">
                <a:latin typeface="+mn-ea"/>
              </a:rPr>
              <a:t>패턴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Model View Controller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6C1843-B4DF-4F22-A2D5-5EC1A35C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29" y="2053150"/>
            <a:ext cx="7002329" cy="2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8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22304</TotalTime>
  <Words>921</Words>
  <Application>Microsoft Office PowerPoint</Application>
  <PresentationFormat>사용자 지정</PresentationFormat>
  <Paragraphs>178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Helvetica Neue</vt:lpstr>
      <vt:lpstr>Noto Sans KR</vt:lpstr>
      <vt:lpstr>나눔스퀘어OTF</vt:lpstr>
      <vt:lpstr>맑은 고딕</vt:lpstr>
      <vt:lpstr>휴먼엑스포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송주환</cp:lastModifiedBy>
  <cp:revision>671</cp:revision>
  <dcterms:created xsi:type="dcterms:W3CDTF">2018-10-17T01:42:36Z</dcterms:created>
  <dcterms:modified xsi:type="dcterms:W3CDTF">2022-04-07T07:51:22Z</dcterms:modified>
</cp:coreProperties>
</file>