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5"/>
  </p:notesMasterIdLst>
  <p:sldIdLst>
    <p:sldId id="256" r:id="rId2"/>
    <p:sldId id="308" r:id="rId3"/>
    <p:sldId id="482" r:id="rId4"/>
    <p:sldId id="360" r:id="rId5"/>
    <p:sldId id="379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410" r:id="rId22"/>
    <p:sldId id="411" r:id="rId23"/>
    <p:sldId id="412" r:id="rId24"/>
    <p:sldId id="414" r:id="rId25"/>
    <p:sldId id="397" r:id="rId26"/>
    <p:sldId id="415" r:id="rId27"/>
    <p:sldId id="398" r:id="rId28"/>
    <p:sldId id="416" r:id="rId29"/>
    <p:sldId id="483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7" r:id="rId39"/>
    <p:sldId id="425" r:id="rId40"/>
    <p:sldId id="426" r:id="rId41"/>
    <p:sldId id="428" r:id="rId42"/>
    <p:sldId id="429" r:id="rId43"/>
    <p:sldId id="430" r:id="rId44"/>
    <p:sldId id="431" r:id="rId45"/>
    <p:sldId id="432" r:id="rId46"/>
    <p:sldId id="433" r:id="rId47"/>
    <p:sldId id="484" r:id="rId48"/>
    <p:sldId id="435" r:id="rId49"/>
    <p:sldId id="436" r:id="rId50"/>
    <p:sldId id="437" r:id="rId51"/>
    <p:sldId id="438" r:id="rId52"/>
    <p:sldId id="439" r:id="rId53"/>
    <p:sldId id="440" r:id="rId54"/>
    <p:sldId id="441" r:id="rId55"/>
    <p:sldId id="442" r:id="rId56"/>
    <p:sldId id="443" r:id="rId57"/>
    <p:sldId id="444" r:id="rId58"/>
    <p:sldId id="445" r:id="rId59"/>
    <p:sldId id="446" r:id="rId60"/>
    <p:sldId id="447" r:id="rId61"/>
    <p:sldId id="448" r:id="rId62"/>
    <p:sldId id="450" r:id="rId63"/>
    <p:sldId id="451" r:id="rId64"/>
    <p:sldId id="452" r:id="rId65"/>
    <p:sldId id="453" r:id="rId66"/>
    <p:sldId id="454" r:id="rId67"/>
    <p:sldId id="455" r:id="rId68"/>
    <p:sldId id="456" r:id="rId69"/>
    <p:sldId id="457" r:id="rId70"/>
    <p:sldId id="459" r:id="rId71"/>
    <p:sldId id="458" r:id="rId72"/>
    <p:sldId id="460" r:id="rId73"/>
    <p:sldId id="461" r:id="rId74"/>
    <p:sldId id="463" r:id="rId75"/>
    <p:sldId id="462" r:id="rId76"/>
    <p:sldId id="464" r:id="rId77"/>
    <p:sldId id="465" r:id="rId78"/>
    <p:sldId id="466" r:id="rId79"/>
    <p:sldId id="467" r:id="rId80"/>
    <p:sldId id="468" r:id="rId81"/>
    <p:sldId id="469" r:id="rId82"/>
    <p:sldId id="470" r:id="rId83"/>
    <p:sldId id="471" r:id="rId84"/>
    <p:sldId id="472" r:id="rId85"/>
    <p:sldId id="473" r:id="rId86"/>
    <p:sldId id="474" r:id="rId87"/>
    <p:sldId id="475" r:id="rId88"/>
    <p:sldId id="476" r:id="rId89"/>
    <p:sldId id="477" r:id="rId90"/>
    <p:sldId id="478" r:id="rId91"/>
    <p:sldId id="479" r:id="rId92"/>
    <p:sldId id="480" r:id="rId93"/>
    <p:sldId id="481" r:id="rId94"/>
  </p:sldIdLst>
  <p:sldSz cx="10691813" cy="7559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7" userDrawn="1">
          <p15:clr>
            <a:srgbClr val="A4A3A4"/>
          </p15:clr>
        </p15:guide>
        <p15:guide id="3" pos="356" userDrawn="1">
          <p15:clr>
            <a:srgbClr val="A4A3A4"/>
          </p15:clr>
        </p15:guide>
        <p15:guide id="4" pos="6366" userDrawn="1">
          <p15:clr>
            <a:srgbClr val="A4A3A4"/>
          </p15:clr>
        </p15:guide>
        <p15:guide id="5" orient="horz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DCE"/>
    <a:srgbClr val="ACBD85"/>
    <a:srgbClr val="9CB16E"/>
    <a:srgbClr val="C5DD89"/>
    <a:srgbClr val="1756A6"/>
    <a:srgbClr val="00B9F1"/>
    <a:srgbClr val="F6FAEC"/>
    <a:srgbClr val="698A9F"/>
    <a:srgbClr val="078FEB"/>
    <a:srgbClr val="9CB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4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81" y="91"/>
      </p:cViewPr>
      <p:guideLst>
        <p:guide orient="horz" pos="2381"/>
        <p:guide pos="3367"/>
        <p:guide pos="356"/>
        <p:guide pos="6366"/>
        <p:guide orient="horz" pos="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3F4A2-0E57-4C17-80C9-0DADF022DFF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CA8E1-E09C-4224-B25E-0F292C38AA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0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A2C5-C161-4CE0-8DE3-CB5B9144C8C5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65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5D7E-558C-45AF-9D78-028B277B64FB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4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2CF-6D53-467D-9CA7-290683DB8543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9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9607-50E9-46B4-AF96-938B412765AE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7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BB7C-2CC4-48C9-AD01-7ABFAB8B761D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093" y="7054325"/>
            <a:ext cx="2405658" cy="402483"/>
          </a:xfrm>
        </p:spPr>
        <p:txBody>
          <a:bodyPr/>
          <a:lstStyle>
            <a:lvl1pPr>
              <a:defRPr sz="9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29BF96-1F4F-4D82-B9F3-3454A9773D5A}"/>
              </a:ext>
            </a:extLst>
          </p:cNvPr>
          <p:cNvSpPr/>
          <p:nvPr userDrawn="1"/>
        </p:nvSpPr>
        <p:spPr bwMode="auto">
          <a:xfrm>
            <a:off x="281344" y="890312"/>
            <a:ext cx="10178990" cy="944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4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71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1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A574-2AF7-49C3-94CB-71BABDF370C0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5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56B5-02C5-457F-96C3-214F6D1C8BEF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74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2" r:id="rId6"/>
    <p:sldLayoutId id="2147483671" r:id="rId7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671" y="1436152"/>
            <a:ext cx="1021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[</a:t>
            </a:r>
            <a:r>
              <a:rPr lang="ko-KR" altLang="en-US" sz="5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스프링의 이해와 원리</a:t>
            </a:r>
            <a:r>
              <a:rPr lang="en-US" altLang="ko-KR" sz="5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844" y="6647007"/>
            <a:ext cx="983517" cy="537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B4CA63-07EC-463F-99A6-601D94E9FF08}"/>
              </a:ext>
            </a:extLst>
          </p:cNvPr>
          <p:cNvSpPr txBox="1"/>
          <p:nvPr/>
        </p:nvSpPr>
        <p:spPr>
          <a:xfrm>
            <a:off x="7965008" y="5622846"/>
            <a:ext cx="258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2022.03.31</a:t>
            </a:r>
          </a:p>
        </p:txBody>
      </p:sp>
    </p:spTree>
    <p:extLst>
      <p:ext uri="{BB962C8B-B14F-4D97-AF65-F5344CB8AC3E}">
        <p14:creationId xmlns:p14="http://schemas.microsoft.com/office/powerpoint/2010/main" val="225632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AE3CA3-FD39-4150-8967-DCE3B9978BD3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1.3 DAO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확장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8EF06-B955-4BF6-808C-F69CDE6F1A10}"/>
              </a:ext>
            </a:extLst>
          </p:cNvPr>
          <p:cNvSpPr txBox="1"/>
          <p:nvPr/>
        </p:nvSpPr>
        <p:spPr>
          <a:xfrm>
            <a:off x="1220763" y="2289527"/>
            <a:ext cx="61283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개방 폐쇄 원칙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클래스나 모듈은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확장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에는 열려 있어야 하고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변경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에는 닫혀 있어야 한다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높은 응집도 낮은 결합도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응집도가 높다는 것은 하나의 모듈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클래스가 하나의 책임 또는 관심사에만 집중되어 있다는 뜻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하나의 공통 관심사는 한 클래스에 모여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A7134-ECCF-4398-BBAF-6CA728A9823C}"/>
              </a:ext>
            </a:extLst>
          </p:cNvPr>
          <p:cNvSpPr txBox="1"/>
          <p:nvPr/>
        </p:nvSpPr>
        <p:spPr>
          <a:xfrm>
            <a:off x="983695" y="1711055"/>
            <a:ext cx="501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원칙과 패턴</a:t>
            </a:r>
          </a:p>
        </p:txBody>
      </p:sp>
    </p:spTree>
    <p:extLst>
      <p:ext uri="{BB962C8B-B14F-4D97-AF65-F5344CB8AC3E}">
        <p14:creationId xmlns:p14="http://schemas.microsoft.com/office/powerpoint/2010/main" val="83639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80586-6628-435B-A080-5E4F821ADB69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1.3 DAO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확장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538878-780A-4C6A-B952-0EBB762BC6DC}"/>
              </a:ext>
            </a:extLst>
          </p:cNvPr>
          <p:cNvSpPr txBox="1"/>
          <p:nvPr/>
        </p:nvSpPr>
        <p:spPr>
          <a:xfrm>
            <a:off x="1220763" y="3226468"/>
            <a:ext cx="751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낮은 결합도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느슨하게 연결된 형태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관계를 유지하는데 꼭 필요한 최소하의 방법만 간접적인 형태로 제공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나머지는 서로 독립적이고 알 필요도 없게 만들어 주는 것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27192-24DA-4808-BF28-227A70B92CEA}"/>
              </a:ext>
            </a:extLst>
          </p:cNvPr>
          <p:cNvSpPr txBox="1"/>
          <p:nvPr/>
        </p:nvSpPr>
        <p:spPr>
          <a:xfrm>
            <a:off x="1220763" y="4211205"/>
            <a:ext cx="7577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결합도가 낮아지면 변화에 대응하는 속도가 높아지고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구성이 깔끔해 짐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또한 확장에 용이해짐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780722-D634-4662-88E6-BF8192B5BDBD}"/>
              </a:ext>
            </a:extLst>
          </p:cNvPr>
          <p:cNvSpPr txBox="1"/>
          <p:nvPr/>
        </p:nvSpPr>
        <p:spPr>
          <a:xfrm>
            <a:off x="1220763" y="2289527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높은 응집도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인터페이스를 이용해 기능을 독립시키면 그것이 다른 클래스의 수정을 요구하지 않을 뿐더러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기능에 영향을 주지 않는다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C30E44-AEA2-4FBD-AEDC-CA61B926A548}"/>
              </a:ext>
            </a:extLst>
          </p:cNvPr>
          <p:cNvSpPr txBox="1"/>
          <p:nvPr/>
        </p:nvSpPr>
        <p:spPr>
          <a:xfrm>
            <a:off x="983695" y="1711055"/>
            <a:ext cx="501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높은 응집도와 낮은 결합도</a:t>
            </a:r>
          </a:p>
        </p:txBody>
      </p:sp>
    </p:spTree>
    <p:extLst>
      <p:ext uri="{BB962C8B-B14F-4D97-AF65-F5344CB8AC3E}">
        <p14:creationId xmlns:p14="http://schemas.microsoft.com/office/powerpoint/2010/main" val="206172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B0080-F033-40C1-BF14-C39A37FD025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1.3 DAO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확장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789B4-B62B-4112-867F-4E126456A4F1}"/>
              </a:ext>
            </a:extLst>
          </p:cNvPr>
          <p:cNvSpPr txBox="1"/>
          <p:nvPr/>
        </p:nvSpPr>
        <p:spPr>
          <a:xfrm>
            <a:off x="1220763" y="3226468"/>
            <a:ext cx="751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UserDaoTest-UserDao-ConnectionMaker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구조에서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UserDao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context,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클라이언트가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UserDaoTest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컨텍스트가 사용할 전략은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ConnectionMaker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인터페이스를 구현한 클래스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일반적으로 컨텍스트의 생성자를 통해 제공해줌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B5207F-46AE-4D40-A949-6AA0DB6922E8}"/>
              </a:ext>
            </a:extLst>
          </p:cNvPr>
          <p:cNvSpPr txBox="1"/>
          <p:nvPr/>
        </p:nvSpPr>
        <p:spPr>
          <a:xfrm>
            <a:off x="1220763" y="4211205"/>
            <a:ext cx="7577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스프링이란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객체지향적 설계 원칙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과 디자인 패턴에 나타나는 장점을 자연스럽게 개발자들이 활용할 수 있게 해주는 프레임워크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FD7EE7-2B65-4528-A415-ACC7D37AD9CB}"/>
              </a:ext>
            </a:extLst>
          </p:cNvPr>
          <p:cNvSpPr txBox="1"/>
          <p:nvPr/>
        </p:nvSpPr>
        <p:spPr>
          <a:xfrm>
            <a:off x="1220763" y="2289527"/>
            <a:ext cx="75777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자신의 기능 맥락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(context)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필요에 따라 변경이 필요한 알고리즘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독립적인 책임으로 분리가 가능한 기능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인터페이스를 통해 통째로 외부로 분리시키고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이를 구현한 구체적인 알고리즘 클래스를 필요에 따라 바꿔서 사용할 수 있게 하는 디자인패턴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931C96-FB89-4C1D-8771-A92F92115EBA}"/>
              </a:ext>
            </a:extLst>
          </p:cNvPr>
          <p:cNvSpPr txBox="1"/>
          <p:nvPr/>
        </p:nvSpPr>
        <p:spPr>
          <a:xfrm>
            <a:off x="983695" y="1711055"/>
            <a:ext cx="501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전략 패턴</a:t>
            </a:r>
          </a:p>
        </p:txBody>
      </p:sp>
    </p:spTree>
    <p:extLst>
      <p:ext uri="{BB962C8B-B14F-4D97-AF65-F5344CB8AC3E}">
        <p14:creationId xmlns:p14="http://schemas.microsoft.com/office/powerpoint/2010/main" val="428404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제어의 역전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(IoC)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65B8EB-31B4-44A0-878A-74622D768FA1}"/>
              </a:ext>
            </a:extLst>
          </p:cNvPr>
          <p:cNvSpPr txBox="1"/>
          <p:nvPr/>
        </p:nvSpPr>
        <p:spPr>
          <a:xfrm>
            <a:off x="1220763" y="3226468"/>
            <a:ext cx="751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팩토리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설계도와 같은 역할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어떤 오브젝트가 어떤 오브젝트를 사용하는지를 정의해 놓음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DE8768-B85F-4F57-9440-00890EB692D5}"/>
              </a:ext>
            </a:extLst>
          </p:cNvPr>
          <p:cNvSpPr txBox="1"/>
          <p:nvPr/>
        </p:nvSpPr>
        <p:spPr>
          <a:xfrm>
            <a:off x="1220763" y="3989755"/>
            <a:ext cx="7577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중복 문제를 해결하려면 분리해내는 게 가장 좋은 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CFD9CC-8874-40FC-83D4-65B70F265CE5}"/>
              </a:ext>
            </a:extLst>
          </p:cNvPr>
          <p:cNvSpPr txBox="1"/>
          <p:nvPr/>
        </p:nvSpPr>
        <p:spPr>
          <a:xfrm>
            <a:off x="1220763" y="2289527"/>
            <a:ext cx="7198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오브젝트 팩토리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객체의 생성 방법을 결정하고 그렇게 만들어진 오브젝트를 돌려주는 일을 하는 오브젝트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E5D62-AA6C-443C-9A27-E8B8040676C9}"/>
              </a:ext>
            </a:extLst>
          </p:cNvPr>
          <p:cNvSpPr txBox="1"/>
          <p:nvPr/>
        </p:nvSpPr>
        <p:spPr>
          <a:xfrm>
            <a:off x="983695" y="1711055"/>
            <a:ext cx="501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오브젝트 팩토리</a:t>
            </a:r>
          </a:p>
        </p:txBody>
      </p:sp>
    </p:spTree>
    <p:extLst>
      <p:ext uri="{BB962C8B-B14F-4D97-AF65-F5344CB8AC3E}">
        <p14:creationId xmlns:p14="http://schemas.microsoft.com/office/powerpoint/2010/main" val="194769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제어의 역전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(IoC)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449B5-9DA1-42F4-89C0-1D976562C0D0}"/>
              </a:ext>
            </a:extLst>
          </p:cNvPr>
          <p:cNvSpPr txBox="1"/>
          <p:nvPr/>
        </p:nvSpPr>
        <p:spPr>
          <a:xfrm>
            <a:off x="1251477" y="3004720"/>
            <a:ext cx="7516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제어의 역전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이란 이런 일반적인 제어 흐름의 개념을 거꾸로 뒤집는 것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수동적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Main()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메서드를 제외한 모든 오브젝트는 위임 받은 제어권한을 갖는 특별한 오브젝트에 의해 결정되고 만들어짐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ex)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서블릿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JSP, EJB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처럼 컨테이너 안에서 동작하는 구조는 간단한 방식이긴 하지만 제어의 역전 개념이 적용되어 있음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643A77-94CC-4586-8ADA-E1AB656A67DE}"/>
              </a:ext>
            </a:extLst>
          </p:cNvPr>
          <p:cNvSpPr txBox="1"/>
          <p:nvPr/>
        </p:nvSpPr>
        <p:spPr>
          <a:xfrm>
            <a:off x="1220762" y="4797131"/>
            <a:ext cx="7577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템플릿 메서드에서 제어권을 상위 템플릿 메서드에 넘기고 자신은 필요할 때 호출되어 사용되도록 하는 것도 제어의 역전 개념 적용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510C65-2DAE-44DE-9C7D-8CD70A9794DD}"/>
              </a:ext>
            </a:extLst>
          </p:cNvPr>
          <p:cNvSpPr txBox="1"/>
          <p:nvPr/>
        </p:nvSpPr>
        <p:spPr>
          <a:xfrm>
            <a:off x="1220762" y="2289527"/>
            <a:ext cx="7862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일반적인 프로그램 흐름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모든 오브젝트가 능동적으로 자신이 사용할 클래스를 결정하고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언제 어떻게 그 오브젝트를 만들지를 스스로 관장함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모든 종류의 작업을 사용하는 쪽에서 제어하는 구조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D4F55A-2287-4C7D-BE39-3F44501FC1B4}"/>
              </a:ext>
            </a:extLst>
          </p:cNvPr>
          <p:cNvSpPr txBox="1"/>
          <p:nvPr/>
        </p:nvSpPr>
        <p:spPr>
          <a:xfrm>
            <a:off x="983695" y="1711055"/>
            <a:ext cx="501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제어권의 이전을 통한 제어관계의 역전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58EE1E-DDCA-4E02-BCE8-6F8D2A47EA51}"/>
              </a:ext>
            </a:extLst>
          </p:cNvPr>
          <p:cNvSpPr txBox="1"/>
          <p:nvPr/>
        </p:nvSpPr>
        <p:spPr>
          <a:xfrm>
            <a:off x="1220762" y="6248039"/>
            <a:ext cx="7577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IoC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적용함으로써 설계가 깔끔해 지고 유연성이 증가하며 확장성이 좋아짐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D479B-0F61-4C1A-A9BF-3965A68D64A6}"/>
              </a:ext>
            </a:extLst>
          </p:cNvPr>
          <p:cNvSpPr txBox="1"/>
          <p:nvPr/>
        </p:nvSpPr>
        <p:spPr>
          <a:xfrm>
            <a:off x="1220762" y="5559107"/>
            <a:ext cx="7671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UserDao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DaoFactory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에서는 구현 클래스를 결정하고 오브젝트를 만드는 제어권이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UserDao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있었지만 지금은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DaoFactory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있음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제어의 역전</a:t>
            </a:r>
          </a:p>
        </p:txBody>
      </p:sp>
    </p:spTree>
    <p:extLst>
      <p:ext uri="{BB962C8B-B14F-4D97-AF65-F5344CB8AC3E}">
        <p14:creationId xmlns:p14="http://schemas.microsoft.com/office/powerpoint/2010/main" val="1504939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제어의 역전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(IoC)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836216-9DDB-42E5-B6AD-2AD8F198695D}"/>
              </a:ext>
            </a:extLst>
          </p:cNvPr>
          <p:cNvSpPr txBox="1"/>
          <p:nvPr/>
        </p:nvSpPr>
        <p:spPr>
          <a:xfrm>
            <a:off x="1220762" y="3779837"/>
            <a:ext cx="7577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프레임워크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에는 분명한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제어의 역전 개념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 적용되어 있어야함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D8909D-9137-4F6D-98B9-1C6C4095A126}"/>
              </a:ext>
            </a:extLst>
          </p:cNvPr>
          <p:cNvSpPr txBox="1"/>
          <p:nvPr/>
        </p:nvSpPr>
        <p:spPr>
          <a:xfrm>
            <a:off x="1220762" y="2289527"/>
            <a:ext cx="80857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라이브러리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사용하는 애플리케이션 코드는 애플리케이션 흐름을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직접 제어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반면에 프레임워크는 거꾸로 애플리케이션 코드가 프레임워크에 의해 사용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프레임워크 위에 개발한 클래스를 등록해두고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프레임워크가 흐름을 주도하는 중에 개발자가 만든 애플리케이션 코드를 사용하도록 만드는 방식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05CAA-4C70-49BC-A867-5EFBBA799A4C}"/>
              </a:ext>
            </a:extLst>
          </p:cNvPr>
          <p:cNvSpPr txBox="1"/>
          <p:nvPr/>
        </p:nvSpPr>
        <p:spPr>
          <a:xfrm>
            <a:off x="983695" y="1711055"/>
            <a:ext cx="501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프레임워크와 라이브러리의 차이</a:t>
            </a:r>
          </a:p>
        </p:txBody>
      </p:sp>
    </p:spTree>
    <p:extLst>
      <p:ext uri="{BB962C8B-B14F-4D97-AF65-F5344CB8AC3E}">
        <p14:creationId xmlns:p14="http://schemas.microsoft.com/office/powerpoint/2010/main" val="3124175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436D8-019D-4675-A4AF-E25460A8EC3D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1.5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스프링의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IoC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BED3D7-D8E9-4D2A-A019-3B10C7636BEB}"/>
              </a:ext>
            </a:extLst>
          </p:cNvPr>
          <p:cNvSpPr txBox="1"/>
          <p:nvPr/>
        </p:nvSpPr>
        <p:spPr>
          <a:xfrm>
            <a:off x="1220763" y="3118095"/>
            <a:ext cx="7076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빈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스프링이 제어권을 가지고 직접 만들고 관계를 부여하는 오브젝트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 컨테이너가 제어해주는 제어의 역전이 적용된 오브젝트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9C4EB9-7FB5-4269-A6D4-F4F5183DE5AA}"/>
              </a:ext>
            </a:extLst>
          </p:cNvPr>
          <p:cNvSpPr txBox="1"/>
          <p:nvPr/>
        </p:nvSpPr>
        <p:spPr>
          <a:xfrm>
            <a:off x="1220762" y="4127183"/>
            <a:ext cx="7137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빈 팩토리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애플리케이션 컨텍스트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 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스프링에서 빈 생성과 관계설정 같은 제어를 담당하는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IoC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오브젝트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8CFF58-6338-4B2C-97EF-F1772CD5F5E4}"/>
              </a:ext>
            </a:extLst>
          </p:cNvPr>
          <p:cNvSpPr txBox="1"/>
          <p:nvPr/>
        </p:nvSpPr>
        <p:spPr>
          <a:xfrm>
            <a:off x="1220763" y="2289527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스프링의 핵심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빈 팩토리 또는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애플리케이션 컨텍스트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라고 불리는 것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앞에서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DaoFactory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하는 역할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AA9DA5-A7DD-4053-A96C-C5196A0CF0F2}"/>
              </a:ext>
            </a:extLst>
          </p:cNvPr>
          <p:cNvSpPr txBox="1"/>
          <p:nvPr/>
        </p:nvSpPr>
        <p:spPr>
          <a:xfrm>
            <a:off x="983695" y="1711055"/>
            <a:ext cx="501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애플리케이션 컨텍스트와 설정정보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4B8BD7-5DC7-4317-976D-CB50E8C517C4}"/>
              </a:ext>
            </a:extLst>
          </p:cNvPr>
          <p:cNvSpPr txBox="1"/>
          <p:nvPr/>
        </p:nvSpPr>
        <p:spPr>
          <a:xfrm>
            <a:off x="1220761" y="5092743"/>
            <a:ext cx="7577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애플리케이션은 애플리케이션 컨텍스트와 그 설정정보를 따라서 만들어지고 구성됨</a:t>
            </a:r>
          </a:p>
        </p:txBody>
      </p:sp>
    </p:spTree>
    <p:extLst>
      <p:ext uri="{BB962C8B-B14F-4D97-AF65-F5344CB8AC3E}">
        <p14:creationId xmlns:p14="http://schemas.microsoft.com/office/powerpoint/2010/main" val="54262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436D8-019D-4675-A4AF-E25460A8EC3D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1.5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스프링의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IoC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593CD-5918-44B9-9C61-0ADD3C587EE6}"/>
              </a:ext>
            </a:extLst>
          </p:cNvPr>
          <p:cNvSpPr txBox="1"/>
          <p:nvPr/>
        </p:nvSpPr>
        <p:spPr>
          <a:xfrm>
            <a:off x="1220761" y="2809923"/>
            <a:ext cx="751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@Bean: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오브젝트 생성을 담당하는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IoC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용 메서드라는 표시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E7F3F0-4BE2-465C-9F1F-7A70AE04C709}"/>
              </a:ext>
            </a:extLst>
          </p:cNvPr>
          <p:cNvSpPr txBox="1"/>
          <p:nvPr/>
        </p:nvSpPr>
        <p:spPr>
          <a:xfrm>
            <a:off x="1220761" y="3374053"/>
            <a:ext cx="7577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애플리케이션 컨텍스트가 직접 오브젝트를 생성하고 관계설정을 하는게 아니라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별도의 생성정보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여기서는 예시로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DaoFactory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통해 얻는다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5C6452-FFAC-4368-A7A4-B01B9D5BBECA}"/>
              </a:ext>
            </a:extLst>
          </p:cNvPr>
          <p:cNvSpPr txBox="1"/>
          <p:nvPr/>
        </p:nvSpPr>
        <p:spPr>
          <a:xfrm>
            <a:off x="1220762" y="2289527"/>
            <a:ext cx="7671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@Configuration: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애플리케이션 컨텍스트 또는 빈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팩토리가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사용할 설정정보라는 표시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EFDB1B-4198-42C6-A7CE-E5CAF302F368}"/>
              </a:ext>
            </a:extLst>
          </p:cNvPr>
          <p:cNvSpPr txBox="1"/>
          <p:nvPr/>
        </p:nvSpPr>
        <p:spPr>
          <a:xfrm>
            <a:off x="1220761" y="4107068"/>
            <a:ext cx="7577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ApplicationContext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는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BeanFactory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상속함</a:t>
            </a:r>
          </a:p>
        </p:txBody>
      </p:sp>
    </p:spTree>
    <p:extLst>
      <p:ext uri="{BB962C8B-B14F-4D97-AF65-F5344CB8AC3E}">
        <p14:creationId xmlns:p14="http://schemas.microsoft.com/office/powerpoint/2010/main" val="424637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436D8-019D-4675-A4AF-E25460A8EC3D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>
                <a:latin typeface="HY헤드라인M" pitchFamily="18" charset="-127"/>
                <a:ea typeface="HY헤드라인M" pitchFamily="18" charset="-127"/>
              </a:rPr>
              <a:t>1.5 </a:t>
            </a:r>
            <a:r>
              <a:rPr lang="ko-KR" altLang="en-US">
                <a:latin typeface="HY헤드라인M" pitchFamily="18" charset="-127"/>
                <a:ea typeface="HY헤드라인M" pitchFamily="18" charset="-127"/>
              </a:rPr>
              <a:t>스프링의 </a:t>
            </a:r>
            <a:r>
              <a:rPr lang="en-US" altLang="ko-KR">
                <a:latin typeface="HY헤드라인M" pitchFamily="18" charset="-127"/>
                <a:ea typeface="HY헤드라인M" pitchFamily="18" charset="-127"/>
              </a:rPr>
              <a:t>IoC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0A0E17-6EBF-4745-B53A-162CBE04CC83}"/>
              </a:ext>
            </a:extLst>
          </p:cNvPr>
          <p:cNvSpPr txBox="1"/>
          <p:nvPr/>
        </p:nvSpPr>
        <p:spPr>
          <a:xfrm>
            <a:off x="1220763" y="2289527"/>
            <a:ext cx="713753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DaoFactory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오브젝트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팩토리로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직접 사용했을 때와 비교해서 애플리케이션 컨텍스트를 사용했을 때 얻을 수 있는 장점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클라이언트는 구체적인 팩토리 클래스를 알 필요가 없다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DaoFactory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이외에 새로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IoC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적용한 오브젝트를 추가할 때 마다 어떤 팩토리 클래스를 사용해야 할지 알아야 하고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생성해야 하는 번거로움을 없앰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설정정보에 추가만 하면 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단순히 오브젝트 생성과 관계설정 뿐만 아니라 다양한 서비스를 자동적으로 제공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빈을 검색하는 다양한 방법을 제공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대표적으로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getBean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메서드는 빈의 이름을 이용해 빈을 찾아 줌</a:t>
            </a:r>
          </a:p>
        </p:txBody>
      </p:sp>
    </p:spTree>
    <p:extLst>
      <p:ext uri="{BB962C8B-B14F-4D97-AF65-F5344CB8AC3E}">
        <p14:creationId xmlns:p14="http://schemas.microsoft.com/office/powerpoint/2010/main" val="1469931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436D8-019D-4675-A4AF-E25460A8EC3D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1.6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싱글톤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레지스트리와 오브젝트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스코프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A070C-4591-4FAC-A308-1A01D45322A1}"/>
              </a:ext>
            </a:extLst>
          </p:cNvPr>
          <p:cNvSpPr txBox="1"/>
          <p:nvPr/>
        </p:nvSpPr>
        <p:spPr>
          <a:xfrm>
            <a:off x="967680" y="1530195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034FC6-7086-47A8-A829-0CFD92BDA971}"/>
              </a:ext>
            </a:extLst>
          </p:cNvPr>
          <p:cNvSpPr txBox="1"/>
          <p:nvPr/>
        </p:nvSpPr>
        <p:spPr>
          <a:xfrm>
            <a:off x="1220763" y="3118095"/>
            <a:ext cx="7516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애플리케이션 컨텍스트에서 설정정보를 가지고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getBean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메서드를 이용해 가져온 빈 오브젝트는 동일함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매번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new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의해 새로운 빈이 생성되지 않음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애플리케이션 컨텍스트는 기본적으로 </a:t>
            </a:r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싱글톤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레지스트리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스프링이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싱글톤으로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빈을 만드는 이유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서버에 부담을 덜 주기 위해서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요청이 들어올 때 마다 오브젝트를 새로 만들어서 사용한다면 서버에 부하가 걸리게 됨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5EBE42-1993-4EC1-988F-BC8E57973A4E}"/>
              </a:ext>
            </a:extLst>
          </p:cNvPr>
          <p:cNvSpPr txBox="1"/>
          <p:nvPr/>
        </p:nvSpPr>
        <p:spPr>
          <a:xfrm>
            <a:off x="1220763" y="4921484"/>
            <a:ext cx="75777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서블릿은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대부분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멀티스레드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환경에서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싱글톤으로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동작함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서블릿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클래스당 하나의 오브젝트만 만들어 두고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사용자의 요청을 담당하는 여러 스레드에서 하나의 오브젝트를 공유해 동시에 사용함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270C1A-DE56-4CB5-BDE9-05072B9A0AA4}"/>
              </a:ext>
            </a:extLst>
          </p:cNvPr>
          <p:cNvSpPr txBox="1"/>
          <p:nvPr/>
        </p:nvSpPr>
        <p:spPr>
          <a:xfrm>
            <a:off x="1220763" y="2289527"/>
            <a:ext cx="7449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동일성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두개의 오브젝트가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완전히 같은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동일한 오브젝트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연산자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== )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동등성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두개의 오브젝트가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동일한 정보를 담고 있는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오브젝트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(equals()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메서드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E6F1E-BDDA-4661-BAC9-E9FD68626A5E}"/>
              </a:ext>
            </a:extLst>
          </p:cNvPr>
          <p:cNvSpPr txBox="1"/>
          <p:nvPr/>
        </p:nvSpPr>
        <p:spPr>
          <a:xfrm>
            <a:off x="983695" y="1711055"/>
            <a:ext cx="501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오브젝트의 동일성과 동등성</a:t>
            </a:r>
          </a:p>
        </p:txBody>
      </p:sp>
    </p:spTree>
    <p:extLst>
      <p:ext uri="{BB962C8B-B14F-4D97-AF65-F5344CB8AC3E}">
        <p14:creationId xmlns:p14="http://schemas.microsoft.com/office/powerpoint/2010/main" val="195055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문서 제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개정 이력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7D4E8C8-A869-4EF7-8F79-72BD63A88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64555"/>
              </p:ext>
            </p:extLst>
          </p:nvPr>
        </p:nvGraphicFramePr>
        <p:xfrm>
          <a:off x="195943" y="1084194"/>
          <a:ext cx="10264391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85">
                  <a:extLst>
                    <a:ext uri="{9D8B030D-6E8A-4147-A177-3AD203B41FA5}">
                      <a16:colId xmlns:a16="http://schemas.microsoft.com/office/drawing/2014/main" val="1560768630"/>
                    </a:ext>
                  </a:extLst>
                </a:gridCol>
                <a:gridCol w="1206229">
                  <a:extLst>
                    <a:ext uri="{9D8B030D-6E8A-4147-A177-3AD203B41FA5}">
                      <a16:colId xmlns:a16="http://schemas.microsoft.com/office/drawing/2014/main" val="2640559205"/>
                    </a:ext>
                  </a:extLst>
                </a:gridCol>
                <a:gridCol w="6807482">
                  <a:extLst>
                    <a:ext uri="{9D8B030D-6E8A-4147-A177-3AD203B41FA5}">
                      <a16:colId xmlns:a16="http://schemas.microsoft.com/office/drawing/2014/main" val="638077545"/>
                    </a:ext>
                  </a:extLst>
                </a:gridCol>
                <a:gridCol w="1370095">
                  <a:extLst>
                    <a:ext uri="{9D8B030D-6E8A-4147-A177-3AD203B41FA5}">
                      <a16:colId xmlns:a16="http://schemas.microsoft.com/office/drawing/2014/main" val="451640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제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개정 사유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15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15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48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6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34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04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28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29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22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66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98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36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19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6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29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DA009-0715-46D0-B078-F3369DF77B9F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1.7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의존관계 주입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(DI)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4F072-F4B3-43A5-9BFC-CDC2AB088135}"/>
              </a:ext>
            </a:extLst>
          </p:cNvPr>
          <p:cNvSpPr txBox="1"/>
          <p:nvPr/>
        </p:nvSpPr>
        <p:spPr>
          <a:xfrm>
            <a:off x="1220763" y="3334842"/>
            <a:ext cx="751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B(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인터페이스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의존하고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구현한 것이라면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C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변화는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영향을 주지 않음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인터페이스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(B)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통한 느슨한 결합을 갖는 의존관계가 됨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결합도가 낮음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9C837-A5F4-4743-8B29-E01452830948}"/>
              </a:ext>
            </a:extLst>
          </p:cNvPr>
          <p:cNvSpPr txBox="1"/>
          <p:nvPr/>
        </p:nvSpPr>
        <p:spPr>
          <a:xfrm>
            <a:off x="1220763" y="2289527"/>
            <a:ext cx="7449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의존관계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두 클래스 또는 모듈이 의존관계에 있다고 말할 때는 항상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방향성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부여해줘야 함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의존한다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A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변화에 영향을 받는다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의존하지 않는다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–&gt; B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변화에 영향을 받지 않는다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86612-97AA-4CF1-AB79-69AFBF5044A5}"/>
              </a:ext>
            </a:extLst>
          </p:cNvPr>
          <p:cNvSpPr txBox="1"/>
          <p:nvPr/>
        </p:nvSpPr>
        <p:spPr>
          <a:xfrm>
            <a:off x="983695" y="1711055"/>
            <a:ext cx="102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의존관계</a:t>
            </a:r>
          </a:p>
        </p:txBody>
      </p:sp>
    </p:spTree>
    <p:extLst>
      <p:ext uri="{BB962C8B-B14F-4D97-AF65-F5344CB8AC3E}">
        <p14:creationId xmlns:p14="http://schemas.microsoft.com/office/powerpoint/2010/main" val="1757860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DA009-0715-46D0-B078-F3369DF77B9F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1.7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의존관계 주입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(DI)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52B27D-7FAB-4F68-8146-D8620F3DD65A}"/>
              </a:ext>
            </a:extLst>
          </p:cNvPr>
          <p:cNvSpPr txBox="1"/>
          <p:nvPr/>
        </p:nvSpPr>
        <p:spPr>
          <a:xfrm>
            <a:off x="1220762" y="3366318"/>
            <a:ext cx="7516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클래스 모델이나 코드에는 런타임 시점의 의존관계가 드러나지 않음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그러기 위해서는 인터페이스에만 의존하고 있어야함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런타임 시점의 의존관계는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컨테이너나 팩토리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같은 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존재가 결정함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의존관계는 사용할 오브젝트에 대한 레퍼런스를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외부에서 주입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해줌으로써 만들어짐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0169D-CF9D-4A5B-AA04-7CC5EC25D71B}"/>
              </a:ext>
            </a:extLst>
          </p:cNvPr>
          <p:cNvSpPr txBox="1"/>
          <p:nvPr/>
        </p:nvSpPr>
        <p:spPr>
          <a:xfrm>
            <a:off x="1220762" y="2289527"/>
            <a:ext cx="7671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구체적인 의존 오브젝트와 그것을 사용할 주체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보통 클라이언트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런타임 시에 연결해주는 작업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의존 오브젝트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런타임시에 의존관계를 맺는 대상</a:t>
            </a:r>
          </a:p>
        </p:txBody>
      </p:sp>
    </p:spTree>
    <p:extLst>
      <p:ext uri="{BB962C8B-B14F-4D97-AF65-F5344CB8AC3E}">
        <p14:creationId xmlns:p14="http://schemas.microsoft.com/office/powerpoint/2010/main" val="2750007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DA009-0715-46D0-B078-F3369DF77B9F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1.7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의존관계 주입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(DI)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175DE4-70C9-4ADB-8293-4A4F57051E0C}"/>
              </a:ext>
            </a:extLst>
          </p:cNvPr>
          <p:cNvSpPr txBox="1"/>
          <p:nvPr/>
        </p:nvSpPr>
        <p:spPr>
          <a:xfrm>
            <a:off x="1220762" y="3041173"/>
            <a:ext cx="751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의존관계 주입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DI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컨테이너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(IoC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컨테이너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의해 런타임 시에 의존 오브젝트를 사용할 수 있도록 그 레퍼런스를 전달받는 과정이 마치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메소드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생성자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통해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컨테이너가 주입해주는 것과 같다고 해서 이를 의존관계 주입이라고 부름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22485-0E2E-4B92-9EE4-C52531E61AA5}"/>
              </a:ext>
            </a:extLst>
          </p:cNvPr>
          <p:cNvSpPr txBox="1"/>
          <p:nvPr/>
        </p:nvSpPr>
        <p:spPr>
          <a:xfrm>
            <a:off x="1220762" y="2289527"/>
            <a:ext cx="767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자바에서 가장 손쉽게 할 수 있는 주입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패러미터로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오브젝트의 레퍼런스를 전달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가장 손쉽게 사용할 수 있는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패러미터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전달이 가능한 메소드는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생성자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B8B390-8677-4B89-9E1A-EEFC5E27F95D}"/>
              </a:ext>
            </a:extLst>
          </p:cNvPr>
          <p:cNvSpPr txBox="1"/>
          <p:nvPr/>
        </p:nvSpPr>
        <p:spPr>
          <a:xfrm>
            <a:off x="1220761" y="4060753"/>
            <a:ext cx="767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받는다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외부로부터 주입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주입 받는 메서드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패러미터가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특정 클래스 타입으로 고정되어 있으면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일어날 수 없다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즉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인터페이스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패러미터를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통해 이뤄져야 함</a:t>
            </a:r>
          </a:p>
        </p:txBody>
      </p:sp>
    </p:spTree>
    <p:extLst>
      <p:ext uri="{BB962C8B-B14F-4D97-AF65-F5344CB8AC3E}">
        <p14:creationId xmlns:p14="http://schemas.microsoft.com/office/powerpoint/2010/main" val="2727931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DA009-0715-46D0-B078-F3369DF77B9F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1.7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의존관계 주입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(DI)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390EF-1D0F-426D-8D75-C93E5132CF90}"/>
              </a:ext>
            </a:extLst>
          </p:cNvPr>
          <p:cNvSpPr txBox="1"/>
          <p:nvPr/>
        </p:nvSpPr>
        <p:spPr>
          <a:xfrm>
            <a:off x="1220762" y="2754875"/>
            <a:ext cx="784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의존관계 검색 방식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(DL)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사용하는 이유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서버에서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이용해 오브젝트를 주입 받을 방법이 없기때문에 애플리케이션의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기동 시점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에서 적어도 한 번은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사용해 오브젝트를 가져와야 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FFDDE-866C-4852-BAA1-AC4B58AC4AE7}"/>
              </a:ext>
            </a:extLst>
          </p:cNvPr>
          <p:cNvSpPr txBox="1"/>
          <p:nvPr/>
        </p:nvSpPr>
        <p:spPr>
          <a:xfrm>
            <a:off x="1220762" y="3518227"/>
            <a:ext cx="751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의존관계 검색 방식에서는 검색하는 오브젝트는 자신이 스프링의 빈일 필요가 없으나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의존관계 주입에서는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그 자신도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반드시 컨테이너가 만드는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빈 오브젝트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여야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B26C29-F00B-47D8-9EE7-1D29738E71AD}"/>
              </a:ext>
            </a:extLst>
          </p:cNvPr>
          <p:cNvSpPr txBox="1"/>
          <p:nvPr/>
        </p:nvSpPr>
        <p:spPr>
          <a:xfrm>
            <a:off x="1220762" y="2289527"/>
            <a:ext cx="7671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의존관계 검색 방식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애플리케이션 컨텍스트에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getBean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이라는 메서드를 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1EA49-C270-4404-8C55-6272883D909B}"/>
              </a:ext>
            </a:extLst>
          </p:cNvPr>
          <p:cNvSpPr txBox="1"/>
          <p:nvPr/>
        </p:nvSpPr>
        <p:spPr>
          <a:xfrm>
            <a:off x="1220762" y="5044931"/>
            <a:ext cx="751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장점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관심사의 분리를 통해 얻어지는 높은 응집도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E7E2B-1301-423E-98EF-E01CD62C5911}"/>
              </a:ext>
            </a:extLst>
          </p:cNvPr>
          <p:cNvSpPr txBox="1"/>
          <p:nvPr/>
        </p:nvSpPr>
        <p:spPr>
          <a:xfrm>
            <a:off x="1220762" y="4281579"/>
            <a:ext cx="767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UserDao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ConnectionMaker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라는 인터페이스에만 의존하고 있다는 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ConnectionMaker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구현하기만 하고 있다면 어떤 오브젝트 든지 사용할 수 있다는 뜻</a:t>
            </a:r>
          </a:p>
        </p:txBody>
      </p:sp>
    </p:spTree>
    <p:extLst>
      <p:ext uri="{BB962C8B-B14F-4D97-AF65-F5344CB8AC3E}">
        <p14:creationId xmlns:p14="http://schemas.microsoft.com/office/powerpoint/2010/main" val="3879677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DA009-0715-46D0-B078-F3369DF77B9F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1.7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의존관계 주입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(DI)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28DA5-3E58-4023-B071-AC557675FC6E}"/>
              </a:ext>
            </a:extLst>
          </p:cNvPr>
          <p:cNvSpPr txBox="1"/>
          <p:nvPr/>
        </p:nvSpPr>
        <p:spPr>
          <a:xfrm>
            <a:off x="1220763" y="2813294"/>
            <a:ext cx="751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전통적으로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setter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메서드를 가장 많이 사용해옴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설정 정보를 자바 코드 대신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XML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사용하는 경우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setter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메서드가 가장 사용하기 편리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EAA5CC-E164-4D76-BFF5-986EC04281AB}"/>
              </a:ext>
            </a:extLst>
          </p:cNvPr>
          <p:cNvSpPr txBox="1"/>
          <p:nvPr/>
        </p:nvSpPr>
        <p:spPr>
          <a:xfrm>
            <a:off x="1220763" y="2289527"/>
            <a:ext cx="744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생성자를 사용하는 방법보다 더 자주 사용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F6E145-4C74-488B-867D-84B064AC0305}"/>
              </a:ext>
            </a:extLst>
          </p:cNvPr>
          <p:cNvSpPr txBox="1"/>
          <p:nvPr/>
        </p:nvSpPr>
        <p:spPr>
          <a:xfrm>
            <a:off x="983694" y="1711055"/>
            <a:ext cx="3039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메소드를 이용한 의존관계 주입</a:t>
            </a:r>
          </a:p>
        </p:txBody>
      </p:sp>
    </p:spTree>
    <p:extLst>
      <p:ext uri="{BB962C8B-B14F-4D97-AF65-F5344CB8AC3E}">
        <p14:creationId xmlns:p14="http://schemas.microsoft.com/office/powerpoint/2010/main" val="2265532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436D8-019D-4675-A4AF-E25460A8EC3D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1.8 XML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을 이용한 설정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16F3D-F9B1-4BF3-941B-D582EA97240B}"/>
              </a:ext>
            </a:extLst>
          </p:cNvPr>
          <p:cNvSpPr txBox="1"/>
          <p:nvPr/>
        </p:nvSpPr>
        <p:spPr>
          <a:xfrm>
            <a:off x="1220763" y="2289527"/>
            <a:ext cx="7449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의존관계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설정정보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만들어 사용하는데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가장 대표적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인 것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XML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파일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@Configuration -&gt; &lt;beans&gt;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@Bean -&gt; &lt;bean&gt;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으로 대응해서 생각하면 편리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수정자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메서드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&lt;property&gt;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예를들어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setConnectionMaker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() -&gt; name=“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connectionMaker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ref=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수정자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메서드를 통해 주입해줄 오브젝트의 빈 이름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Id=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빈 메서드 이름</a:t>
            </a:r>
          </a:p>
        </p:txBody>
      </p:sp>
    </p:spTree>
    <p:extLst>
      <p:ext uri="{BB962C8B-B14F-4D97-AF65-F5344CB8AC3E}">
        <p14:creationId xmlns:p14="http://schemas.microsoft.com/office/powerpoint/2010/main" val="2100668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436D8-019D-4675-A4AF-E25460A8EC3D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1.8 XML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을 이용한 설정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47D5D-C027-4A0D-B960-1CC6A71DCDF1}"/>
              </a:ext>
            </a:extLst>
          </p:cNvPr>
          <p:cNvSpPr txBox="1"/>
          <p:nvPr/>
        </p:nvSpPr>
        <p:spPr>
          <a:xfrm>
            <a:off x="1220763" y="2941986"/>
            <a:ext cx="751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오브젝트의 레퍼런스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(ref)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아니라 단순 값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(value)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주입해 주는 경우에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&lt;property ref=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대신에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value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사용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2AC714-B65D-4C49-876D-099A5C06AD05}"/>
              </a:ext>
            </a:extLst>
          </p:cNvPr>
          <p:cNvSpPr txBox="1"/>
          <p:nvPr/>
        </p:nvSpPr>
        <p:spPr>
          <a:xfrm>
            <a:off x="1220763" y="2289527"/>
            <a:ext cx="724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텍스트나 단순 오브젝트 등을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수정자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메서드에 넣어주는 것을 스프링에서는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값을 주입한다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고 말함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17EBAB-3085-4C46-A84A-C81A1E3E6EC0}"/>
              </a:ext>
            </a:extLst>
          </p:cNvPr>
          <p:cNvSpPr txBox="1"/>
          <p:nvPr/>
        </p:nvSpPr>
        <p:spPr>
          <a:xfrm>
            <a:off x="1220763" y="3712857"/>
            <a:ext cx="751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value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지정한 텍스트 값을 적절한 자바 타입으로 변화해줌</a:t>
            </a:r>
          </a:p>
        </p:txBody>
      </p:sp>
    </p:spTree>
    <p:extLst>
      <p:ext uri="{BB962C8B-B14F-4D97-AF65-F5344CB8AC3E}">
        <p14:creationId xmlns:p14="http://schemas.microsoft.com/office/powerpoint/2010/main" val="2417632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2.1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사용자 레벨 관리 기능 추가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305489-14A4-430F-B393-D418572CA236}"/>
              </a:ext>
            </a:extLst>
          </p:cNvPr>
          <p:cNvSpPr txBox="1"/>
          <p:nvPr/>
        </p:nvSpPr>
        <p:spPr>
          <a:xfrm>
            <a:off x="1220763" y="2941986"/>
            <a:ext cx="75163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단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은 오브젝트이므로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DB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저장될수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있는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타입이 아님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따라서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DB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저장 가능한 정수형 값으로 반환해 줘야함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내부에 메서드를 만들어 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반대로 조회를 했을 경우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ResultSet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DB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타입인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 가져오기 때문에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set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메서드를 실행 할 때 타입이 일치 하지 않으므로 해당 타입의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이늄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오브젝트로 바꿔서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set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해줘야 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6B8A5-2DF6-4960-B194-B04BCEDA82FB}"/>
              </a:ext>
            </a:extLst>
          </p:cNvPr>
          <p:cNvSpPr txBox="1"/>
          <p:nvPr/>
        </p:nvSpPr>
        <p:spPr>
          <a:xfrm>
            <a:off x="1220763" y="2289527"/>
            <a:ext cx="74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상수를 정의하여 메서드 호출 시 잘못된 값이 출력 될 수 있음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상수를 정의 해서 쓰는 것 보다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쓰는 것이 더 안전하다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901CA-94AF-4DB0-9964-64899A7675C0}"/>
              </a:ext>
            </a:extLst>
          </p:cNvPr>
          <p:cNvSpPr txBox="1"/>
          <p:nvPr/>
        </p:nvSpPr>
        <p:spPr>
          <a:xfrm>
            <a:off x="1220763" y="4330131"/>
            <a:ext cx="751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JDBC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사용하는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은 컴파일 과정에서는 자동으로 검증이 되지 않는 단순 문자열에 불과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빠르게 실행 가능한 포괄적인 테스트를 만들어 두면 기능의 추가나 수정이 일어날 때 문제를 빠르게 잡아낼 수 있음</a:t>
            </a:r>
          </a:p>
        </p:txBody>
      </p:sp>
    </p:spTree>
    <p:extLst>
      <p:ext uri="{BB962C8B-B14F-4D97-AF65-F5344CB8AC3E}">
        <p14:creationId xmlns:p14="http://schemas.microsoft.com/office/powerpoint/2010/main" val="141703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2.1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사용자 레벨 관리 기능 추가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305489-14A4-430F-B393-D418572CA236}"/>
              </a:ext>
            </a:extLst>
          </p:cNvPr>
          <p:cNvSpPr txBox="1"/>
          <p:nvPr/>
        </p:nvSpPr>
        <p:spPr>
          <a:xfrm>
            <a:off x="1220763" y="2941986"/>
            <a:ext cx="751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테스트 대역은 테스트 대상 오브젝트가 원활하게 동작할 수 있도록 도우면서 테스트를 위해 간접적인 정보를 제공해주기도 함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6B8A5-2DF6-4960-B194-B04BCEDA82FB}"/>
              </a:ext>
            </a:extLst>
          </p:cNvPr>
          <p:cNvSpPr txBox="1"/>
          <p:nvPr/>
        </p:nvSpPr>
        <p:spPr>
          <a:xfrm>
            <a:off x="1220763" y="2289527"/>
            <a:ext cx="74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테스트 대상이 사용하는 의존 오브젝트를 대체할 수 있도록 만든 오브젝트를 테스트 대역이라고 함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901CA-94AF-4DB0-9964-64899A7675C0}"/>
              </a:ext>
            </a:extLst>
          </p:cNvPr>
          <p:cNvSpPr txBox="1"/>
          <p:nvPr/>
        </p:nvSpPr>
        <p:spPr>
          <a:xfrm>
            <a:off x="1220763" y="3703482"/>
            <a:ext cx="751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테스트 대역 중에서 테스트 대상으로부터 전달받은 정보를 검증할 수 있도록 설계된 것을 목 오브젝트라고 함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B700D-899A-40F4-A2C7-BDFD4436CE2B}"/>
              </a:ext>
            </a:extLst>
          </p:cNvPr>
          <p:cNvSpPr txBox="1"/>
          <p:nvPr/>
        </p:nvSpPr>
        <p:spPr>
          <a:xfrm>
            <a:off x="983694" y="1711055"/>
            <a:ext cx="3039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테스트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92717-3F04-4241-9037-B7494FBCA11F}"/>
              </a:ext>
            </a:extLst>
          </p:cNvPr>
          <p:cNvSpPr txBox="1"/>
          <p:nvPr/>
        </p:nvSpPr>
        <p:spPr>
          <a:xfrm>
            <a:off x="1207215" y="4464978"/>
            <a:ext cx="751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@Before: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테스트 메서드가 실행되기 전에 항상 실행되는 것</a:t>
            </a:r>
          </a:p>
        </p:txBody>
      </p:sp>
    </p:spTree>
    <p:extLst>
      <p:ext uri="{BB962C8B-B14F-4D97-AF65-F5344CB8AC3E}">
        <p14:creationId xmlns:p14="http://schemas.microsoft.com/office/powerpoint/2010/main" val="358260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2.1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사용자 레벨 관리 기능 추가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6B8A5-2DF6-4960-B194-B04BCEDA82FB}"/>
              </a:ext>
            </a:extLst>
          </p:cNvPr>
          <p:cNvSpPr txBox="1"/>
          <p:nvPr/>
        </p:nvSpPr>
        <p:spPr>
          <a:xfrm>
            <a:off x="1220763" y="2289527"/>
            <a:ext cx="7449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JDBC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개발에서 가장 많은 실수가 일어나는 곳은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문장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UPDATE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문장에서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WHERE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절을 빼먹는 경우 검증 하기가 힘듦 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해결방안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update()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돌려주는 리턴 값을 확인</a:t>
            </a: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테스트를 보강해서 사용자 외의 정보는 변경되지 않음을 확인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사용자를 두 명 등록해 놓고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그중 하나만 수정한 뒤에 수정된 사용자와 수정하지 않은 사용자의 정보를 모두 확인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328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목차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D1FFA-F508-4C23-9F6A-DC9D7B95DDEA}"/>
              </a:ext>
            </a:extLst>
          </p:cNvPr>
          <p:cNvSpPr txBox="1"/>
          <p:nvPr/>
        </p:nvSpPr>
        <p:spPr>
          <a:xfrm>
            <a:off x="323528" y="1532503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C1BAE-1DD7-4B10-ADA0-0AD8EEB8A7A1}"/>
              </a:ext>
            </a:extLst>
          </p:cNvPr>
          <p:cNvSpPr txBox="1"/>
          <p:nvPr/>
        </p:nvSpPr>
        <p:spPr>
          <a:xfrm>
            <a:off x="323528" y="2353364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2FC87-DF8C-41D1-8B6D-C2F2FBBD98C2}"/>
              </a:ext>
            </a:extLst>
          </p:cNvPr>
          <p:cNvSpPr txBox="1"/>
          <p:nvPr/>
        </p:nvSpPr>
        <p:spPr>
          <a:xfrm>
            <a:off x="323528" y="3174225"/>
            <a:ext cx="53475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/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02451-FDB0-4C66-A7DE-7958C253AAD1}"/>
              </a:ext>
            </a:extLst>
          </p:cNvPr>
          <p:cNvSpPr txBox="1"/>
          <p:nvPr/>
        </p:nvSpPr>
        <p:spPr>
          <a:xfrm>
            <a:off x="323528" y="3995085"/>
            <a:ext cx="53475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/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7073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2.1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사용자 레벨 관리 기능 추가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305489-14A4-430F-B393-D418572CA236}"/>
              </a:ext>
            </a:extLst>
          </p:cNvPr>
          <p:cNvSpPr txBox="1"/>
          <p:nvPr/>
        </p:nvSpPr>
        <p:spPr>
          <a:xfrm>
            <a:off x="1220763" y="2941986"/>
            <a:ext cx="751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Service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Dao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구현 클래스가 바뀌어도 영향 받지 않도록 해야 한다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DAO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인터페이스를 사용하고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적용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6B8A5-2DF6-4960-B194-B04BCEDA82FB}"/>
              </a:ext>
            </a:extLst>
          </p:cNvPr>
          <p:cNvSpPr txBox="1"/>
          <p:nvPr/>
        </p:nvSpPr>
        <p:spPr>
          <a:xfrm>
            <a:off x="1220763" y="2289527"/>
            <a:ext cx="744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비즈니스 로직은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Service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구현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하나의 관심사에만 집중하도록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901CA-94AF-4DB0-9964-64899A7675C0}"/>
              </a:ext>
            </a:extLst>
          </p:cNvPr>
          <p:cNvSpPr txBox="1"/>
          <p:nvPr/>
        </p:nvSpPr>
        <p:spPr>
          <a:xfrm>
            <a:off x="1220763" y="4025332"/>
            <a:ext cx="751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플래그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(flag)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란 원래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깃발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이라는 뜻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프로그래밍에서는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상태를 기록하고 처리 흐름을 제어하기 위한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타입 변수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D561E-5EF5-467D-9F3D-E344D862158A}"/>
              </a:ext>
            </a:extLst>
          </p:cNvPr>
          <p:cNvSpPr txBox="1"/>
          <p:nvPr/>
        </p:nvSpPr>
        <p:spPr>
          <a:xfrm>
            <a:off x="1220763" y="4936344"/>
            <a:ext cx="751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BASIC, SILVER, GOLD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세 가지가 있고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변경이 일어나지 않는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GOLD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제외한 나머지 두 가지가 변경이 되는 경우와 아닌 경우가 있을 때는 최소한 다섯 가지 경우를 살펴봐야함</a:t>
            </a:r>
          </a:p>
        </p:txBody>
      </p:sp>
    </p:spTree>
    <p:extLst>
      <p:ext uri="{BB962C8B-B14F-4D97-AF65-F5344CB8AC3E}">
        <p14:creationId xmlns:p14="http://schemas.microsoft.com/office/powerpoint/2010/main" val="2521537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2.1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사용자 레벨 관리 기능 추가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6B8A5-2DF6-4960-B194-B04BCEDA82FB}"/>
              </a:ext>
            </a:extLst>
          </p:cNvPr>
          <p:cNvSpPr txBox="1"/>
          <p:nvPr/>
        </p:nvSpPr>
        <p:spPr>
          <a:xfrm>
            <a:off x="1220763" y="2289527"/>
            <a:ext cx="74491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작성된 코드를 살펴 볼 때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코드에 중복된 부분은 없는가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코드가 무엇을 하는 것인지 이해하기 불편하지 않은가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코드가 자신이 있어야 할 자리에 있는가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앞으로 변경이 일어난다면 어떤 것이 있을 수 있고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그 변화에 쉽게 대응할 수 있게 작성되어 있는가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15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2.1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사용자 레벨 관리 기능 추가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305489-14A4-430F-B393-D418572CA236}"/>
              </a:ext>
            </a:extLst>
          </p:cNvPr>
          <p:cNvSpPr txBox="1"/>
          <p:nvPr/>
        </p:nvSpPr>
        <p:spPr>
          <a:xfrm>
            <a:off x="1220763" y="2941986"/>
            <a:ext cx="751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로직에서 처리할 수 없는 경우는 예외를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던져줌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6B8A5-2DF6-4960-B194-B04BCEDA82FB}"/>
              </a:ext>
            </a:extLst>
          </p:cNvPr>
          <p:cNvSpPr txBox="1"/>
          <p:nvPr/>
        </p:nvSpPr>
        <p:spPr>
          <a:xfrm>
            <a:off x="1220763" y="2289527"/>
            <a:ext cx="74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코드가 깔끔해 보이지 않는 이유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성격이 다른 여러 가지 로직이 한데 섞여 있기 때문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유지보수가 어려워질 수 있음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그렇다고 분리를 하면 코드가 더 복잡해짐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901CA-94AF-4DB0-9964-64899A7675C0}"/>
              </a:ext>
            </a:extLst>
          </p:cNvPr>
          <p:cNvSpPr txBox="1"/>
          <p:nvPr/>
        </p:nvSpPr>
        <p:spPr>
          <a:xfrm>
            <a:off x="1274950" y="3509420"/>
            <a:ext cx="75163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내부 정보가 변경되는 것은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UserService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보다는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스스로 다루는 게 적절함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User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내부 정보를 다루는 기능을 추가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UserService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에게 내부 정보를 변경하로 요청하는 편이 나음</a:t>
            </a:r>
          </a:p>
        </p:txBody>
      </p:sp>
    </p:spTree>
    <p:extLst>
      <p:ext uri="{BB962C8B-B14F-4D97-AF65-F5344CB8AC3E}">
        <p14:creationId xmlns:p14="http://schemas.microsoft.com/office/powerpoint/2010/main" val="1943309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2.1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사용자 레벨 관리 기능 추가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305489-14A4-430F-B393-D418572CA236}"/>
              </a:ext>
            </a:extLst>
          </p:cNvPr>
          <p:cNvSpPr txBox="1"/>
          <p:nvPr/>
        </p:nvSpPr>
        <p:spPr>
          <a:xfrm>
            <a:off x="1187131" y="3779837"/>
            <a:ext cx="7909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항상 코드를 더 깔끔하고 유연하면서 변화에 대응하기 쉽고 테스트하기 좋게 만들려고 노력해야 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6B8A5-2DF6-4960-B194-B04BCEDA82FB}"/>
              </a:ext>
            </a:extLst>
          </p:cNvPr>
          <p:cNvSpPr txBox="1"/>
          <p:nvPr/>
        </p:nvSpPr>
        <p:spPr>
          <a:xfrm>
            <a:off x="1220763" y="2289527"/>
            <a:ext cx="74491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객체지향 적인 코드는 다른 오브젝트의 데이터를 가져와서 작업하는 대신 데이터를 갖고 있는 다른 오브젝트에게 작업을 해달라고 요청함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오브젝트에게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데이터를 요구하지 말고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작업을 요청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하라는 것이 객체지향 프로그래밍의 가장 기본이 되는 원리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901CA-94AF-4DB0-9964-64899A7675C0}"/>
              </a:ext>
            </a:extLst>
          </p:cNvPr>
          <p:cNvSpPr txBox="1"/>
          <p:nvPr/>
        </p:nvSpPr>
        <p:spPr>
          <a:xfrm>
            <a:off x="1187131" y="4336905"/>
            <a:ext cx="751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한 가지 변경 이유가 발생했을 때 여러 군데를 고치게 만든다면 중복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상수 값도 마찬가지 므로 정수형 상수로 변경해줌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(static final int)</a:t>
            </a:r>
          </a:p>
        </p:txBody>
      </p:sp>
    </p:spTree>
    <p:extLst>
      <p:ext uri="{BB962C8B-B14F-4D97-AF65-F5344CB8AC3E}">
        <p14:creationId xmlns:p14="http://schemas.microsoft.com/office/powerpoint/2010/main" val="1151101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2.2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트랜잭션 서비스 추상화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305489-14A4-430F-B393-D418572CA236}"/>
              </a:ext>
            </a:extLst>
          </p:cNvPr>
          <p:cNvSpPr txBox="1"/>
          <p:nvPr/>
        </p:nvSpPr>
        <p:spPr>
          <a:xfrm>
            <a:off x="1220763" y="2796370"/>
            <a:ext cx="751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더 이상 쪼갤 수 없는 작업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전체가 다 성공하든지 아니면 전체가 다 실패하든지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6B8A5-2DF6-4960-B194-B04BCEDA82FB}"/>
              </a:ext>
            </a:extLst>
          </p:cNvPr>
          <p:cNvSpPr txBox="1"/>
          <p:nvPr/>
        </p:nvSpPr>
        <p:spPr>
          <a:xfrm>
            <a:off x="1220763" y="2289527"/>
            <a:ext cx="744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트랜잭션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더 이상 나눌 수 없는 단위 작업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원자성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DE64E-2DF9-48DB-9533-C8A0FE2FC01C}"/>
              </a:ext>
            </a:extLst>
          </p:cNvPr>
          <p:cNvSpPr txBox="1"/>
          <p:nvPr/>
        </p:nvSpPr>
        <p:spPr>
          <a:xfrm>
            <a:off x="1220763" y="3430627"/>
            <a:ext cx="751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중간에 예외가 발생해서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작업을 완료할 수 없다면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아예 작업이 시작되지 않은 것처럼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초기 상태로 돌려놔야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E22FE0-1A5C-487D-8466-7EBAED45FAE1}"/>
              </a:ext>
            </a:extLst>
          </p:cNvPr>
          <p:cNvSpPr txBox="1"/>
          <p:nvPr/>
        </p:nvSpPr>
        <p:spPr>
          <a:xfrm>
            <a:off x="1220763" y="4178760"/>
            <a:ext cx="751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은행 시스템 계좌 작업은 입금계좌 잔고 수정과 출금계좌 잔고 수정이 동시에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한 트랜잭션으로 묶여서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진행 되야 함</a:t>
            </a:r>
          </a:p>
        </p:txBody>
      </p:sp>
    </p:spTree>
    <p:extLst>
      <p:ext uri="{BB962C8B-B14F-4D97-AF65-F5344CB8AC3E}">
        <p14:creationId xmlns:p14="http://schemas.microsoft.com/office/powerpoint/2010/main" val="1490486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2.2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트랜잭션 서비스 추상화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305489-14A4-430F-B393-D418572CA236}"/>
              </a:ext>
            </a:extLst>
          </p:cNvPr>
          <p:cNvSpPr txBox="1"/>
          <p:nvPr/>
        </p:nvSpPr>
        <p:spPr>
          <a:xfrm>
            <a:off x="1220763" y="3410505"/>
            <a:ext cx="7516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여러 개의 작업이 하나의 트랜잭션으로 처리하는 경우에 모든 수행 작업이 다 성공적으로 마무리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됐음을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확정 시켜야 함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이것을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트랜잭션 </a:t>
            </a:r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커밋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이라고 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6B8A5-2DF6-4960-B194-B04BCEDA82FB}"/>
              </a:ext>
            </a:extLst>
          </p:cNvPr>
          <p:cNvSpPr txBox="1"/>
          <p:nvPr/>
        </p:nvSpPr>
        <p:spPr>
          <a:xfrm>
            <a:off x="1220763" y="2289527"/>
            <a:ext cx="7449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첫번째 작업이 성공적으로 실행 됐지만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두번째 작업이 성공하기 전에 예외가 발생됐다면 앞에서 처리한 작업도 취소 시켜야 함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이런 취소 작업을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트랜잭션 롤백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이라고 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DE64E-2DF9-48DB-9533-C8A0FE2FC01C}"/>
              </a:ext>
            </a:extLst>
          </p:cNvPr>
          <p:cNvSpPr txBox="1"/>
          <p:nvPr/>
        </p:nvSpPr>
        <p:spPr>
          <a:xfrm>
            <a:off x="1220763" y="4531483"/>
            <a:ext cx="751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모든 작업을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무효화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하는 롤백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모든 작업을 다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확정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하는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커밋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4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2.2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트랜잭션 서비스 추상화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6B8A5-2DF6-4960-B194-B04BCEDA82FB}"/>
              </a:ext>
            </a:extLst>
          </p:cNvPr>
          <p:cNvSpPr txBox="1"/>
          <p:nvPr/>
        </p:nvSpPr>
        <p:spPr>
          <a:xfrm>
            <a:off x="1220763" y="2289527"/>
            <a:ext cx="744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트랜잭션 경계설정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트랜잭션이 시작하는 곳과 끝나는 곳을 지정하는 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DE64E-2DF9-48DB-9533-C8A0FE2FC01C}"/>
              </a:ext>
            </a:extLst>
          </p:cNvPr>
          <p:cNvSpPr txBox="1"/>
          <p:nvPr/>
        </p:nvSpPr>
        <p:spPr>
          <a:xfrm>
            <a:off x="1220763" y="2732785"/>
            <a:ext cx="751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트랜잭션의 경계는 하나의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Connection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 만들어지고 닫히는 범위 안에 존재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8A076-5938-455F-8600-9EBE2AE10F21}"/>
              </a:ext>
            </a:extLst>
          </p:cNvPr>
          <p:cNvSpPr txBox="1"/>
          <p:nvPr/>
        </p:nvSpPr>
        <p:spPr>
          <a:xfrm>
            <a:off x="983694" y="1711055"/>
            <a:ext cx="1908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트랜잭션 경계설정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924B79-85B2-4885-970C-F00EDB0FEE38}"/>
              </a:ext>
            </a:extLst>
          </p:cNvPr>
          <p:cNvSpPr txBox="1"/>
          <p:nvPr/>
        </p:nvSpPr>
        <p:spPr>
          <a:xfrm>
            <a:off x="1187131" y="3180207"/>
            <a:ext cx="751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데이터 액세스 코드를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DAO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 만들어서 분리해 놓았을 경우에는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DAO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메소드를 호출 할 때 마다 하나의 새로운 트랜잭션이 만들어짐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(DB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커넥션을 매번 만들기 때문에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8AAA22-A130-459D-B092-319D465B5FC8}"/>
              </a:ext>
            </a:extLst>
          </p:cNvPr>
          <p:cNvSpPr txBox="1"/>
          <p:nvPr/>
        </p:nvSpPr>
        <p:spPr>
          <a:xfrm>
            <a:off x="1220762" y="3843072"/>
            <a:ext cx="767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어떤 일련의 작업이 하나의 트랜잭션으로 묶이려면 그 작업이 진행되는 동안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DB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커넥션도 하나만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사용 돼야함</a:t>
            </a:r>
          </a:p>
        </p:txBody>
      </p:sp>
    </p:spTree>
    <p:extLst>
      <p:ext uri="{BB962C8B-B14F-4D97-AF65-F5344CB8AC3E}">
        <p14:creationId xmlns:p14="http://schemas.microsoft.com/office/powerpoint/2010/main" val="2494838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2.2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트랜잭션 서비스 추상화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3845E-3E5C-4800-A8F4-F3B965831184}"/>
              </a:ext>
            </a:extLst>
          </p:cNvPr>
          <p:cNvSpPr txBox="1"/>
          <p:nvPr/>
        </p:nvSpPr>
        <p:spPr>
          <a:xfrm>
            <a:off x="1220763" y="3065592"/>
            <a:ext cx="751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setAutoCommit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(false)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 트랜잭션 시작을 선언하고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commit()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또는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rollback()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으로 트랜잭션을 종료하는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8F798-33D8-4A99-8EFC-6E2B3D907C6A}"/>
              </a:ext>
            </a:extLst>
          </p:cNvPr>
          <p:cNvSpPr txBox="1"/>
          <p:nvPr/>
        </p:nvSpPr>
        <p:spPr>
          <a:xfrm>
            <a:off x="1220763" y="2289527"/>
            <a:ext cx="7449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트랜잭션 동기화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트랜잭션을 시작하기 위해 만든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Connection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오브젝트를 특별한 저장소에 보관해두고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이후에 호출되는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DAO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메소드에서 저장된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Connection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가져다 가 사용하게 하는 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4213CF-BB89-4859-B273-CA1094BD3C23}"/>
              </a:ext>
            </a:extLst>
          </p:cNvPr>
          <p:cNvSpPr txBox="1"/>
          <p:nvPr/>
        </p:nvSpPr>
        <p:spPr>
          <a:xfrm>
            <a:off x="983694" y="1711055"/>
            <a:ext cx="1908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트랜잭션 동기화</a:t>
            </a:r>
          </a:p>
        </p:txBody>
      </p:sp>
    </p:spTree>
    <p:extLst>
      <p:ext uri="{BB962C8B-B14F-4D97-AF65-F5344CB8AC3E}">
        <p14:creationId xmlns:p14="http://schemas.microsoft.com/office/powerpoint/2010/main" val="2508638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2.2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트랜잭션 서비스 추상화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3845E-3E5C-4800-A8F4-F3B965831184}"/>
              </a:ext>
            </a:extLst>
          </p:cNvPr>
          <p:cNvSpPr txBox="1"/>
          <p:nvPr/>
        </p:nvSpPr>
        <p:spPr>
          <a:xfrm>
            <a:off x="1220763" y="3885153"/>
            <a:ext cx="751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 JDBC: SQL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이용하는 방식이라는 공통점을 뽑아내 추상화 한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8F798-33D8-4A99-8EFC-6E2B3D907C6A}"/>
              </a:ext>
            </a:extLst>
          </p:cNvPr>
          <p:cNvSpPr txBox="1"/>
          <p:nvPr/>
        </p:nvSpPr>
        <p:spPr>
          <a:xfrm>
            <a:off x="1220763" y="2289527"/>
            <a:ext cx="7449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일정한 패턴을 갖는 유사한 구조는 추상화를 고려 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추상화란 하위 시스템의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공통점을 뽑아내서 분리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시키는 것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추상화를 하면 하위 시스템이 어떤 것인지 알지 못하거나 바뀌더라도 일관된 방법으로 접근 할 수 있음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4213CF-BB89-4859-B273-CA1094BD3C23}"/>
              </a:ext>
            </a:extLst>
          </p:cNvPr>
          <p:cNvSpPr txBox="1"/>
          <p:nvPr/>
        </p:nvSpPr>
        <p:spPr>
          <a:xfrm>
            <a:off x="983694" y="1711055"/>
            <a:ext cx="2382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트랜잭션 서비스 추상화</a:t>
            </a:r>
          </a:p>
        </p:txBody>
      </p:sp>
    </p:spTree>
    <p:extLst>
      <p:ext uri="{BB962C8B-B14F-4D97-AF65-F5344CB8AC3E}">
        <p14:creationId xmlns:p14="http://schemas.microsoft.com/office/powerpoint/2010/main" val="1833765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2.2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트랜잭션 서비스 추상화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6B8A5-2DF6-4960-B194-B04BCEDA82FB}"/>
              </a:ext>
            </a:extLst>
          </p:cNvPr>
          <p:cNvSpPr txBox="1"/>
          <p:nvPr/>
        </p:nvSpPr>
        <p:spPr>
          <a:xfrm>
            <a:off x="1220763" y="2289527"/>
            <a:ext cx="74491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스프링의 빈으로 등록할 때 먼저 검토해야 할 것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싱글톤으로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만들어져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여러 스레드에서 동시에 사용해도 괜찮은가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상태를 갖고 있고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멀티스레드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환경에서 안전하지 않은 클래스를 빈으로 무작정 등록하면 심각한 문제가 발생</a:t>
            </a:r>
          </a:p>
        </p:txBody>
      </p:sp>
    </p:spTree>
    <p:extLst>
      <p:ext uri="{BB962C8B-B14F-4D97-AF65-F5344CB8AC3E}">
        <p14:creationId xmlns:p14="http://schemas.microsoft.com/office/powerpoint/2010/main" val="293619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1.1 DAO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와 자바 빈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A007EC-34DD-4C10-A227-9B5C5073D82B}"/>
              </a:ext>
            </a:extLst>
          </p:cNvPr>
          <p:cNvSpPr txBox="1"/>
          <p:nvPr/>
        </p:nvSpPr>
        <p:spPr>
          <a:xfrm>
            <a:off x="1220762" y="2760409"/>
            <a:ext cx="98942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자바 빈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다음 두 가지 관례를 따라 만들어진 오브젝트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디폴트 생성자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자바빈은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패러미터가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없는 디폴트 생성자를 가져야함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프레임워크에서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리플렉션을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이용해 오브젝트를 생성하기 때문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프로퍼티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자바빈이 노출하는 이름을 가진 속성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프로퍼티는 메서드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setter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getter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이용해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수정 또는 조회가 가능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1220763" y="2289527"/>
            <a:ext cx="717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DAO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DB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사용해 데이터를 조회하거나 조작하는 기능을 전담하도록 만든 오브젝트</a:t>
            </a:r>
          </a:p>
        </p:txBody>
      </p:sp>
    </p:spTree>
    <p:extLst>
      <p:ext uri="{BB962C8B-B14F-4D97-AF65-F5344CB8AC3E}">
        <p14:creationId xmlns:p14="http://schemas.microsoft.com/office/powerpoint/2010/main" val="526335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2.3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서비스 추상화와 단일 책임 원칙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305489-14A4-430F-B393-D418572CA236}"/>
              </a:ext>
            </a:extLst>
          </p:cNvPr>
          <p:cNvSpPr txBox="1"/>
          <p:nvPr/>
        </p:nvSpPr>
        <p:spPr>
          <a:xfrm>
            <a:off x="1220763" y="3422889"/>
            <a:ext cx="751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이와 달리 트랜잭션의 추상화는 애플리케이션의 비즈니스 로직과 그 하위에서 동작하는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로우레벨의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트랜잭션 기술이라는 아예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다른 계층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서비스 추상화 계층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특성을 갖는 코드를 분리한 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6B8A5-2DF6-4960-B194-B04BCEDA82FB}"/>
              </a:ext>
            </a:extLst>
          </p:cNvPr>
          <p:cNvSpPr txBox="1"/>
          <p:nvPr/>
        </p:nvSpPr>
        <p:spPr>
          <a:xfrm>
            <a:off x="1220763" y="2289527"/>
            <a:ext cx="7449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UserDao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UserService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는 같은 애플리케이션 로직을 담은 코드지만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애플리케이션 계층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내용에 따라 분리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한것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같은 계층에서 수평적인 분리라고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볼수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DE64E-2DF9-48DB-9533-C8A0FE2FC01C}"/>
              </a:ext>
            </a:extLst>
          </p:cNvPr>
          <p:cNvSpPr txBox="1"/>
          <p:nvPr/>
        </p:nvSpPr>
        <p:spPr>
          <a:xfrm>
            <a:off x="1220762" y="4248182"/>
            <a:ext cx="79029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UserService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UserDao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의존 하고 있으나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인터페이스와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통해 연결됨으로써 결합도가 낮아짐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결합도가 낮다는 것은 데이터 액세스 로직이나 기술이 바뀐다고 할지라도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UserService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코드에는 영향을 주지 않는다는 뜻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서로 독립적으로 확장 가능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F0D92-7854-4DAC-BB43-A4588EB71E0D}"/>
              </a:ext>
            </a:extLst>
          </p:cNvPr>
          <p:cNvSpPr txBox="1"/>
          <p:nvPr/>
        </p:nvSpPr>
        <p:spPr>
          <a:xfrm>
            <a:off x="983695" y="1711055"/>
            <a:ext cx="301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수직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수평 계층구조와 의존관계</a:t>
            </a:r>
          </a:p>
        </p:txBody>
      </p:sp>
    </p:spTree>
    <p:extLst>
      <p:ext uri="{BB962C8B-B14F-4D97-AF65-F5344CB8AC3E}">
        <p14:creationId xmlns:p14="http://schemas.microsoft.com/office/powerpoint/2010/main" val="2663643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2.3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서비스 추상화와 단일 책임 원칙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305489-14A4-430F-B393-D418572CA236}"/>
              </a:ext>
            </a:extLst>
          </p:cNvPr>
          <p:cNvSpPr txBox="1"/>
          <p:nvPr/>
        </p:nvSpPr>
        <p:spPr>
          <a:xfrm>
            <a:off x="1220763" y="3065592"/>
            <a:ext cx="751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애플리케이션 로직의 종류에 따른 수평적인 구분이든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로직과 기술이라는 수직적인 구분이든 모두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결합도가 낮으며 서로 영향을 주지 않고 자유롭게 확장될 수 있는 구조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만드는 것이 스프링의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중요한 역할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6B8A5-2DF6-4960-B194-B04BCEDA82FB}"/>
              </a:ext>
            </a:extLst>
          </p:cNvPr>
          <p:cNvSpPr txBox="1"/>
          <p:nvPr/>
        </p:nvSpPr>
        <p:spPr>
          <a:xfrm>
            <a:off x="1220763" y="2289527"/>
            <a:ext cx="74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애플리케이션 계층과 기술 서비스 계층의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결합도가 낮은 분리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는 애플리케이션 코드를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로우레벨의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기술 서비스와 환경에서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독립시켜줌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DE64E-2DF9-48DB-9533-C8A0FE2FC01C}"/>
              </a:ext>
            </a:extLst>
          </p:cNvPr>
          <p:cNvSpPr txBox="1"/>
          <p:nvPr/>
        </p:nvSpPr>
        <p:spPr>
          <a:xfrm>
            <a:off x="1220763" y="3890885"/>
            <a:ext cx="751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의 가치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는 관심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책임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성격이 다른 코드를 깔끔하게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분리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하는 데 있음</a:t>
            </a:r>
          </a:p>
        </p:txBody>
      </p:sp>
    </p:spTree>
    <p:extLst>
      <p:ext uri="{BB962C8B-B14F-4D97-AF65-F5344CB8AC3E}">
        <p14:creationId xmlns:p14="http://schemas.microsoft.com/office/powerpoint/2010/main" val="829451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2.3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서비스 추상화와 단일 책임 원칙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305489-14A4-430F-B393-D418572CA236}"/>
              </a:ext>
            </a:extLst>
          </p:cNvPr>
          <p:cNvSpPr txBox="1"/>
          <p:nvPr/>
        </p:nvSpPr>
        <p:spPr>
          <a:xfrm>
            <a:off x="1220763" y="3065592"/>
            <a:ext cx="751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단일 책임 원칙의 장점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어떤 변경이 필요할 때 수정 대상이 명확해짐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기술이 바뀌면 기술 계층과 연동을 담당하는 기술 추상화 계층의 설정만 바꿔 주면 됨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6B8A5-2DF6-4960-B194-B04BCEDA82FB}"/>
              </a:ext>
            </a:extLst>
          </p:cNvPr>
          <p:cNvSpPr txBox="1"/>
          <p:nvPr/>
        </p:nvSpPr>
        <p:spPr>
          <a:xfrm>
            <a:off x="1220763" y="2289527"/>
            <a:ext cx="7449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단일 책임 원칙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하나의 모듈은 한 가지 책임을 가져야 한다는 의미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어떤 코드에 두가지 책임을 갖고 있다는 것은 코드가 수정되는 이유가 두가지 라는 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DE64E-2DF9-48DB-9533-C8A0FE2FC01C}"/>
              </a:ext>
            </a:extLst>
          </p:cNvPr>
          <p:cNvSpPr txBox="1"/>
          <p:nvPr/>
        </p:nvSpPr>
        <p:spPr>
          <a:xfrm>
            <a:off x="1220763" y="3890885"/>
            <a:ext cx="75163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적절하게 책임과 관심이 다른 코드를 분리하고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서로 영향을 주지 않도록 다양한 추상화 기법을 도입하고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애플리케이션 로직과 기술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환경을 분리하는 등의 작업이 엔터프라이즈 애플리케이션에는 반드시 필요함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이를 위한 핵심적인 도구가 스프링의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F0D92-7854-4DAC-BB43-A4588EB71E0D}"/>
              </a:ext>
            </a:extLst>
          </p:cNvPr>
          <p:cNvSpPr txBox="1"/>
          <p:nvPr/>
        </p:nvSpPr>
        <p:spPr>
          <a:xfrm>
            <a:off x="983695" y="1711055"/>
            <a:ext cx="1529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단일 책임 원칙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D37C0-7A4D-4CF8-99D1-6A3E098DDD64}"/>
              </a:ext>
            </a:extLst>
          </p:cNvPr>
          <p:cNvSpPr txBox="1"/>
          <p:nvPr/>
        </p:nvSpPr>
        <p:spPr>
          <a:xfrm>
            <a:off x="1278336" y="5362509"/>
            <a:ext cx="75163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단일 책임 원칙을 잘 지키는 코드를 만들기 위해 인터페이스를 도입하고 이를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 연결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그 결과로 단일 책임 원칙 뿐 아니라 개방 폐쇄 원칙도 잘 지키고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결합도가 낮고 응집도가 높은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코드를 만들 수 있음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뿐만 아니라 전략 패턴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어댑터 패턴 등 여러가지 디자인 패턴이 자연스럽게 적용 됨</a:t>
            </a:r>
          </a:p>
        </p:txBody>
      </p:sp>
    </p:spTree>
    <p:extLst>
      <p:ext uri="{BB962C8B-B14F-4D97-AF65-F5344CB8AC3E}">
        <p14:creationId xmlns:p14="http://schemas.microsoft.com/office/powerpoint/2010/main" val="708982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메일 서비스 추상화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6B8A5-2DF6-4960-B194-B04BCEDA82FB}"/>
              </a:ext>
            </a:extLst>
          </p:cNvPr>
          <p:cNvSpPr txBox="1"/>
          <p:nvPr/>
        </p:nvSpPr>
        <p:spPr>
          <a:xfrm>
            <a:off x="1220763" y="2289527"/>
            <a:ext cx="7530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메일 발송 테스트 하려면 서버가 필요함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하지만 테스트 할 때마다 실제로 서버에 메일을 보내는 것은 서버에 부담을 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실제 메일 서버를 사용하지 않고 테스트 메일 서버를 사용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실제 메일 전송을 수행하는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JavaMail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API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대신에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JavaMail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과같은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인터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페이스를 갖는 오브젝트를 생성해서 사용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하지만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JavaMail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은 확장이나 지원이 불가능하도록 만들어진 악명 높은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중 하나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스프링이 제공하는 메일 서비스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추상화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MailSender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인터페이스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기능을 통해 해결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MailSender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구현 클래스를 만들어서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해주면 됨</a:t>
            </a:r>
          </a:p>
        </p:txBody>
      </p:sp>
    </p:spTree>
    <p:extLst>
      <p:ext uri="{BB962C8B-B14F-4D97-AF65-F5344CB8AC3E}">
        <p14:creationId xmlns:p14="http://schemas.microsoft.com/office/powerpoint/2010/main" val="812061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메일 서비스 추상화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6B8A5-2DF6-4960-B194-B04BCEDA82FB}"/>
              </a:ext>
            </a:extLst>
          </p:cNvPr>
          <p:cNvSpPr txBox="1"/>
          <p:nvPr/>
        </p:nvSpPr>
        <p:spPr>
          <a:xfrm>
            <a:off x="1220763" y="2289527"/>
            <a:ext cx="7449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XML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설정파일을 테스트용으로 따로 만든 이유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개발자 환경에서 손쉽게 이용할 수 있는 테스트용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DB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사용하도록 만들기 위해서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이처럼 테스트 환경에서 유용하게 사용하는 기법이 있음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테스트할 대상이 의존하고 있는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오브젝트를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를 통해 </a:t>
            </a:r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바꿔치기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하는 것</a:t>
            </a:r>
          </a:p>
        </p:txBody>
      </p:sp>
    </p:spTree>
    <p:extLst>
      <p:ext uri="{BB962C8B-B14F-4D97-AF65-F5344CB8AC3E}">
        <p14:creationId xmlns:p14="http://schemas.microsoft.com/office/powerpoint/2010/main" val="15951822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메일 서비스 추상화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6B8A5-2DF6-4960-B194-B04BCEDA82FB}"/>
              </a:ext>
            </a:extLst>
          </p:cNvPr>
          <p:cNvSpPr txBox="1"/>
          <p:nvPr/>
        </p:nvSpPr>
        <p:spPr>
          <a:xfrm>
            <a:off x="1220763" y="2289527"/>
            <a:ext cx="74491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의존한다는 말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종속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되거나 기능을 사용한다는 의미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사용하는 오브젝트의 기능이 바뀌었을 때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자신이 영향을 받음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의존 오브젝트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==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협력 오브젝트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함께 협력해서 일을 처리하는 대상이기 때문</a:t>
            </a:r>
          </a:p>
        </p:txBody>
      </p:sp>
    </p:spTree>
    <p:extLst>
      <p:ext uri="{BB962C8B-B14F-4D97-AF65-F5344CB8AC3E}">
        <p14:creationId xmlns:p14="http://schemas.microsoft.com/office/powerpoint/2010/main" val="2480937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메일 서비스 추상화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6B8A5-2DF6-4960-B194-B04BCEDA82FB}"/>
              </a:ext>
            </a:extLst>
          </p:cNvPr>
          <p:cNvSpPr txBox="1"/>
          <p:nvPr/>
        </p:nvSpPr>
        <p:spPr>
          <a:xfrm>
            <a:off x="1220763" y="2289527"/>
            <a:ext cx="74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테스트 환경을 만들어 주기 위해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테스트 대상이 되는 오브젝트의 기능에만 충실하게 수행하면서 빠르게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자주 테스트를 실행할 수 있도록 사용하는 오브젝트를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테스트 대역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이라고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7F7D1-6F4E-4108-BA94-C30210C5B899}"/>
              </a:ext>
            </a:extLst>
          </p:cNvPr>
          <p:cNvSpPr txBox="1"/>
          <p:nvPr/>
        </p:nvSpPr>
        <p:spPr>
          <a:xfrm>
            <a:off x="983695" y="1711055"/>
            <a:ext cx="127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테스트 대역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4E496-E93B-41E4-8772-D22757BEACC5}"/>
              </a:ext>
            </a:extLst>
          </p:cNvPr>
          <p:cNvSpPr txBox="1"/>
          <p:nvPr/>
        </p:nvSpPr>
        <p:spPr>
          <a:xfrm>
            <a:off x="1220763" y="3052665"/>
            <a:ext cx="74491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테스트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스텁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테스트 대상 오브젝트의 의존객체로서 존재하면서 테스트 동안에 코드가 정상적으로 수행할 수 있도록 돕는 것을 말함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일반적으로 메소드를 통해 전달하는 파라미터와 달리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테스트 코드 내부에서 간접적으로 사용됨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0AF7A-A81F-4F93-8780-5DBA659BD5C5}"/>
              </a:ext>
            </a:extLst>
          </p:cNvPr>
          <p:cNvSpPr txBox="1"/>
          <p:nvPr/>
        </p:nvSpPr>
        <p:spPr>
          <a:xfrm>
            <a:off x="1220763" y="4471678"/>
            <a:ext cx="7449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단위 테스트에서는 보통 입력 값을 테스트 대상 오브젝트의 메소드의 파라미터로 전달 하고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메소드의 리턴 값을 출력 값으로 보고 검증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스텁을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이용하면 간접적인 입력 값을 지정해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줄수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1948866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메일 서비스 추상화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7F7D1-6F4E-4108-BA94-C30210C5B899}"/>
              </a:ext>
            </a:extLst>
          </p:cNvPr>
          <p:cNvSpPr txBox="1"/>
          <p:nvPr/>
        </p:nvSpPr>
        <p:spPr>
          <a:xfrm>
            <a:off x="983695" y="1711055"/>
            <a:ext cx="127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목 오브젝트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4AD3C-50FA-496D-A7EC-89EB9159135B}"/>
              </a:ext>
            </a:extLst>
          </p:cNvPr>
          <p:cNvSpPr txBox="1"/>
          <p:nvPr/>
        </p:nvSpPr>
        <p:spPr>
          <a:xfrm>
            <a:off x="1220763" y="3231515"/>
            <a:ext cx="7449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목 오브젝트는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스텁처럼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테스트 오브젝트가 정상적으로 실행되도록 도와주면서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테스트 오브젝트와 자신의 사이에서 일어나는 커뮤니케이션 내용을 저장해 뒀다가 테스트 결과를 검증하는 데 활용할 수 있게 해 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9D759-E48C-49C6-A3C4-55C52EC901E3}"/>
              </a:ext>
            </a:extLst>
          </p:cNvPr>
          <p:cNvSpPr txBox="1"/>
          <p:nvPr/>
        </p:nvSpPr>
        <p:spPr>
          <a:xfrm>
            <a:off x="1220763" y="4269874"/>
            <a:ext cx="74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테스트 대상이 의존하고 있는 다른 의존 오브젝트 와도 커뮤니케이션하기 때문에 간접적으로 테스트 대상이 받아야할 입력 값이 필요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목 오브젝트를 통해 검증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3939F0-8CF2-4D55-BB9D-451648DCA7C5}"/>
              </a:ext>
            </a:extLst>
          </p:cNvPr>
          <p:cNvSpPr txBox="1"/>
          <p:nvPr/>
        </p:nvSpPr>
        <p:spPr>
          <a:xfrm>
            <a:off x="1220763" y="2289527"/>
            <a:ext cx="7848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간접적인 출력 결과를 검증하려면 일반적인 검증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assertThat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())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으로는 안됨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목 오브젝트를 사용</a:t>
            </a:r>
          </a:p>
        </p:txBody>
      </p:sp>
    </p:spTree>
    <p:extLst>
      <p:ext uri="{BB962C8B-B14F-4D97-AF65-F5344CB8AC3E}">
        <p14:creationId xmlns:p14="http://schemas.microsoft.com/office/powerpoint/2010/main" val="560832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3.1 SQL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과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DAO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분리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3573786"/>
            <a:ext cx="744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가장 손쉽게 생각해볼 수 있는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SQL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분리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0F833-D225-416B-9163-AFC4F994E26C}"/>
              </a:ext>
            </a:extLst>
          </p:cNvPr>
          <p:cNvSpPr txBox="1"/>
          <p:nvPr/>
        </p:nvSpPr>
        <p:spPr>
          <a:xfrm>
            <a:off x="1220763" y="4100597"/>
            <a:ext cx="74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Map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이용하면 프로퍼티는 하나만 만들어도 되기 때문에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DAO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코드가 더 간결 해짐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&lt;map&gt;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태그와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&lt;entry&gt;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태그를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&lt;property&gt;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태그 내부에 넣어서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DA059-8A99-4D52-8AAC-671E2FC8FD0D}"/>
              </a:ext>
            </a:extLst>
          </p:cNvPr>
          <p:cNvSpPr txBox="1"/>
          <p:nvPr/>
        </p:nvSpPr>
        <p:spPr>
          <a:xfrm>
            <a:off x="983695" y="1711055"/>
            <a:ext cx="2348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XML </a:t>
            </a:r>
            <a:r>
              <a:rPr lang="ko-KR" altLang="en-US" sz="1600" b="1" dirty="0"/>
              <a:t>설정을 이용한 분리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B918F-4E81-40A0-9BB7-116F1FDF6113}"/>
              </a:ext>
            </a:extLst>
          </p:cNvPr>
          <p:cNvSpPr txBox="1"/>
          <p:nvPr/>
        </p:nvSpPr>
        <p:spPr>
          <a:xfrm>
            <a:off x="1220763" y="4981156"/>
            <a:ext cx="74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하지만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설정 정보가 섞여 있으면 관리하기 좋지 않음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. SQL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제공 기능을 분리해 주는 게 유연하고 확장성이 뛰어난 서비스를 만들 수 있음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SQL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서비스 인터페이스 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C40344-A49C-4F95-AE48-1E78167B7979}"/>
              </a:ext>
            </a:extLst>
          </p:cNvPr>
          <p:cNvSpPr txBox="1"/>
          <p:nvPr/>
        </p:nvSpPr>
        <p:spPr>
          <a:xfrm>
            <a:off x="1220763" y="2289527"/>
            <a:ext cx="74491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SQL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변경이 필요한 상황이 발생하면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담고 있는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DAO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코드가 수정될 수 밖에 없음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현실적으로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SQL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변경 작업은 빈번하게 일어 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SQL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적절히 분리해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DAO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코드와 다른 파일이나 위치에 두고 관리하면 좋음</a:t>
            </a:r>
          </a:p>
        </p:txBody>
      </p:sp>
    </p:spTree>
    <p:extLst>
      <p:ext uri="{BB962C8B-B14F-4D97-AF65-F5344CB8AC3E}">
        <p14:creationId xmlns:p14="http://schemas.microsoft.com/office/powerpoint/2010/main" val="3158808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3.2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인터페이스의 분리와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자기참조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빈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빈 후처리기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 컨테이너가 빈을 생성한 뒤에 부가적인 작업을 수행할 수 있게 해주는 특별한 기능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AOP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위한 프록시 자동생성기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0F833-D225-416B-9163-AFC4F994E26C}"/>
              </a:ext>
            </a:extLst>
          </p:cNvPr>
          <p:cNvSpPr txBox="1"/>
          <p:nvPr/>
        </p:nvSpPr>
        <p:spPr>
          <a:xfrm>
            <a:off x="1220763" y="3268109"/>
            <a:ext cx="7449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applicationContext.xml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파일에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context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네임스페이스를 사용해서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context:annotation-config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/&gt;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태그를 만들어 설정파일에 넣어주면 빈 설정 기능에 사용할 수 있는 특별한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애노테이션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기능을 부여해주는 빈 후처리기들이 등록 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B918F-4E81-40A0-9BB7-116F1FDF6113}"/>
              </a:ext>
            </a:extLst>
          </p:cNvPr>
          <p:cNvSpPr txBox="1"/>
          <p:nvPr/>
        </p:nvSpPr>
        <p:spPr>
          <a:xfrm>
            <a:off x="1220763" y="4229948"/>
            <a:ext cx="7449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context:annotation-config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선언에 의해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@PostConstruct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사용 할 수 있음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@PostConstruct: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빈 오브젝트의 초기화 메소드를 지정하는 데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D3B4F-A430-4D6B-BE57-8ED27841A096}"/>
              </a:ext>
            </a:extLst>
          </p:cNvPr>
          <p:cNvSpPr txBox="1"/>
          <p:nvPr/>
        </p:nvSpPr>
        <p:spPr>
          <a:xfrm>
            <a:off x="983695" y="1711055"/>
            <a:ext cx="2348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빈의 초기화 작업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CF00FE-0B87-4030-89BE-A891B5E26F0C}"/>
              </a:ext>
            </a:extLst>
          </p:cNvPr>
          <p:cNvSpPr txBox="1"/>
          <p:nvPr/>
        </p:nvSpPr>
        <p:spPr>
          <a:xfrm>
            <a:off x="1220763" y="5222241"/>
            <a:ext cx="74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생성자와 달리 프로퍼티까지 모두 준비된 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빈 오브젝트가 생성되고 의존 오브젝트와 설정 값을 넣어주는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작업까지 마친 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실행됨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매우 유용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787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1.2 DAO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분리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06A9CE-E60B-4E57-8E4A-321D421997BB}"/>
              </a:ext>
            </a:extLst>
          </p:cNvPr>
          <p:cNvSpPr txBox="1"/>
          <p:nvPr/>
        </p:nvSpPr>
        <p:spPr>
          <a:xfrm>
            <a:off x="983695" y="1711055"/>
            <a:ext cx="501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관심사의 분리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63BDB-9411-47C4-8114-0B4F1F8A0DF4}"/>
              </a:ext>
            </a:extLst>
          </p:cNvPr>
          <p:cNvSpPr txBox="1"/>
          <p:nvPr/>
        </p:nvSpPr>
        <p:spPr>
          <a:xfrm>
            <a:off x="1220763" y="3606449"/>
            <a:ext cx="751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관심사의 분리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관심이 같은 것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끼리는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하나의 객체 안으로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관심이 다른 것은 가능한 한 따로 떨어져서 분리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AC0EF-2F75-4573-A051-B215C3F59C5A}"/>
              </a:ext>
            </a:extLst>
          </p:cNvPr>
          <p:cNvSpPr txBox="1"/>
          <p:nvPr/>
        </p:nvSpPr>
        <p:spPr>
          <a:xfrm>
            <a:off x="1220762" y="2289527"/>
            <a:ext cx="73813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사용자의 비즈니스 프로세스와 그에 따른 요구사항은 끊임없이 바뀌고 발전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기술도 시간이 지남에 따라 바뀌고 운영환경도 변화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개발자가 객체를 설계할 때 가장 염두에 둬야 할 사항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미래의 변화를 어떻게 대비할 것인가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분리와 확장을 고려한 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BFEFE2-CBBD-4058-BC91-498FC331410C}"/>
              </a:ext>
            </a:extLst>
          </p:cNvPr>
          <p:cNvSpPr txBox="1"/>
          <p:nvPr/>
        </p:nvSpPr>
        <p:spPr>
          <a:xfrm>
            <a:off x="1220763" y="4277040"/>
            <a:ext cx="7516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리팩토링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기능에는 영향을 주지 않으면서 코드의 구조만 변경하는 것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기존의 코드를 외부의 동작방식에는 변화 없이 내부 구조를 변경해서 재구성하는 작업 또는 기술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메서드 추출 기법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리팩토링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공통의 기능을 담당하는 메서드로 중복된 코드를 뽑아내는 것</a:t>
            </a:r>
          </a:p>
        </p:txBody>
      </p:sp>
    </p:spTree>
    <p:extLst>
      <p:ext uri="{BB962C8B-B14F-4D97-AF65-F5344CB8AC3E}">
        <p14:creationId xmlns:p14="http://schemas.microsoft.com/office/powerpoint/2010/main" val="3212761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3.2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인터페이스의 분리와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자기참조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빈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서로 변하는 시기와 성질이 다른 것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변하는 것과 변하지 않는 것을 함께 두는 건 바람직한 설계구조가 아님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서로 관심이 다른 코드들을 분리하고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서로 코드에 영향을 주지 않으면서 유연하게 확장 가능하도록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적용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0F833-D225-416B-9163-AFC4F994E26C}"/>
              </a:ext>
            </a:extLst>
          </p:cNvPr>
          <p:cNvSpPr txBox="1"/>
          <p:nvPr/>
        </p:nvSpPr>
        <p:spPr>
          <a:xfrm>
            <a:off x="1220763" y="3628487"/>
            <a:ext cx="744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변경 가능한 기능은 전략 패턴을 적용해 별도의 오브젝트로 분리해줘야 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B918F-4E81-40A0-9BB7-116F1FDF6113}"/>
              </a:ext>
            </a:extLst>
          </p:cNvPr>
          <p:cNvSpPr txBox="1"/>
          <p:nvPr/>
        </p:nvSpPr>
        <p:spPr>
          <a:xfrm>
            <a:off x="1220763" y="4105673"/>
            <a:ext cx="7449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SqlService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SqReader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에게 데이터를 달라고 요청하고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다시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SqlRegistry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에게 이 데이터를 사용하라고 하는 것 보다는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SqlReader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에게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SqlRegistry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전략을 제공해주면서 이를 이용해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SQL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정보를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SqlRegistry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저장하라고 요청하는 편이 나음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sqlReader.readSql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sqlRegistry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D3B4F-A430-4D6B-BE57-8ED27841A096}"/>
              </a:ext>
            </a:extLst>
          </p:cNvPr>
          <p:cNvSpPr txBox="1"/>
          <p:nvPr/>
        </p:nvSpPr>
        <p:spPr>
          <a:xfrm>
            <a:off x="983695" y="1711055"/>
            <a:ext cx="44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책임에 따른 인터페이스 정의</a:t>
            </a:r>
          </a:p>
        </p:txBody>
      </p:sp>
    </p:spTree>
    <p:extLst>
      <p:ext uri="{BB962C8B-B14F-4D97-AF65-F5344CB8AC3E}">
        <p14:creationId xmlns:p14="http://schemas.microsoft.com/office/powerpoint/2010/main" val="29601780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3.2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인터페이스의 분리와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자기참조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빈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특정 클래스 내에서 인터페이스를 구현한 부분의 코드는 구현한 클래스의 내부 정보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다른 변수와 메소드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직접 접근하면 안된다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0F833-D225-416B-9163-AFC4F994E26C}"/>
              </a:ext>
            </a:extLst>
          </p:cNvPr>
          <p:cNvSpPr txBox="1"/>
          <p:nvPr/>
        </p:nvSpPr>
        <p:spPr>
          <a:xfrm>
            <a:off x="1220763" y="2982156"/>
            <a:ext cx="7449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디폴트 의존관계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외부에서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받지 않는 경우 기본적으로 자동 적용되는 의존관계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DI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설정이 없을 경우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디폴트 의존 오브젝트를 오브젝트 내에서 스스로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하는 것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디폴트 값으로 생각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AFCD3-45DD-4BAB-AB86-7824C678B2E0}"/>
              </a:ext>
            </a:extLst>
          </p:cNvPr>
          <p:cNvSpPr txBox="1"/>
          <p:nvPr/>
        </p:nvSpPr>
        <p:spPr>
          <a:xfrm>
            <a:off x="1220763" y="4105672"/>
            <a:ext cx="744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XML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과 자바 오브젝트를 매핑해서 상호 변환해주는 기술을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OXM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이라고 한다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57859-91E4-4DA0-8464-0BAF3BC8202C}"/>
              </a:ext>
            </a:extLst>
          </p:cNvPr>
          <p:cNvSpPr txBox="1"/>
          <p:nvPr/>
        </p:nvSpPr>
        <p:spPr>
          <a:xfrm>
            <a:off x="1220763" y="4582858"/>
            <a:ext cx="744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기능이 같은 여러가지 기술이 존재 한다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서비스 추상화</a:t>
            </a:r>
          </a:p>
        </p:txBody>
      </p:sp>
    </p:spTree>
    <p:extLst>
      <p:ext uri="{BB962C8B-B14F-4D97-AF65-F5344CB8AC3E}">
        <p14:creationId xmlns:p14="http://schemas.microsoft.com/office/powerpoint/2010/main" val="6104749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3.3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인터페이스 상속을 통한 안전한 기능확장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가치를 제대로 얻으려면 먼저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유연하고 확장 가능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한 좋은 오브젝트 설계가 필요함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의식하면서 설계하는 방식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최소한 두개 이상의 의존관계를 가지는 오브젝트를 적절한 책임에 따라 분리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항상 의존 오브젝트는 자유롭게 확장 될 수 있다는 점을 염두에 둬야 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22A3E-DA63-48A0-BB68-BC16025429EE}"/>
              </a:ext>
            </a:extLst>
          </p:cNvPr>
          <p:cNvSpPr txBox="1"/>
          <p:nvPr/>
        </p:nvSpPr>
        <p:spPr>
          <a:xfrm>
            <a:off x="983695" y="1711055"/>
            <a:ext cx="44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DI</a:t>
            </a:r>
            <a:r>
              <a:rPr lang="ko-KR" altLang="en-US" sz="1600" b="1" dirty="0"/>
              <a:t>를 의식하는 설계</a:t>
            </a:r>
          </a:p>
        </p:txBody>
      </p:sp>
    </p:spTree>
    <p:extLst>
      <p:ext uri="{BB962C8B-B14F-4D97-AF65-F5344CB8AC3E}">
        <p14:creationId xmlns:p14="http://schemas.microsoft.com/office/powerpoint/2010/main" val="42626558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3.3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인터페이스 상속을 통한 안전한 기능확장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답게 만들려면 두 개의 오브젝트가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인터페이스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통해 느슨하게 연결돼야 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인터페이스를 사용하는 첫번째 이유는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다형성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얻기 위함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하나의 인터페이스를 통해 여러 개의 구현을 바꿔가면서 사용할 수 있게 하는 것이 목적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두번째 이유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클라이언트와 의존 오브젝트 사이의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관계를 명확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하게 해줄 수 있음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22A3E-DA63-48A0-BB68-BC16025429EE}"/>
              </a:ext>
            </a:extLst>
          </p:cNvPr>
          <p:cNvSpPr txBox="1"/>
          <p:nvPr/>
        </p:nvSpPr>
        <p:spPr>
          <a:xfrm>
            <a:off x="983695" y="1711055"/>
            <a:ext cx="44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DI</a:t>
            </a:r>
            <a:r>
              <a:rPr lang="ko-KR" altLang="en-US" sz="1600" b="1" dirty="0"/>
              <a:t>와 인터페이스 프로그래밍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61FDD-8C56-435E-8D31-60C8B2F2883E}"/>
              </a:ext>
            </a:extLst>
          </p:cNvPr>
          <p:cNvSpPr txBox="1"/>
          <p:nvPr/>
        </p:nvSpPr>
        <p:spPr>
          <a:xfrm>
            <a:off x="1220763" y="4164425"/>
            <a:ext cx="744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클래스에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final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 붙으면 상속 불가</a:t>
            </a:r>
          </a:p>
        </p:txBody>
      </p:sp>
    </p:spTree>
    <p:extLst>
      <p:ext uri="{BB962C8B-B14F-4D97-AF65-F5344CB8AC3E}">
        <p14:creationId xmlns:p14="http://schemas.microsoft.com/office/powerpoint/2010/main" val="41867440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3.3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인터페이스 상속을 통한 안전한 기능확장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인터페이스는 하나의 오브젝트가 여러 개를 구현할 수 있으므로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하나의 오브젝트를 바라보는 창이 여러가지일 수 있음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인터페이스를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클라이언트의 종류에 따라 분리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해서 오브젝트가 구현하게 할 수 있음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22A3E-DA63-48A0-BB68-BC16025429EE}"/>
              </a:ext>
            </a:extLst>
          </p:cNvPr>
          <p:cNvSpPr txBox="1"/>
          <p:nvPr/>
        </p:nvSpPr>
        <p:spPr>
          <a:xfrm>
            <a:off x="983695" y="1711055"/>
            <a:ext cx="44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DI</a:t>
            </a:r>
            <a:r>
              <a:rPr lang="ko-KR" altLang="en-US" sz="1600" b="1" dirty="0"/>
              <a:t>와 인터페이스 프로그래밍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61FDD-8C56-435E-8D31-60C8B2F2883E}"/>
              </a:ext>
            </a:extLst>
          </p:cNvPr>
          <p:cNvSpPr txBox="1"/>
          <p:nvPr/>
        </p:nvSpPr>
        <p:spPr>
          <a:xfrm>
            <a:off x="1220763" y="3268109"/>
            <a:ext cx="7449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인터페이스 분리 원칙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오브젝트가 그 자체로 충분히 응집도가 높은 작은 단위로 설계됐더라도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목적과 관심이 각기 다른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클라이언트가 있다면 인터페이스를 통해 이를 적절하게 분리해줄 필요가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4194CB-7293-42A3-9EB0-5169817E8061}"/>
              </a:ext>
            </a:extLst>
          </p:cNvPr>
          <p:cNvSpPr txBox="1"/>
          <p:nvPr/>
        </p:nvSpPr>
        <p:spPr>
          <a:xfrm>
            <a:off x="1220763" y="4199443"/>
            <a:ext cx="7449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인터페이스를 적절하게 분리하고 확장하는 방법을 통해 오브젝트 사이의 의존관계를 명확하게 해주고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기존 의존관계에 영향을 주지 않으면서 유연한 확장성을 얻는 법이 무엇인지 항상 고민 해야함</a:t>
            </a:r>
          </a:p>
        </p:txBody>
      </p:sp>
    </p:spTree>
    <p:extLst>
      <p:ext uri="{BB962C8B-B14F-4D97-AF65-F5344CB8AC3E}">
        <p14:creationId xmlns:p14="http://schemas.microsoft.com/office/powerpoint/2010/main" val="36611856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3.1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애노테이션은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XML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과 달리 자바 코드의 일부로 사용됨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코드의 동작에 직접 영향을 주지는 못하지만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메타정보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로서 활용 되는데 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XML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비해 유리한 점이 많음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22A3E-DA63-48A0-BB68-BC16025429EE}"/>
              </a:ext>
            </a:extLst>
          </p:cNvPr>
          <p:cNvSpPr txBox="1"/>
          <p:nvPr/>
        </p:nvSpPr>
        <p:spPr>
          <a:xfrm>
            <a:off x="983695" y="1711055"/>
            <a:ext cx="44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애노테이션의</a:t>
            </a:r>
            <a:r>
              <a:rPr lang="ko-KR" altLang="en-US" sz="1600" b="1" dirty="0"/>
              <a:t> 메타정보 활용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61FDD-8C56-435E-8D31-60C8B2F2883E}"/>
              </a:ext>
            </a:extLst>
          </p:cNvPr>
          <p:cNvSpPr txBox="1"/>
          <p:nvPr/>
        </p:nvSpPr>
        <p:spPr>
          <a:xfrm>
            <a:off x="1220763" y="3268109"/>
            <a:ext cx="7449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단순한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애노테이션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하나를 자바 코드에 넣는 것만으로도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애노테이션을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참고하는 코드에서는 다양한 부가 정보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클래스 이름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접근제한자 등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얻어낼 수 있음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반면에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XML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 나타내려고 하면 모든 내용을 명시적으로 나타내야 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XML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은 텍스트로 되어 있어서 오타가 발생하기 쉽고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애노테이션에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비해 불편함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6F1083-F45E-4E5A-9339-78BF50994828}"/>
              </a:ext>
            </a:extLst>
          </p:cNvPr>
          <p:cNvSpPr txBox="1"/>
          <p:nvPr/>
        </p:nvSpPr>
        <p:spPr>
          <a:xfrm>
            <a:off x="1220763" y="4958056"/>
            <a:ext cx="7449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애노테이션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단점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XML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은 어느 환경에서나 손쉽게 편집이 가능하고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내용을 변경하더라도 다시 빌드를 거칠 필요가 없음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반면에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애노테이션은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자바 코드에 존재하므로 변경할 때마다 매번 클래스를 새로 컴파일 해줘야 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고객에 코드를 납품할 때 설정정보 변경을 위해 소스코드 자체를 제공해야함</a:t>
            </a:r>
          </a:p>
        </p:txBody>
      </p:sp>
    </p:spTree>
    <p:extLst>
      <p:ext uri="{BB962C8B-B14F-4D97-AF65-F5344CB8AC3E}">
        <p14:creationId xmlns:p14="http://schemas.microsoft.com/office/powerpoint/2010/main" val="7405689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3.1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자주 반복되는 부분을 </a:t>
            </a:r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관례화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하면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더 많은 내용을 생략할 수 있음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애노테이션은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작성하는 코드의 양에 비해 부가적으로 얻을 수 있는 정보가 많기 때문에 일정한 패턴을 따르는 경우 관례를 부여해 명시적인 설정을 최대한 배제하면 코드가 매우 간략해짐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코드로 직접 모든 내용을 작성하는 것보다 간결하고 빠른 개발이 가능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대신 정책을 잘 기억하고 사용해야 한다는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단점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 있음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22A3E-DA63-48A0-BB68-BC16025429EE}"/>
              </a:ext>
            </a:extLst>
          </p:cNvPr>
          <p:cNvSpPr txBox="1"/>
          <p:nvPr/>
        </p:nvSpPr>
        <p:spPr>
          <a:xfrm>
            <a:off x="983695" y="1711055"/>
            <a:ext cx="44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정책과 관례를 이용한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1664312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3.1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기능의 변경 없이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구조만 개선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하는 작업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리팩토링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22A3E-DA63-48A0-BB68-BC16025429EE}"/>
              </a:ext>
            </a:extLst>
          </p:cNvPr>
          <p:cNvSpPr txBox="1"/>
          <p:nvPr/>
        </p:nvSpPr>
        <p:spPr>
          <a:xfrm>
            <a:off x="983695" y="1711055"/>
            <a:ext cx="44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리팩토링</a:t>
            </a:r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9EE9F-5541-49A2-AFFA-93785D6C8F6A}"/>
              </a:ext>
            </a:extLst>
          </p:cNvPr>
          <p:cNvSpPr txBox="1"/>
          <p:nvPr/>
        </p:nvSpPr>
        <p:spPr>
          <a:xfrm>
            <a:off x="1220763" y="2837222"/>
            <a:ext cx="7449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리팩토링을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진행할 때 중요한 것은 테스트를 준비하는 일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리팩토링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과정에서 자칫 실수하면 기존에 동작하던 기능이 동작하지 않을 수 있기 때문</a:t>
            </a:r>
          </a:p>
        </p:txBody>
      </p:sp>
    </p:spTree>
    <p:extLst>
      <p:ext uri="{BB962C8B-B14F-4D97-AF65-F5344CB8AC3E}">
        <p14:creationId xmlns:p14="http://schemas.microsoft.com/office/powerpoint/2010/main" val="7898702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3.1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@ContextConfiguration -&gt; DI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정보를 어디서 가져와야 하는지 지정할 때 사용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(locations=XML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classes=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클래스 파일명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@Configuration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클래스를 설정 정보로 등록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22A3E-DA63-48A0-BB68-BC16025429EE}"/>
              </a:ext>
            </a:extLst>
          </p:cNvPr>
          <p:cNvSpPr txBox="1"/>
          <p:nvPr/>
        </p:nvSpPr>
        <p:spPr>
          <a:xfrm>
            <a:off x="983695" y="1711055"/>
            <a:ext cx="44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자바 코드를 이용한 빈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9EE9F-5541-49A2-AFFA-93785D6C8F6A}"/>
              </a:ext>
            </a:extLst>
          </p:cNvPr>
          <p:cNvSpPr txBox="1"/>
          <p:nvPr/>
        </p:nvSpPr>
        <p:spPr>
          <a:xfrm>
            <a:off x="1220763" y="3483552"/>
            <a:ext cx="74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@Configuration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으로 등록한 클래스에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@ImportResource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이용하면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XML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파일의 설정정보를 가져오게 만들 수도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0530D-3548-4041-9EEC-DA35C3B95ECB}"/>
              </a:ext>
            </a:extLst>
          </p:cNvPr>
          <p:cNvSpPr txBox="1"/>
          <p:nvPr/>
        </p:nvSpPr>
        <p:spPr>
          <a:xfrm>
            <a:off x="1220763" y="4246690"/>
            <a:ext cx="7449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@PostConstruct 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빈 후처리기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사용하기 위해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xml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추가했던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context:annotation-config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/&gt;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태그는 필요 없음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@Configuration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으로 설정된 컨테이너에서 직접 처리기를 등록해 주기 때문</a:t>
            </a:r>
          </a:p>
        </p:txBody>
      </p:sp>
    </p:spTree>
    <p:extLst>
      <p:ext uri="{BB962C8B-B14F-4D97-AF65-F5344CB8AC3E}">
        <p14:creationId xmlns:p14="http://schemas.microsoft.com/office/powerpoint/2010/main" val="30878839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3.1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@Bean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@Configuration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 붙은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설정용 클래스에서 주로 사용되는 것으로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메소드를 이용해서 빈 오브젝트의 생성과 의존관계 주입을 직접 자바 코드로 작성할 수 있게 해 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22A3E-DA63-48A0-BB68-BC16025429EE}"/>
              </a:ext>
            </a:extLst>
          </p:cNvPr>
          <p:cNvSpPr txBox="1"/>
          <p:nvPr/>
        </p:nvSpPr>
        <p:spPr>
          <a:xfrm>
            <a:off x="983695" y="1711055"/>
            <a:ext cx="44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자바 코드를 이용한 빈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9EE9F-5541-49A2-AFFA-93785D6C8F6A}"/>
              </a:ext>
            </a:extLst>
          </p:cNvPr>
          <p:cNvSpPr txBox="1"/>
          <p:nvPr/>
        </p:nvSpPr>
        <p:spPr>
          <a:xfrm>
            <a:off x="1220763" y="3077139"/>
            <a:ext cx="74491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@Bean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이용해서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XML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class=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부분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리턴 타입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자바코드로 전환 할 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리턴 타입을 그대로 명시하는 것보다 인터페이스로 해야함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DI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원리에 따라 빈의 구현 클래스는 자유롭게 변경이 가능해야 하기 때문이고 변경하더라도 해당 빈에 의존하는 다른 빈의 코드는 바뀔 필요가 없어야 하기 때문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0530D-3548-4041-9EEC-DA35C3B95ECB}"/>
              </a:ext>
            </a:extLst>
          </p:cNvPr>
          <p:cNvSpPr txBox="1"/>
          <p:nvPr/>
        </p:nvSpPr>
        <p:spPr>
          <a:xfrm>
            <a:off x="1220763" y="4639544"/>
            <a:ext cx="7604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@Configuration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자바 클래스에서 정의한 빈과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XML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에서 정의한 빈은 얼마든지 서로 참조가 가능함</a:t>
            </a:r>
          </a:p>
        </p:txBody>
      </p:sp>
    </p:spTree>
    <p:extLst>
      <p:ext uri="{BB962C8B-B14F-4D97-AF65-F5344CB8AC3E}">
        <p14:creationId xmlns:p14="http://schemas.microsoft.com/office/powerpoint/2010/main" val="81901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1.2 DAO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분리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36DB0-A949-4F9B-89F6-1903054004E1}"/>
              </a:ext>
            </a:extLst>
          </p:cNvPr>
          <p:cNvSpPr txBox="1"/>
          <p:nvPr/>
        </p:nvSpPr>
        <p:spPr>
          <a:xfrm>
            <a:off x="1220763" y="3118746"/>
            <a:ext cx="7841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템플릿 메소드 패턴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기본적인 로직의 흐름을 만들고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그 기능의 일부를 추상 메소드나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오버라이딩이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가능한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protected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메소드 등으로 만든 뒤 서브클래스에서 이런 메소드를 필요에 맞게 구현해서 사용하도록 하는 방법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스프링에서 애용되는 패턴임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C4256-D782-463C-9405-3C03979CA2FE}"/>
              </a:ext>
            </a:extLst>
          </p:cNvPr>
          <p:cNvSpPr txBox="1"/>
          <p:nvPr/>
        </p:nvSpPr>
        <p:spPr>
          <a:xfrm>
            <a:off x="1220763" y="4163409"/>
            <a:ext cx="705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팩토리 메소드 패턴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서브클래스에서 구체적인 오브젝트 생성 방법을 결정하게 하는 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2768D-167D-43C9-92FF-4C3C7AAE8453}"/>
              </a:ext>
            </a:extLst>
          </p:cNvPr>
          <p:cNvSpPr txBox="1"/>
          <p:nvPr/>
        </p:nvSpPr>
        <p:spPr>
          <a:xfrm>
            <a:off x="1220762" y="2289527"/>
            <a:ext cx="7841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특정 패턴을 이용해서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관심사항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 다른 코드를 분리해내고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서로 독립적으로 변경 또는 확장할 수 있도록 만드는 것은 간단하면서도 매우 효과적인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8B025-151A-4751-9CD6-7A02BAD63344}"/>
              </a:ext>
            </a:extLst>
          </p:cNvPr>
          <p:cNvSpPr txBox="1"/>
          <p:nvPr/>
        </p:nvSpPr>
        <p:spPr>
          <a:xfrm>
            <a:off x="983695" y="1711055"/>
            <a:ext cx="501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상속을 통한 확장</a:t>
            </a:r>
          </a:p>
        </p:txBody>
      </p:sp>
    </p:spTree>
    <p:extLst>
      <p:ext uri="{BB962C8B-B14F-4D97-AF65-F5344CB8AC3E}">
        <p14:creationId xmlns:p14="http://schemas.microsoft.com/office/powerpoint/2010/main" val="1524928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3.1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자바 코드로 정의한 빈은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XML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&lt;property&gt;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이용해 참조 할 수 있음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반대로 자바코드에서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XML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에서 정의한 빈을 참조하려면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메소드 호출로는 불가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@Autowired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붙은 필드를 선언해서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XML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정의된 빈을 컨테이너가 주입해주게 해야함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22A3E-DA63-48A0-BB68-BC16025429EE}"/>
              </a:ext>
            </a:extLst>
          </p:cNvPr>
          <p:cNvSpPr txBox="1"/>
          <p:nvPr/>
        </p:nvSpPr>
        <p:spPr>
          <a:xfrm>
            <a:off x="983695" y="1711055"/>
            <a:ext cx="44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자바 코드를 이용한 빈 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0530D-3548-4041-9EEC-DA35C3B95ECB}"/>
              </a:ext>
            </a:extLst>
          </p:cNvPr>
          <p:cNvSpPr txBox="1"/>
          <p:nvPr/>
        </p:nvSpPr>
        <p:spPr>
          <a:xfrm>
            <a:off x="1220763" y="4036718"/>
            <a:ext cx="7604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@Autowired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는 필드 타입을 기준으로 빈을 찾고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@Resource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는 필드 이름을 기준으로 함</a:t>
            </a:r>
          </a:p>
        </p:txBody>
      </p:sp>
    </p:spTree>
    <p:extLst>
      <p:ext uri="{BB962C8B-B14F-4D97-AF65-F5344CB8AC3E}">
        <p14:creationId xmlns:p14="http://schemas.microsoft.com/office/powerpoint/2010/main" val="4822104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3.1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7471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@Transactional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이용한  트랜잭션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기능을 사용 하기 위해 전용 태그를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XML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에서 가져와서 자바코드로 작성하기 어려움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트랜잭션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AOP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적용하려면 복잡하고 많은 빈이 동원 돼야함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XML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에서 자주 사용되는 전용 태그를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@Enable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 시작하는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애노테이션으로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대체할 수 있게 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@EnableTransactionManagement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22A3E-DA63-48A0-BB68-BC16025429EE}"/>
              </a:ext>
            </a:extLst>
          </p:cNvPr>
          <p:cNvSpPr txBox="1"/>
          <p:nvPr/>
        </p:nvSpPr>
        <p:spPr>
          <a:xfrm>
            <a:off x="983695" y="1711055"/>
            <a:ext cx="44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자바 코드를 이용한 빈 설정</a:t>
            </a:r>
          </a:p>
        </p:txBody>
      </p:sp>
    </p:spTree>
    <p:extLst>
      <p:ext uri="{BB962C8B-B14F-4D97-AF65-F5344CB8AC3E}">
        <p14:creationId xmlns:p14="http://schemas.microsoft.com/office/powerpoint/2010/main" val="33092632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3.1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@Autowired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는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자동와이어링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기법을 이용해서 조건에 맞는 빈을 찾아 자동으로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수정자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메소드나 필드에 넣어 줌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@Autowired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붙은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수정자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메소드가 있으면 파라미터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타입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보고 주입 가능한 타입의 빈을 모두 찾는다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주입 가능한 타입의 빈이 하나라면 스프링이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수정자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메소드를 호출해서 넣어 줌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두 개 이상이 나오면 그 중에서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수정자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메소드의 프로퍼티와 동일한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이름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빈이 있는지 찾고 일치하면 이를 넣어 줌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22A3E-DA63-48A0-BB68-BC16025429EE}"/>
              </a:ext>
            </a:extLst>
          </p:cNvPr>
          <p:cNvSpPr txBox="1"/>
          <p:nvPr/>
        </p:nvSpPr>
        <p:spPr>
          <a:xfrm>
            <a:off x="983695" y="1711055"/>
            <a:ext cx="44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@Autowired</a:t>
            </a:r>
            <a:r>
              <a:rPr lang="ko-KR" altLang="en-US" sz="1600" b="1" dirty="0"/>
              <a:t>를 이용한 </a:t>
            </a:r>
            <a:r>
              <a:rPr lang="ko-KR" altLang="en-US" sz="1600" b="1" dirty="0" err="1"/>
              <a:t>자동와이어링</a:t>
            </a:r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977B0-9ABC-4656-94DC-AE041FF79FF2}"/>
              </a:ext>
            </a:extLst>
          </p:cNvPr>
          <p:cNvSpPr txBox="1"/>
          <p:nvPr/>
        </p:nvSpPr>
        <p:spPr>
          <a:xfrm>
            <a:off x="1220763" y="4751740"/>
            <a:ext cx="74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원래 자바 언어에서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private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필드에는 클래스 외부에서 값을 넣을 수 없게 되어 있지만 스프링은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리플렉션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이용해 제약조건을 우회해서 값을 넣어 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3F69E-7CBB-4E89-A8A0-89DA33728DE2}"/>
              </a:ext>
            </a:extLst>
          </p:cNvPr>
          <p:cNvSpPr txBox="1"/>
          <p:nvPr/>
        </p:nvSpPr>
        <p:spPr>
          <a:xfrm>
            <a:off x="1220762" y="5502845"/>
            <a:ext cx="767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@Autowired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와 같은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자동와이어링은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적절히 사용하면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관련 코드를 대폭 줄일 수 있어서 편리하지만 빈 설정정보를 보고 다른 빈과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의존관계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어떻게 맺어져 있는지 한눈에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파악하기 힘듦</a:t>
            </a:r>
          </a:p>
        </p:txBody>
      </p:sp>
    </p:spTree>
    <p:extLst>
      <p:ext uri="{BB962C8B-B14F-4D97-AF65-F5344CB8AC3E}">
        <p14:creationId xmlns:p14="http://schemas.microsoft.com/office/powerpoint/2010/main" val="10664968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3.1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@Component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붙은 클래스는 빈 스캐너를 통해 자동으로 빈으로 등록됨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빈으로 등록될 후보 클래스에 붙여주는 일종의 마커라고 보면 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22A3E-DA63-48A0-BB68-BC16025429EE}"/>
              </a:ext>
            </a:extLst>
          </p:cNvPr>
          <p:cNvSpPr txBox="1"/>
          <p:nvPr/>
        </p:nvSpPr>
        <p:spPr>
          <a:xfrm>
            <a:off x="983695" y="1711055"/>
            <a:ext cx="44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@Component</a:t>
            </a:r>
            <a:r>
              <a:rPr lang="ko-KR" altLang="en-US" sz="1600" b="1" dirty="0"/>
              <a:t>를 이용한 자동 빈 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977B0-9ABC-4656-94DC-AE041FF79FF2}"/>
              </a:ext>
            </a:extLst>
          </p:cNvPr>
          <p:cNvSpPr txBox="1"/>
          <p:nvPr/>
        </p:nvSpPr>
        <p:spPr>
          <a:xfrm>
            <a:off x="1173349" y="3256617"/>
            <a:ext cx="7449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@Component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애노테이션이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달린 클래스를 찾는 것은 부담이 많이 가는 작업임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@ComponentScan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이용해 특정 패키지 아래서만 찾도록 기준이 되는 패키지를 지정해줌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7B995B-E913-4876-9583-92BCC231009C}"/>
              </a:ext>
            </a:extLst>
          </p:cNvPr>
          <p:cNvSpPr txBox="1"/>
          <p:nvPr/>
        </p:nvSpPr>
        <p:spPr>
          <a:xfrm>
            <a:off x="1173349" y="4269874"/>
            <a:ext cx="74491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빈의 클래스는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@Component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붙은 클래스이고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빈의 아이디는 따로 지정하지 않았으면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클래스 이름의 첫 글자를 소문자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 바꿔서 사용함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자동 빈 등록을 이용하는 경우 빈의 의존관계를 담은 프로퍼티를 따로 지정할 방법이 없음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그래서 프로퍼티 설정에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@Autowired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와 같은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자동와이어링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방식을 적용해야 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@Component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붙은 클래스의 이름 대신 다른 이름을 빈의 아이디로 사용 가능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@Component(“userDao”)</a:t>
            </a:r>
          </a:p>
        </p:txBody>
      </p:sp>
    </p:spTree>
    <p:extLst>
      <p:ext uri="{BB962C8B-B14F-4D97-AF65-F5344CB8AC3E}">
        <p14:creationId xmlns:p14="http://schemas.microsoft.com/office/powerpoint/2010/main" val="13114697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3.1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여러 개의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애노테이션에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공통적인 속성을 부여하려면 메타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애노테이션을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이용함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메타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애노테이션은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애노테이션의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정의에 부여된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애노테이션을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말함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&lt;@Component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메타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애노테이션을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가진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애노테이션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정의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@Component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Public @interface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SnsConnector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{}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@SnsConnector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클래스에 부여해주면 자동 빈 등록 대상이 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DAO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기능을 제공하는 클래스에는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@Component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대신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@Repository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이용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비즈니스 로직을 담는 클래스에는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22A3E-DA63-48A0-BB68-BC16025429EE}"/>
              </a:ext>
            </a:extLst>
          </p:cNvPr>
          <p:cNvSpPr txBox="1"/>
          <p:nvPr/>
        </p:nvSpPr>
        <p:spPr>
          <a:xfrm>
            <a:off x="983695" y="1711055"/>
            <a:ext cx="44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메타 </a:t>
            </a:r>
            <a:r>
              <a:rPr lang="ko-KR" altLang="en-US" sz="1600" b="1" dirty="0" err="1"/>
              <a:t>애노테이션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657944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3.1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8316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스프링이 제공해준 클래스를 사용하는 빈은 소스코드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@Component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@Autowired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적용할 방법이 없음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22A3E-DA63-48A0-BB68-BC16025429EE}"/>
              </a:ext>
            </a:extLst>
          </p:cNvPr>
          <p:cNvSpPr txBox="1"/>
          <p:nvPr/>
        </p:nvSpPr>
        <p:spPr>
          <a:xfrm>
            <a:off x="983695" y="1711055"/>
            <a:ext cx="44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@Import</a:t>
            </a:r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FFD18-01B7-4803-B18D-16B0741D975F}"/>
              </a:ext>
            </a:extLst>
          </p:cNvPr>
          <p:cNvSpPr txBox="1"/>
          <p:nvPr/>
        </p:nvSpPr>
        <p:spPr>
          <a:xfrm>
            <a:off x="1220763" y="2846687"/>
            <a:ext cx="7720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하나의 컨텍스트에 실제 서비스 기능에 필요한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정보와 테스트를 위한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정보가 혼재 되어있음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성격이 다른 것들이 혼재 되어 있음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분리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통해 해결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4FEF1-D171-4059-AFDE-F6880F50784F}"/>
              </a:ext>
            </a:extLst>
          </p:cNvPr>
          <p:cNvSpPr txBox="1"/>
          <p:nvPr/>
        </p:nvSpPr>
        <p:spPr>
          <a:xfrm>
            <a:off x="1220763" y="4059435"/>
            <a:ext cx="7449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@Import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애노테이션을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사용해서 메인 설정정보에 보조 설정정보를 긴밀하게 연결해줌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AppContext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메인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SQL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서비스 컨텍스트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보조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연결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071B2-CBAC-46CB-87B8-F223E7D5E5B3}"/>
              </a:ext>
            </a:extLst>
          </p:cNvPr>
          <p:cNvSpPr txBox="1"/>
          <p:nvPr/>
        </p:nvSpPr>
        <p:spPr>
          <a:xfrm>
            <a:off x="1220763" y="5004285"/>
            <a:ext cx="744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자바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클래스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 된 설정정보를 가져올 때는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@ImportResource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대신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@Import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이용</a:t>
            </a:r>
          </a:p>
        </p:txBody>
      </p:sp>
    </p:spTree>
    <p:extLst>
      <p:ext uri="{BB962C8B-B14F-4D97-AF65-F5344CB8AC3E}">
        <p14:creationId xmlns:p14="http://schemas.microsoft.com/office/powerpoint/2010/main" val="12722672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3.1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실행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환경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테스트환경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or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서버환경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따라 빈구성이 달라지는 내용을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@Profile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 정의해서 만들어 두고 실행 시점에 어떤 프로파일의 빈 설정을 사용할지 지정함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22A3E-DA63-48A0-BB68-BC16025429EE}"/>
              </a:ext>
            </a:extLst>
          </p:cNvPr>
          <p:cNvSpPr txBox="1"/>
          <p:nvPr/>
        </p:nvSpPr>
        <p:spPr>
          <a:xfrm>
            <a:off x="983695" y="1711055"/>
            <a:ext cx="44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프로파일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FFD18-01B7-4803-B18D-16B0741D975F}"/>
              </a:ext>
            </a:extLst>
          </p:cNvPr>
          <p:cNvSpPr txBox="1"/>
          <p:nvPr/>
        </p:nvSpPr>
        <p:spPr>
          <a:xfrm>
            <a:off x="1220763" y="2977020"/>
            <a:ext cx="7449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@Profile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애너테이션을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클래스 레벨에 부여하고 프로파일 이름을 넣어주면 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@Profile(“test”)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public class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TestAppContext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{}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071B2-CBAC-46CB-87B8-F223E7D5E5B3}"/>
              </a:ext>
            </a:extLst>
          </p:cNvPr>
          <p:cNvSpPr txBox="1"/>
          <p:nvPr/>
        </p:nvSpPr>
        <p:spPr>
          <a:xfrm>
            <a:off x="1220763" y="4362015"/>
            <a:ext cx="744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@Profile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적용하면 부담 없이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@Import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13099276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3.1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프로파일을 적용해서 가져온 후에는 활성 프로파일을 지정해서 사용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@ActiveProfiles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애노테이션을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클래스 레벨에 적용해서 특정 클래스가 실행 될 때  프로파일을 활성 프로파일로 사용하게 해 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22A3E-DA63-48A0-BB68-BC16025429EE}"/>
              </a:ext>
            </a:extLst>
          </p:cNvPr>
          <p:cNvSpPr txBox="1"/>
          <p:nvPr/>
        </p:nvSpPr>
        <p:spPr>
          <a:xfrm>
            <a:off x="983695" y="1711055"/>
            <a:ext cx="44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활성 프로파일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071B2-CBAC-46CB-87B8-F223E7D5E5B3}"/>
              </a:ext>
            </a:extLst>
          </p:cNvPr>
          <p:cNvSpPr txBox="1"/>
          <p:nvPr/>
        </p:nvSpPr>
        <p:spPr>
          <a:xfrm>
            <a:off x="1220763" y="3518227"/>
            <a:ext cx="74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한 클래스에 두가지 같은 타입의 빈설정이 되어 있고 활성 프로파일을 적용했다면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프로파일로 지정된 빈설정을 사용하고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다른 빈설정은 무시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E14000-69AB-4A64-BC39-06BEC01A01E5}"/>
              </a:ext>
            </a:extLst>
          </p:cNvPr>
          <p:cNvSpPr txBox="1"/>
          <p:nvPr/>
        </p:nvSpPr>
        <p:spPr>
          <a:xfrm>
            <a:off x="1220763" y="4316040"/>
            <a:ext cx="81738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활성 프로파일이 제대로 적용돼서 지정한 프로파일의 빈 설정이 제대로 적용됐는지 확인 하는 방법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BeanFactory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구현 클래스를 이용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BeanFactory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역할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빈을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등록하고 관리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해줌</a:t>
            </a:r>
          </a:p>
        </p:txBody>
      </p:sp>
    </p:spTree>
    <p:extLst>
      <p:ext uri="{BB962C8B-B14F-4D97-AF65-F5344CB8AC3E}">
        <p14:creationId xmlns:p14="http://schemas.microsoft.com/office/powerpoint/2010/main" val="19060083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3.1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DB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연결정보 같은 경우는 환경에 따라 다르게 설정되야 하므로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AppContext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 종속되는 정보로 남기는 것보다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빌드작업이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필요 없는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XML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이나 프로퍼티 파일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같은 텍스트 파일에 저장해두는 편이 나음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22A3E-DA63-48A0-BB68-BC16025429EE}"/>
              </a:ext>
            </a:extLst>
          </p:cNvPr>
          <p:cNvSpPr txBox="1"/>
          <p:nvPr/>
        </p:nvSpPr>
        <p:spPr>
          <a:xfrm>
            <a:off x="983695" y="1711055"/>
            <a:ext cx="44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프로퍼티 소스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E14000-69AB-4A64-BC39-06BEC01A01E5}"/>
              </a:ext>
            </a:extLst>
          </p:cNvPr>
          <p:cNvSpPr txBox="1"/>
          <p:nvPr/>
        </p:nvSpPr>
        <p:spPr>
          <a:xfrm>
            <a:off x="1220763" y="3114220"/>
            <a:ext cx="744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프로퍼티 파일의 확장자는 보통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properties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내부에 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값 형태로 프로퍼티를 정의함</a:t>
            </a:r>
          </a:p>
        </p:txBody>
      </p:sp>
    </p:spTree>
    <p:extLst>
      <p:ext uri="{BB962C8B-B14F-4D97-AF65-F5344CB8AC3E}">
        <p14:creationId xmlns:p14="http://schemas.microsoft.com/office/powerpoint/2010/main" val="10191301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3.1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메인 컨텍스트 클래스를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@Configuration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으로 지정을 하고 특정 인터페이스를 구현을 하면 다른 컨텍스트 파일에서 주입 받을 인터페이스를 구현하지 않아도 되므로 파일이 줄어 들어 더 간결해짐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@Configuration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애노테이션이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@Component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메타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애노테이션으로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갖고 있는 자동 빈 등록용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애노테이션이기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때문에 가능</a:t>
            </a:r>
          </a:p>
        </p:txBody>
      </p:sp>
    </p:spTree>
    <p:extLst>
      <p:ext uri="{BB962C8B-B14F-4D97-AF65-F5344CB8AC3E}">
        <p14:creationId xmlns:p14="http://schemas.microsoft.com/office/powerpoint/2010/main" val="51694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6AD79-821A-4837-90B5-B4DB6B32103D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1.3 DAO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확장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ACC62-6E11-4FAA-9C15-A0D75E8E5B9E}"/>
              </a:ext>
            </a:extLst>
          </p:cNvPr>
          <p:cNvSpPr txBox="1"/>
          <p:nvPr/>
        </p:nvSpPr>
        <p:spPr>
          <a:xfrm>
            <a:off x="1220763" y="3226468"/>
            <a:ext cx="75163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클래스를 따로 분리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추상 메서드를 이용한 것과 달리 클래스를 따로 분리 하면서 종속관계가 되어 버림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UserDao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클래스 자체를 다시 수정해야 하는 문제 발생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UserDao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자체가 가져오는 클래스에 대한 정보를 너무 많이 알고 있기 때문에 생기는 문제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상속보다 못한 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71D512-8F53-46A1-AE22-86653136CB7D}"/>
              </a:ext>
            </a:extLst>
          </p:cNvPr>
          <p:cNvSpPr txBox="1"/>
          <p:nvPr/>
        </p:nvSpPr>
        <p:spPr>
          <a:xfrm>
            <a:off x="1220763" y="2289527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클래스를 분리하면서 이 문제를 해결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할수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있는 방법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두 개 의 클래스 중간에 추상적인 느슨한 연결고리를 만들어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주는것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인터페이스 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0423E-DD8A-4154-92D1-99229360BFFC}"/>
              </a:ext>
            </a:extLst>
          </p:cNvPr>
          <p:cNvSpPr txBox="1"/>
          <p:nvPr/>
        </p:nvSpPr>
        <p:spPr>
          <a:xfrm>
            <a:off x="983695" y="1711055"/>
            <a:ext cx="501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클래스의 분리</a:t>
            </a:r>
          </a:p>
        </p:txBody>
      </p:sp>
    </p:spTree>
    <p:extLst>
      <p:ext uri="{BB962C8B-B14F-4D97-AF65-F5344CB8AC3E}">
        <p14:creationId xmlns:p14="http://schemas.microsoft.com/office/powerpoint/2010/main" val="1109830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3.1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@Enable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접두사로 붙여서 전용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애노테이션을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만들면 편리함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@Import(value=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보조컨텍스트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.class)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Public @interface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EnableSqlService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{}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메인컨텍스트에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보조컨텍스트를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깔끔하게 추가해서 사용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@EnableSqlService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public class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메인컨텍스트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500D4-71D1-4E0F-B3B9-7D3F6F8ED6DF}"/>
              </a:ext>
            </a:extLst>
          </p:cNvPr>
          <p:cNvSpPr txBox="1"/>
          <p:nvPr/>
        </p:nvSpPr>
        <p:spPr>
          <a:xfrm>
            <a:off x="983695" y="1711055"/>
            <a:ext cx="44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@Enable* </a:t>
            </a:r>
            <a:r>
              <a:rPr lang="ko-KR" altLang="en-US" sz="1600" b="1" dirty="0" err="1"/>
              <a:t>애노테이션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163329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3.1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처럼 변경될 수 있는 텍스트로 된 정보는 외부 리소스에 담아두고 가져오게 만들면 편리함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성격이 다른 코드가 한데 섞여 있는 클래스라면 먼저 인터페이스를 정의해서 코드를 각 인터페이스별로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분리하는게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좋음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다른 인터페이스에 속한 기능은 인터페이스를 통해 접근하게 만들고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간단히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자기참조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빈으로 의존관계를 만들어 검증함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검증을 마쳤으면 아예 클래스를 분리해도 좋음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자주 사용되는 의존 오브젝트는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디폴트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 미리 정의해두면 편리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특정 의존 오브젝트를 고정시켜 기능을 특화하려면 멤버 클래스로 만드는 것이 편리</a:t>
            </a: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기존에 만들어진 기능과 중복되는 부분은 위임을 통해 중복을 제거하는 게 좋음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외부의 파일이나 리소스를 사용하는 코드에서는 스프링의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리소스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추상화와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리소스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로더를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사용함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의식하면서 코드를 작성하면 객체지향 설계에 도움이 됨</a:t>
            </a:r>
          </a:p>
        </p:txBody>
      </p:sp>
    </p:spTree>
    <p:extLst>
      <p:ext uri="{BB962C8B-B14F-4D97-AF65-F5344CB8AC3E}">
        <p14:creationId xmlns:p14="http://schemas.microsoft.com/office/powerpoint/2010/main" val="37548629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3.1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에는 인터페이스를 사용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인터페이스를 사용하면 인터페이스 분리 원칙을 잘 지키는데 도움이 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클라이언트에 따라서 인터페이스를 분리할 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새로운 인터페이스를 만드는 방법과 인터페이스를 상속하는 방법 두 가지를 사용할 수 있음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애플리케이션에 내장하는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DB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사용할 때 는 스프링의 내장형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DB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추상화 기능과 전용 태그를 사용하면 편리</a:t>
            </a:r>
          </a:p>
        </p:txBody>
      </p:sp>
    </p:spTree>
    <p:extLst>
      <p:ext uri="{BB962C8B-B14F-4D97-AF65-F5344CB8AC3E}">
        <p14:creationId xmlns:p14="http://schemas.microsoft.com/office/powerpoint/2010/main" val="23551192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4.1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스프링의 정의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6988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스프링의 정의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자바 엔터프라이즈 개발을 편하게 해주는 오픈소스 경량급 애플리케이션 프레임워크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4CE1A-36E1-45AA-905F-52CBA72CC6D6}"/>
              </a:ext>
            </a:extLst>
          </p:cNvPr>
          <p:cNvSpPr txBox="1"/>
          <p:nvPr/>
        </p:nvSpPr>
        <p:spPr>
          <a:xfrm>
            <a:off x="1220763" y="3112443"/>
            <a:ext cx="74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애플리케이션 프레임워크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일관된 프로그래밍 모델과 핵심 기술을 바탕으로 애플리케이션 개발의 전 과정을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빠르고 편리하며 효율적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으로 진행하는데 일차적인 목표를 두는 프레임워크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0A172-3CF3-420F-BEC5-032BCC0C755E}"/>
              </a:ext>
            </a:extLst>
          </p:cNvPr>
          <p:cNvSpPr txBox="1"/>
          <p:nvPr/>
        </p:nvSpPr>
        <p:spPr>
          <a:xfrm>
            <a:off x="1220763" y="3843025"/>
            <a:ext cx="7543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경량급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불필요하게 무겁지 않음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EJB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비해 가볍고 단순한 환경에서도 엔터프라이즈 개발의 고급 기술을 대부분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0611020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4.1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스프링의 정의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자바 엔터프라이즈 개발을 편하게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근본적인 부분에서 엔터프라이즈 개발의 복잡함을 제거해내고 진정으로 개발을 편하게 해주는 해결책을 제시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4CE1A-36E1-45AA-905F-52CBA72CC6D6}"/>
              </a:ext>
            </a:extLst>
          </p:cNvPr>
          <p:cNvSpPr txBox="1"/>
          <p:nvPr/>
        </p:nvSpPr>
        <p:spPr>
          <a:xfrm>
            <a:off x="1220763" y="3066276"/>
            <a:ext cx="7449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편리한 애플리케이션 개발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개발자가 복잡하고 실수하기 쉬운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로우레벨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기술에 많은 신경을 쓰지 않으면서도 애플리케이션의 핵심인 사용자의 요구사항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즉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비즈니스 로직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빠르고 효과적으로 구현하는 것을 말함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프레임워크가 제공하는 기술이 아니라 자신이 작성하는 애플리케이션의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로직에 더 많은 관심과 시간을 쏟게 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0A172-3CF3-420F-BEC5-032BCC0C755E}"/>
              </a:ext>
            </a:extLst>
          </p:cNvPr>
          <p:cNvSpPr txBox="1"/>
          <p:nvPr/>
        </p:nvSpPr>
        <p:spPr>
          <a:xfrm>
            <a:off x="1220763" y="4708181"/>
            <a:ext cx="74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엔터프라이즈 개발에서 필연적으로 요구되는 기술적인 요구를 충족하면서도 개발을 복잡하게 만들지 않음</a:t>
            </a:r>
          </a:p>
        </p:txBody>
      </p:sp>
    </p:spTree>
    <p:extLst>
      <p:ext uri="{BB962C8B-B14F-4D97-AF65-F5344CB8AC3E}">
        <p14:creationId xmlns:p14="http://schemas.microsoft.com/office/powerpoint/2010/main" val="35137981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4.1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스프링의 정의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오픈소스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소스가 모드에게 공개되고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특별한 라이선스를 취득할 필요없이 소스를 자유롭게 열람하고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자신의 목적에 맞게 사용할 수 있을 뿐만 아니라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재배포의 자유도 허용됨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다만 오픈소스도 저작권이 있기 때문에 저작자에 대한 정보와 라이선스는 유지한 채로 사용하거나 배포 해야함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오픈소스 개발 방식의 장점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개발 과정에 많은 사람이 자유롭게 참여 가능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잠재적인 버그와 문제점이 빠르게 발견되고 해결됨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단점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지속적이고 안정적인 개발이 계속될지가 불확실</a:t>
            </a:r>
          </a:p>
        </p:txBody>
      </p:sp>
    </p:spTree>
    <p:extLst>
      <p:ext uri="{BB962C8B-B14F-4D97-AF65-F5344CB8AC3E}">
        <p14:creationId xmlns:p14="http://schemas.microsoft.com/office/powerpoint/2010/main" val="24749181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4.2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스프링의 목적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자바 언어와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JDK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라이브러리는 모두 일종의 편리한 도구로서 자바 언어의 특징인 객체지향프로그래밍을 좀 더 손쉽게 할 수 있도록 도울 뿐임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자바로 개발을 잘하려면 결국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근본적인 프로그래밍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실력이 필요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자바의 근본적인 목적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객체지향 프로그래밍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통해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유연하고 확장성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좋은 애플리케이션을 빠르게 만드는 것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어떤 기술이든 그 자체로는 도구에 불과함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궁극적으로 이루고자 하는 목표를 이루는 것이 중요함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03E83-39C1-4CEB-B07E-7015922761DD}"/>
              </a:ext>
            </a:extLst>
          </p:cNvPr>
          <p:cNvSpPr txBox="1"/>
          <p:nvPr/>
        </p:nvSpPr>
        <p:spPr>
          <a:xfrm>
            <a:off x="1220763" y="5212220"/>
            <a:ext cx="7449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스프링의 목적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경량급 프레임워크인 스프링을 활용해서 엔터프라이즈 애플리케이션 개발을 편하게 하는 것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스프링의 정의와 동일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원래 엔터프라이즈 개발이란 편하지 않음</a:t>
            </a:r>
          </a:p>
        </p:txBody>
      </p:sp>
    </p:spTree>
    <p:extLst>
      <p:ext uri="{BB962C8B-B14F-4D97-AF65-F5344CB8AC3E}">
        <p14:creationId xmlns:p14="http://schemas.microsoft.com/office/powerpoint/2010/main" val="26452219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4.2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스프링의 목적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복잡함의 근본적인 이유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첫 번째는 기술적인 제약조건과 요구사항이 늘어 가기 때문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엔터프라이즈 시스템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서버에서 동작하며 기업과 조직의 업무를 처리해주는 시스템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많은 사용자의 요청을 동시에 처리해야 하기 때문에 서버의 자원을 효율적으로 공유하고 분배해서 사용할 수 있어야 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중요한 기업의 핵심 정보를 처리하거나 보안에 민감한 시스템을 다루기도 하기 때문에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보안과 안정성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확장성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면에서도 뛰어나야 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뛰어난 성능과 서비스의 안정성이 요구되고 그런 점을 고려한 개발 기술이 필요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기술적으로 고려할 사항이 많음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단순히 고가의 서버나 툴을 사용한다고 충족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되는게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아님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A788D-624C-4448-91F3-B7136C874B2F}"/>
              </a:ext>
            </a:extLst>
          </p:cNvPr>
          <p:cNvSpPr txBox="1"/>
          <p:nvPr/>
        </p:nvSpPr>
        <p:spPr>
          <a:xfrm>
            <a:off x="983695" y="1711055"/>
            <a:ext cx="44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엔터프라이즈 개발의 복잡함</a:t>
            </a:r>
          </a:p>
        </p:txBody>
      </p:sp>
    </p:spTree>
    <p:extLst>
      <p:ext uri="{BB962C8B-B14F-4D97-AF65-F5344CB8AC3E}">
        <p14:creationId xmlns:p14="http://schemas.microsoft.com/office/powerpoint/2010/main" val="7585416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4.2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스프링의 목적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두번째는 비즈니스 로직의 복잡함이 증가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A788D-624C-4448-91F3-B7136C874B2F}"/>
              </a:ext>
            </a:extLst>
          </p:cNvPr>
          <p:cNvSpPr txBox="1"/>
          <p:nvPr/>
        </p:nvSpPr>
        <p:spPr>
          <a:xfrm>
            <a:off x="983695" y="1711055"/>
            <a:ext cx="44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엔터프라이즈 개발의 복잡함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C4ED6-177A-4F1D-801C-CEA9A25B0A52}"/>
              </a:ext>
            </a:extLst>
          </p:cNvPr>
          <p:cNvSpPr txBox="1"/>
          <p:nvPr/>
        </p:nvSpPr>
        <p:spPr>
          <a:xfrm>
            <a:off x="1220763" y="2706086"/>
            <a:ext cx="74491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과거에 비해 엔터프라이즈 시스템에 대한 업무 의존도가 높아짐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변화의 속도가 가중됨에 따라 기능 요구사항과 업무 정책 등이 수시로 바뀌어 애플리케이션을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자주 수정해줘야 하는 시대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시스템 개발과 유지보수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추가개발 등의 작업에 대한 부담은 커지고 그에 따른 개발의 난이도는 더욱 증가함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32D01-280D-4FF3-93E1-B575480F0FD4}"/>
              </a:ext>
            </a:extLst>
          </p:cNvPr>
          <p:cNvSpPr txBox="1"/>
          <p:nvPr/>
        </p:nvSpPr>
        <p:spPr>
          <a:xfrm>
            <a:off x="1220763" y="4523037"/>
            <a:ext cx="74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복잡함을 가중시키는 원인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비즈니스 로직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과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엔터프라이즈 기술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이라는 두 가지 복잡함이 한데 얽혀 발생</a:t>
            </a:r>
          </a:p>
        </p:txBody>
      </p:sp>
    </p:spTree>
    <p:extLst>
      <p:ext uri="{BB962C8B-B14F-4D97-AF65-F5344CB8AC3E}">
        <p14:creationId xmlns:p14="http://schemas.microsoft.com/office/powerpoint/2010/main" val="38678515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4.2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스프링의 목적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복잡함의 원인은 제거 대상이 아님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기술적인 복잡함을 해결하고자 보안을 취약하게 방치하거나 할 수는 없음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현실적으로 불가능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복잡함을 효과적으로 상대할 수 있는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전략과 기법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 필요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두 가지 복잡함을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분리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통해 해결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A788D-624C-4448-91F3-B7136C874B2F}"/>
              </a:ext>
            </a:extLst>
          </p:cNvPr>
          <p:cNvSpPr txBox="1"/>
          <p:nvPr/>
        </p:nvSpPr>
        <p:spPr>
          <a:xfrm>
            <a:off x="983695" y="1711055"/>
            <a:ext cx="44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제거될 수 없는 근본적인 복잡함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32D01-280D-4FF3-93E1-B575480F0FD4}"/>
              </a:ext>
            </a:extLst>
          </p:cNvPr>
          <p:cNvSpPr txBox="1"/>
          <p:nvPr/>
        </p:nvSpPr>
        <p:spPr>
          <a:xfrm>
            <a:off x="1220763" y="4997171"/>
            <a:ext cx="74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개발자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로우레벨의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기술적인 복잡함에 신경 쓰지 않고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비즈니스 로직을 효과적으로 개발하는 데 더 집중할 수 있게 하는 것</a:t>
            </a:r>
          </a:p>
        </p:txBody>
      </p:sp>
    </p:spTree>
    <p:extLst>
      <p:ext uri="{BB962C8B-B14F-4D97-AF65-F5344CB8AC3E}">
        <p14:creationId xmlns:p14="http://schemas.microsoft.com/office/powerpoint/2010/main" val="147959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7651E-6FA1-4797-BF3D-056B80464E09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1.3 DAO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확장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CF35E3-90B8-4281-AE09-3B6E0E80B456}"/>
              </a:ext>
            </a:extLst>
          </p:cNvPr>
          <p:cNvSpPr txBox="1"/>
          <p:nvPr/>
        </p:nvSpPr>
        <p:spPr>
          <a:xfrm>
            <a:off x="1220762" y="2289527"/>
            <a:ext cx="60131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추상화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어떤 것들의 공통적인 성격을 뽑아내어 이를 따로 분리해내는 작업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자바에서 추상화를 위해 제공하는 가장 유용한 도구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인터페이스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C2496-3EF3-48DC-B119-303B45954C05}"/>
              </a:ext>
            </a:extLst>
          </p:cNvPr>
          <p:cNvSpPr txBox="1"/>
          <p:nvPr/>
        </p:nvSpPr>
        <p:spPr>
          <a:xfrm>
            <a:off x="1220761" y="3275047"/>
            <a:ext cx="75845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인터페이스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어떤 일을 하겠다는 기능만 정의해 놓은 것이므로 인터페이스에는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어떻게 하겠다는 구현 방법은 나타나 있지 않음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인터페이스를 구현한 클래스들이 알아서 결정할 일임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UserDao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인터페이스를 사용하면 인터페이스의 메소드를 통해 알 수 있는 기능에만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관심을 가지면 되지 어떻게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구현했는지에는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관심을 둘 필요가 없음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F97D7B-8AED-4D78-9E3B-FC1A4A44FCC5}"/>
              </a:ext>
            </a:extLst>
          </p:cNvPr>
          <p:cNvSpPr txBox="1"/>
          <p:nvPr/>
        </p:nvSpPr>
        <p:spPr>
          <a:xfrm>
            <a:off x="983695" y="1711055"/>
            <a:ext cx="501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인터페이스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466657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4.2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스프링의 목적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604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침투적인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기술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어떤 기술을 적용했을 때 그 기술과 관련된 코드나 규약 들이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코드에 등장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하는 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A788D-624C-4448-91F3-B7136C874B2F}"/>
              </a:ext>
            </a:extLst>
          </p:cNvPr>
          <p:cNvSpPr txBox="1"/>
          <p:nvPr/>
        </p:nvSpPr>
        <p:spPr>
          <a:xfrm>
            <a:off x="983695" y="1711055"/>
            <a:ext cx="4556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비침투적인</a:t>
            </a:r>
            <a:r>
              <a:rPr lang="ko-KR" altLang="en-US" sz="1600" b="1" dirty="0"/>
              <a:t> 방식을 통한 효과적인 해결책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스프링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B906DB-BCE4-4F33-B0BD-8BA592E55F7E}"/>
              </a:ext>
            </a:extLst>
          </p:cNvPr>
          <p:cNvSpPr txBox="1"/>
          <p:nvPr/>
        </p:nvSpPr>
        <p:spPr>
          <a:xfrm>
            <a:off x="1220763" y="2850833"/>
            <a:ext cx="74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꼭 필요한 기능을 사용하는 것도 아니면서 단지 어떤 기술을 바탕으로 만들어진다고 해서 특정 코드에 마구 등장한다면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복잡함을 가중시키는 원인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 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E2C75-F126-4C67-AFFE-711715AE835C}"/>
              </a:ext>
            </a:extLst>
          </p:cNvPr>
          <p:cNvSpPr txBox="1"/>
          <p:nvPr/>
        </p:nvSpPr>
        <p:spPr>
          <a:xfrm>
            <a:off x="1220763" y="3621701"/>
            <a:ext cx="7449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반면에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비침투적인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기술은 기술의 적용 사실이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코드에 직접 반영되지 않음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코드의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설계와 구현 방식을 제한하지 않음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스프링을 이용하면 기술적인 복잡함과 비즈니스 로직을 다루는 코드를 깔끔하게 분리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그 과정에서 스프링 스스로가 애플리케이션 코드에 불필요하게 나타나지 않도록 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꼭 필요할 것 같은 경우조차도 기술 코드가 직접 노출되지 않도록 만들어짐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03D06A-D00F-4174-8583-69CD0737E2C2}"/>
              </a:ext>
            </a:extLst>
          </p:cNvPr>
          <p:cNvSpPr txBox="1"/>
          <p:nvPr/>
        </p:nvSpPr>
        <p:spPr>
          <a:xfrm>
            <a:off x="1220763" y="5900674"/>
            <a:ext cx="74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스프링의 기본적인 전략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비즈니스 로직을 담은 애플리케이션 코드와 엔터프라이즈 기술을 처리하는 코드를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분리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시키는 것</a:t>
            </a:r>
          </a:p>
        </p:txBody>
      </p:sp>
    </p:spTree>
    <p:extLst>
      <p:ext uri="{BB962C8B-B14F-4D97-AF65-F5344CB8AC3E}">
        <p14:creationId xmlns:p14="http://schemas.microsoft.com/office/powerpoint/2010/main" val="22753497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4.2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스프링의 목적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6048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기술에 대한 접근 방식이 일관성이 없고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특정 환경에 종속적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서비스 추상화로 해결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추상화를 통해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로우레벨의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기술 구현 부분과 기술을 사용하는 인터페이스를 분리하고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환경과 세부 기술에 독립적인 접근 인터페이스를 제공하는 것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템플릿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콜백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패턴로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해결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판에 박힌 반복적인 작업 흐름과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API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사용 코드를 제거해줌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이를 통해 기술을 사용하는 코드도 최적화된 핵심 로직에만 집중하도록 도와 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A788D-624C-4448-91F3-B7136C874B2F}"/>
              </a:ext>
            </a:extLst>
          </p:cNvPr>
          <p:cNvSpPr txBox="1"/>
          <p:nvPr/>
        </p:nvSpPr>
        <p:spPr>
          <a:xfrm>
            <a:off x="983695" y="1711055"/>
            <a:ext cx="4556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기술적 복잡함을 상대하는 전략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71538-65B7-42C7-9D0F-A09FC7CC2F29}"/>
              </a:ext>
            </a:extLst>
          </p:cNvPr>
          <p:cNvSpPr txBox="1"/>
          <p:nvPr/>
        </p:nvSpPr>
        <p:spPr>
          <a:xfrm>
            <a:off x="1220763" y="5110060"/>
            <a:ext cx="76048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기술적인 처리를 담당하는 코드가 성격이 다른 코드에 섞여서 등장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트랜잭션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비즈니스 로직에 대한 보안 적용 등이 대표적인 예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기술과 비즈니스 로직의 혼재로 발생하는 복잡함을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AOP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 해결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AOP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는 최후까지 애플리케이션 로직을 담당하는 코드에 남아 있는 기술 관련 코드를 깔끔하게 분리해서 별도의 모듈로 관리하게 해주는 강력한 기술</a:t>
            </a:r>
          </a:p>
        </p:txBody>
      </p:sp>
    </p:spTree>
    <p:extLst>
      <p:ext uri="{BB962C8B-B14F-4D97-AF65-F5344CB8AC3E}">
        <p14:creationId xmlns:p14="http://schemas.microsoft.com/office/powerpoint/2010/main" val="15359732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4.2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스프링의 목적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60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비즈니스 로직은 업무 변화에 따라 자주 변경되거나 수정되는 부분이기도 하고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가장 중요하게 다뤄져야 하고 가장 많이 신경 써야함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A788D-624C-4448-91F3-B7136C874B2F}"/>
              </a:ext>
            </a:extLst>
          </p:cNvPr>
          <p:cNvSpPr txBox="1"/>
          <p:nvPr/>
        </p:nvSpPr>
        <p:spPr>
          <a:xfrm>
            <a:off x="983694" y="1711055"/>
            <a:ext cx="5681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비즈니스와 애플리케이션 로직의 복잡함을 상대하는 전략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71538-65B7-42C7-9D0F-A09FC7CC2F29}"/>
              </a:ext>
            </a:extLst>
          </p:cNvPr>
          <p:cNvSpPr txBox="1"/>
          <p:nvPr/>
        </p:nvSpPr>
        <p:spPr>
          <a:xfrm>
            <a:off x="1220763" y="3004720"/>
            <a:ext cx="76048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객체지향 프로그래밍 기법과 언어가 주는 장점인 유연한 설계가 가능하고 재사용성이 높다는 점을 잘 활용하면 자주 바뀌고 조건이 까다로운 비즈니스 로직을 효과적으로 구현해낼 수 있음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스프링은 단지 객체지향 언어의 장점을 제대로 살리지 못하게 방해했던 요소를 제거하도록 도와줄 뿐</a:t>
            </a:r>
          </a:p>
        </p:txBody>
      </p:sp>
    </p:spTree>
    <p:extLst>
      <p:ext uri="{BB962C8B-B14F-4D97-AF65-F5344CB8AC3E}">
        <p14:creationId xmlns:p14="http://schemas.microsoft.com/office/powerpoint/2010/main" val="31256387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4.2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스프링의 목적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60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객체지향의 설계 기법을 잘 적용할 수 있는 구조를 만들기 위해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같은 유용한 기술을 편하게 적용하도록 도와주는 것이 스프링의 기본 전략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A788D-624C-4448-91F3-B7136C874B2F}"/>
              </a:ext>
            </a:extLst>
          </p:cNvPr>
          <p:cNvSpPr txBox="1"/>
          <p:nvPr/>
        </p:nvSpPr>
        <p:spPr>
          <a:xfrm>
            <a:off x="983694" y="1711055"/>
            <a:ext cx="5681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핵심도구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객체지향과 </a:t>
            </a:r>
            <a:r>
              <a:rPr lang="en-US" altLang="ko-KR" sz="1600" b="1" dirty="0"/>
              <a:t>DI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71538-65B7-42C7-9D0F-A09FC7CC2F29}"/>
              </a:ext>
            </a:extLst>
          </p:cNvPr>
          <p:cNvSpPr txBox="1"/>
          <p:nvPr/>
        </p:nvSpPr>
        <p:spPr>
          <a:xfrm>
            <a:off x="1220763" y="2936603"/>
            <a:ext cx="7604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는 자연스럽게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객체지향적인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설계와 개발로 이끌어주는 좋은 동반자임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7B251-0140-4163-9CC1-6780D03563D0}"/>
              </a:ext>
            </a:extLst>
          </p:cNvPr>
          <p:cNvSpPr txBox="1"/>
          <p:nvPr/>
        </p:nvSpPr>
        <p:spPr>
          <a:xfrm>
            <a:off x="1220763" y="3518227"/>
            <a:ext cx="760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결국 모든 스프링의 기술과 전략은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객체지향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이라는 자바 언어가 가진 강력한 도구를 극대화해서 사용할 수 있도록 돕는 것임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E327B-7079-4387-B43F-A0DBAE54A5DB}"/>
              </a:ext>
            </a:extLst>
          </p:cNvPr>
          <p:cNvSpPr txBox="1"/>
          <p:nvPr/>
        </p:nvSpPr>
        <p:spPr>
          <a:xfrm>
            <a:off x="1220763" y="4315294"/>
            <a:ext cx="760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현장의 업무를 잘 지원하고 유연하게 대응할 수 있는 뛰어난 애플리케이션을 만드는 것은 객체지향을 잘 활용해서 복잡한 문제를 풀어나갈 줄 아는 개발자의 능력에 달려있음</a:t>
            </a:r>
          </a:p>
        </p:txBody>
      </p:sp>
    </p:spTree>
    <p:extLst>
      <p:ext uri="{BB962C8B-B14F-4D97-AF65-F5344CB8AC3E}">
        <p14:creationId xmlns:p14="http://schemas.microsoft.com/office/powerpoint/2010/main" val="36670700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4.3 POJO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프로그래밍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60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반드시 필요한 엔터프라이즈 서비스 기술을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POJO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방식으로 개발된 애플리케이션 핵심 로직을 담은 코드에 제공한다는 것이 스프링의 가장 강력한 특징과 목표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A788D-624C-4448-91F3-B7136C874B2F}"/>
              </a:ext>
            </a:extLst>
          </p:cNvPr>
          <p:cNvSpPr txBox="1"/>
          <p:nvPr/>
        </p:nvSpPr>
        <p:spPr>
          <a:xfrm>
            <a:off x="983694" y="1711055"/>
            <a:ext cx="5681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스프링의 핵심</a:t>
            </a:r>
            <a:r>
              <a:rPr lang="en-US" altLang="ko-KR" sz="1600" b="1" dirty="0"/>
              <a:t>: POJO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71538-65B7-42C7-9D0F-A09FC7CC2F29}"/>
              </a:ext>
            </a:extLst>
          </p:cNvPr>
          <p:cNvSpPr txBox="1"/>
          <p:nvPr/>
        </p:nvSpPr>
        <p:spPr>
          <a:xfrm>
            <a:off x="1220763" y="3052665"/>
            <a:ext cx="760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기본아이디어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유연하게 확장 가능한 오브젝트를 만들어 두고 그 관계는 외부에서 다이내믹하게 설정해준다는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7B251-0140-4163-9CC1-6780D03563D0}"/>
              </a:ext>
            </a:extLst>
          </p:cNvPr>
          <p:cNvSpPr txBox="1"/>
          <p:nvPr/>
        </p:nvSpPr>
        <p:spPr>
          <a:xfrm>
            <a:off x="1220763" y="3779837"/>
            <a:ext cx="7604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POJO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 개발할 수 있게 해주는 가능기술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IoC/DI, AOP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PSA</a:t>
            </a:r>
          </a:p>
        </p:txBody>
      </p:sp>
    </p:spTree>
    <p:extLst>
      <p:ext uri="{BB962C8B-B14F-4D97-AF65-F5344CB8AC3E}">
        <p14:creationId xmlns:p14="http://schemas.microsoft.com/office/powerpoint/2010/main" val="1691886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4.3 POJO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프로그래밍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604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특정 규약에 종속되지 않는다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특정 규약을 따라 만들게 하는 경우는 대부분 규약에서 제시하는 특정 클래스를 상속하도록 요구함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자바의 단일 상속 제한 때문에 객체지향적 설계 기법을 적용하기 어려워 짐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규약에 종속되지 않아야 하고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객체 지향 설계의 자유로운 적용이 가능한 오브젝트여야만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POJO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라고 불릴 수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A788D-624C-4448-91F3-B7136C874B2F}"/>
              </a:ext>
            </a:extLst>
          </p:cNvPr>
          <p:cNvSpPr txBox="1"/>
          <p:nvPr/>
        </p:nvSpPr>
        <p:spPr>
          <a:xfrm>
            <a:off x="983694" y="1711055"/>
            <a:ext cx="5681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POJO</a:t>
            </a:r>
            <a:r>
              <a:rPr lang="ko-KR" altLang="en-US" sz="1600" b="1" dirty="0"/>
              <a:t>의 조건</a:t>
            </a:r>
            <a:endParaRPr lang="en-US" altLang="ko-KR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CD177-AE69-4D78-B250-1EB515C7050F}"/>
              </a:ext>
            </a:extLst>
          </p:cNvPr>
          <p:cNvSpPr txBox="1"/>
          <p:nvPr/>
        </p:nvSpPr>
        <p:spPr>
          <a:xfrm>
            <a:off x="1220763" y="4560770"/>
            <a:ext cx="7604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특정 환경에 종속되지 않는다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특정 오브젝트나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의존하여 종속되면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POJO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라고 할 수 없음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92058-23CF-4E32-A309-235A7206177D}"/>
              </a:ext>
            </a:extLst>
          </p:cNvPr>
          <p:cNvSpPr txBox="1"/>
          <p:nvPr/>
        </p:nvSpPr>
        <p:spPr>
          <a:xfrm>
            <a:off x="1220763" y="5627570"/>
            <a:ext cx="760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객체지향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적인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원리에 충실하면서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환경과 기술에 종속되지 않고 필요에 따라 재활용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될 수 있는 방식으로 설계된 오브젝트를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POJO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라고 함</a:t>
            </a:r>
          </a:p>
        </p:txBody>
      </p:sp>
    </p:spTree>
    <p:extLst>
      <p:ext uri="{BB962C8B-B14F-4D97-AF65-F5344CB8AC3E}">
        <p14:creationId xmlns:p14="http://schemas.microsoft.com/office/powerpoint/2010/main" val="30269397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4.3 POJO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프로그래밍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4491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스프링은 비즈니스 로직의 복잡함과 엔터프라이즈 기술의 복잡함을 분리해서 구성 할 수 있게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도와줌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스프링은 기술영역에만 관여함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POJO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방식으로 비즈니스 로직을 구현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엔터프라이즈 기술을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POJO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방식으로 만들어진 코드에 적용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CD177-AE69-4D78-B250-1EB515C7050F}"/>
              </a:ext>
            </a:extLst>
          </p:cNvPr>
          <p:cNvSpPr txBox="1"/>
          <p:nvPr/>
        </p:nvSpPr>
        <p:spPr>
          <a:xfrm>
            <a:off x="1220763" y="4677127"/>
            <a:ext cx="760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스프링은 개발자들이 복잡한 엔터프라이즈 기술보다는 이러한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객체지향적인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설계와 개발의 원리에 좀 더 집중할 수 있도록 도와 줌</a:t>
            </a:r>
          </a:p>
        </p:txBody>
      </p:sp>
    </p:spTree>
    <p:extLst>
      <p:ext uri="{BB962C8B-B14F-4D97-AF65-F5344CB8AC3E}">
        <p14:creationId xmlns:p14="http://schemas.microsoft.com/office/powerpoint/2010/main" val="26129505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4.4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스프링의 기술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60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스프링의 기술들은 스프링 프레임워크가 만들어진 진정한 목표인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POJO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기반의 엔터프라이즈 개발을 편리하게 해주는 도구일 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CD177-AE69-4D78-B250-1EB515C7050F}"/>
              </a:ext>
            </a:extLst>
          </p:cNvPr>
          <p:cNvSpPr txBox="1"/>
          <p:nvPr/>
        </p:nvSpPr>
        <p:spPr>
          <a:xfrm>
            <a:off x="1220763" y="2997340"/>
            <a:ext cx="7604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IoC/DI, AOP, PSA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들은 객체지향의 원리를 충실히 적용해서 나온 결과일 뿐</a:t>
            </a:r>
          </a:p>
        </p:txBody>
      </p:sp>
    </p:spTree>
    <p:extLst>
      <p:ext uri="{BB962C8B-B14F-4D97-AF65-F5344CB8AC3E}">
        <p14:creationId xmlns:p14="http://schemas.microsoft.com/office/powerpoint/2010/main" val="699587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4.4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스프링의 기술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60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방식을 쓰는 이유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유연한 확장이 가능하게 하기 위해서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개방 폐쇄 원칙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확장에는 열려 있고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변경에는 닫혀 있다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’(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폐쇄 관점에서 볼 때 장점은 재사용이 가능하다는 점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30C42-7650-4A17-83D8-095F0970DE0C}"/>
              </a:ext>
            </a:extLst>
          </p:cNvPr>
          <p:cNvSpPr txBox="1"/>
          <p:nvPr/>
        </p:nvSpPr>
        <p:spPr>
          <a:xfrm>
            <a:off x="983694" y="1711055"/>
            <a:ext cx="5681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개방 폐쇄 원칙</a:t>
            </a:r>
            <a:endParaRPr lang="en-US" altLang="ko-KR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DF970-1BCF-4DE3-8B96-431C540BD7DE}"/>
              </a:ext>
            </a:extLst>
          </p:cNvPr>
          <p:cNvSpPr txBox="1"/>
          <p:nvPr/>
        </p:nvSpPr>
        <p:spPr>
          <a:xfrm>
            <a:off x="1220763" y="3135683"/>
            <a:ext cx="7604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 -&gt; B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라는 의존 관계에서 확장은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자유롭게 변경 될 수 있음을 의미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B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관점에서는 유연한 확장이고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관점으로 보자면 변경 없이 재사용이 가능함</a:t>
            </a:r>
          </a:p>
        </p:txBody>
      </p:sp>
    </p:spTree>
    <p:extLst>
      <p:ext uri="{BB962C8B-B14F-4D97-AF65-F5344CB8AC3E}">
        <p14:creationId xmlns:p14="http://schemas.microsoft.com/office/powerpoint/2010/main" val="808455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4.4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스프링의 기술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6048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핵심기능의 변경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가장 대표적인 적용 방법은 바로 의존 대상의 구현을 바꾸는 것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A-&gt;B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구조에서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구현 방식을 필요에 따라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B1, B2, B3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 바꿈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30C42-7650-4A17-83D8-095F0970DE0C}"/>
              </a:ext>
            </a:extLst>
          </p:cNvPr>
          <p:cNvSpPr txBox="1"/>
          <p:nvPr/>
        </p:nvSpPr>
        <p:spPr>
          <a:xfrm>
            <a:off x="983694" y="1711055"/>
            <a:ext cx="5681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DI</a:t>
            </a:r>
            <a:r>
              <a:rPr lang="ko-KR" altLang="en-US" sz="1600" b="1" dirty="0"/>
              <a:t>의 활용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B8D8A4-6E77-446C-8ED0-4A956A20C010}"/>
              </a:ext>
            </a:extLst>
          </p:cNvPr>
          <p:cNvSpPr txBox="1"/>
          <p:nvPr/>
        </p:nvSpPr>
        <p:spPr>
          <a:xfrm>
            <a:off x="1220763" y="3779837"/>
            <a:ext cx="76048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핵심기능의 동적인 변경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프록시 오브젝트 기법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부가기능의 추가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트랜잭션 기능 부여</a:t>
            </a:r>
          </a:p>
        </p:txBody>
      </p:sp>
    </p:spTree>
    <p:extLst>
      <p:ext uri="{BB962C8B-B14F-4D97-AF65-F5344CB8AC3E}">
        <p14:creationId xmlns:p14="http://schemas.microsoft.com/office/powerpoint/2010/main" val="145863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51A7C-205F-48A3-996E-94FA9F03218C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1.3 DAO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의 확장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B530A-DF3B-4194-8A06-062D0AFB9247}"/>
              </a:ext>
            </a:extLst>
          </p:cNvPr>
          <p:cNvSpPr txBox="1"/>
          <p:nvPr/>
        </p:nvSpPr>
        <p:spPr>
          <a:xfrm>
            <a:off x="1220763" y="2772794"/>
            <a:ext cx="78080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UserDao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오브젝트가 동작하려면 특정 클래스와 관계를 맺어야 함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그러나 특정 클래스를 알게 됨으로써 종속 적인 관계가 되어 버림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간접적으로 아는 방법 다형성을 이용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생성자의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패러미터에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다형성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이용하면 그 클래스를 직접적으로 알 수는 없지만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간접적으로는 알 수가 있어서 특정 클래스와 느슨한 관계를 맺을 수 있음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E26EB-7B00-4869-8B8D-03CE809C51DD}"/>
              </a:ext>
            </a:extLst>
          </p:cNvPr>
          <p:cNvSpPr txBox="1"/>
          <p:nvPr/>
        </p:nvSpPr>
        <p:spPr>
          <a:xfrm>
            <a:off x="1220763" y="4333279"/>
            <a:ext cx="7577797" cy="95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UserDao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있는 관심사항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책임을 클라이언트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UserDaoTest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전가 함으로써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UserDao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에 전혀 손대지 않고도 모든 고객이 기능을 확장해서 사용할 수 있게 됨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다형성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상위 클래스의 변수로 하위 클래스의 오브젝트를 가리키는 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93261-5E6D-4B9C-ABD0-AD608013EA15}"/>
              </a:ext>
            </a:extLst>
          </p:cNvPr>
          <p:cNvSpPr txBox="1"/>
          <p:nvPr/>
        </p:nvSpPr>
        <p:spPr>
          <a:xfrm>
            <a:off x="1220763" y="2289527"/>
            <a:ext cx="6717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인터페이스를 도입하고 클라이언트의 도움을 얻는 방법은 상속에 비해 훨씬 유연함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7980F-5B23-45E7-B773-85DFBA42C50A}"/>
              </a:ext>
            </a:extLst>
          </p:cNvPr>
          <p:cNvSpPr txBox="1"/>
          <p:nvPr/>
        </p:nvSpPr>
        <p:spPr>
          <a:xfrm>
            <a:off x="983695" y="1711055"/>
            <a:ext cx="501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관계설정 책임의 분리</a:t>
            </a:r>
          </a:p>
        </p:txBody>
      </p:sp>
    </p:spTree>
    <p:extLst>
      <p:ext uri="{BB962C8B-B14F-4D97-AF65-F5344CB8AC3E}">
        <p14:creationId xmlns:p14="http://schemas.microsoft.com/office/powerpoint/2010/main" val="5459980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4.4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스프링의 기술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604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인터페이스의 변경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사용하려는 오브젝트가 가진 인터페이스가 클라이언트와 호환되지 않을 경우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 해결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30C42-7650-4A17-83D8-095F0970DE0C}"/>
              </a:ext>
            </a:extLst>
          </p:cNvPr>
          <p:cNvSpPr txBox="1"/>
          <p:nvPr/>
        </p:nvSpPr>
        <p:spPr>
          <a:xfrm>
            <a:off x="983694" y="1711055"/>
            <a:ext cx="5681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DI</a:t>
            </a:r>
            <a:r>
              <a:rPr lang="ko-KR" altLang="en-US" sz="1600" b="1" dirty="0"/>
              <a:t>의 활용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2E55F-468C-4A58-B14D-7034A31B87D8}"/>
              </a:ext>
            </a:extLst>
          </p:cNvPr>
          <p:cNvSpPr txBox="1"/>
          <p:nvPr/>
        </p:nvSpPr>
        <p:spPr>
          <a:xfrm>
            <a:off x="1220763" y="3268109"/>
            <a:ext cx="87428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프록시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지연된 로딩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원격프록시를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적용하려고 할 때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활용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지연된 로딩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필요한 시점에서 실제 사용할 오브젝트를 초기화하고 리소스를 준비하게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해주는것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템플릿과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콜백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반복적으로 등장하지만 항상 고정적인 작업 흐름과 그 사이에서 자주 바뀌는 부분을 분리해서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원리를 응용해서 적용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재사용 가능하다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==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폐쇄원칙</a:t>
            </a:r>
          </a:p>
        </p:txBody>
      </p:sp>
    </p:spTree>
    <p:extLst>
      <p:ext uri="{BB962C8B-B14F-4D97-AF65-F5344CB8AC3E}">
        <p14:creationId xmlns:p14="http://schemas.microsoft.com/office/powerpoint/2010/main" val="38823035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4.4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스프링의 기술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6048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싱글톤과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오브젝트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스코프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필요한 중요한 이유 중 한가지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DI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할 오브젝트의 생명주기를 제어할 수 있다는 것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프레임워크로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이용한다는것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= DI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대상 오브젝트를 컨테이너가 관리한다는 것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상태를 갖지 않도록 만든 오브젝트가 동시에 여러 스레드의 요청을 처리하는 이런 방식을 적용하려면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만들어지는 오브젝트의 개수를 제어하는 일이 매우 중요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30C42-7650-4A17-83D8-095F0970DE0C}"/>
              </a:ext>
            </a:extLst>
          </p:cNvPr>
          <p:cNvSpPr txBox="1"/>
          <p:nvPr/>
        </p:nvSpPr>
        <p:spPr>
          <a:xfrm>
            <a:off x="983694" y="1711055"/>
            <a:ext cx="5681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DI</a:t>
            </a:r>
            <a:r>
              <a:rPr lang="ko-KR" altLang="en-US" sz="1600" b="1" dirty="0"/>
              <a:t>의 활용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2E55F-468C-4A58-B14D-7034A31B87D8}"/>
              </a:ext>
            </a:extLst>
          </p:cNvPr>
          <p:cNvSpPr txBox="1"/>
          <p:nvPr/>
        </p:nvSpPr>
        <p:spPr>
          <a:xfrm>
            <a:off x="1220763" y="4460216"/>
            <a:ext cx="76048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테스트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여타 오브젝트와 협력해서 동작하는 오브젝트를 효과적으로 테스트하는 방법은 가능한 한 고립시키는 것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즉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다른 오브젝트와의 사이에서 일어나는 일을 테스트를 위해 조작할 수 있도록 만듦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의존 오브젝트를 대신해서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스텁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또는 목 오브젝트 같은 테스트 대역을 활용할 때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14759378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4.4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스프링의 기술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604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AOP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POJO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프로그래밍을 유지할 수 있도록 도움을 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(OOP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더욱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OOP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답게 만듦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30C42-7650-4A17-83D8-095F0970DE0C}"/>
              </a:ext>
            </a:extLst>
          </p:cNvPr>
          <p:cNvSpPr txBox="1"/>
          <p:nvPr/>
        </p:nvSpPr>
        <p:spPr>
          <a:xfrm>
            <a:off x="983694" y="1711055"/>
            <a:ext cx="5681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2E55F-468C-4A58-B14D-7034A31B87D8}"/>
              </a:ext>
            </a:extLst>
          </p:cNvPr>
          <p:cNvSpPr txBox="1"/>
          <p:nvPr/>
        </p:nvSpPr>
        <p:spPr>
          <a:xfrm>
            <a:off x="1220763" y="4719500"/>
            <a:ext cx="7604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스프링이 직접 제공하는 대표적인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AOP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는 바로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트랜잭션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8D193-BC9C-4698-B2DB-D0DE57CDDB2C}"/>
              </a:ext>
            </a:extLst>
          </p:cNvPr>
          <p:cNvSpPr txBox="1"/>
          <p:nvPr/>
        </p:nvSpPr>
        <p:spPr>
          <a:xfrm>
            <a:off x="1220763" y="3042849"/>
            <a:ext cx="7604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적용기법</a:t>
            </a: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스프링의 기본적인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구현 방법은 다이내믹 프록시를 이용하는 프록시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방식임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엔터프라이즈 개발에서 필요로 하는 방식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프록시 방식의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AOP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 할 수 없는 작업은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AspectJ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9270534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1829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CA36-D1B2-41B5-97E2-258565304ECA}"/>
              </a:ext>
            </a:extLst>
          </p:cNvPr>
          <p:cNvSpPr txBox="1"/>
          <p:nvPr/>
        </p:nvSpPr>
        <p:spPr>
          <a:xfrm>
            <a:off x="626653" y="1143446"/>
            <a:ext cx="97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4.4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스프링의 기술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87CE-6229-4588-9615-A45F6419F723}"/>
              </a:ext>
            </a:extLst>
          </p:cNvPr>
          <p:cNvSpPr txBox="1"/>
          <p:nvPr/>
        </p:nvSpPr>
        <p:spPr>
          <a:xfrm>
            <a:off x="1220763" y="2289527"/>
            <a:ext cx="7604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PSA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는 환경과 세부 기술의 변화에 관계없이 일관된 방식으로 기술에 접근 할 수 있게 해 줌</a:t>
            </a:r>
            <a:b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</a:b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일관성 있는 서비스 추상화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30C42-7650-4A17-83D8-095F0970DE0C}"/>
              </a:ext>
            </a:extLst>
          </p:cNvPr>
          <p:cNvSpPr txBox="1"/>
          <p:nvPr/>
        </p:nvSpPr>
        <p:spPr>
          <a:xfrm>
            <a:off x="983694" y="1711055"/>
            <a:ext cx="5681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포터블 서비스 추상화</a:t>
            </a:r>
            <a:r>
              <a:rPr lang="en-US" altLang="ko-KR" sz="1600" b="1" dirty="0"/>
              <a:t>(PSA)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2E55F-468C-4A58-B14D-7034A31B87D8}"/>
              </a:ext>
            </a:extLst>
          </p:cNvPr>
          <p:cNvSpPr txBox="1"/>
          <p:nvPr/>
        </p:nvSpPr>
        <p:spPr>
          <a:xfrm>
            <a:off x="1220763" y="4379271"/>
            <a:ext cx="760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스프링이 어떻게 해서 엔터프라이즈 개발이 주는 복잡함을 제거하고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POJO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프로그래밍이라는 효과적인 방법을 사용할 수 있게 하는지에 관심을 갖는 것이 중요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8D193-BC9C-4698-B2DB-D0DE57CDDB2C}"/>
              </a:ext>
            </a:extLst>
          </p:cNvPr>
          <p:cNvSpPr txBox="1"/>
          <p:nvPr/>
        </p:nvSpPr>
        <p:spPr>
          <a:xfrm>
            <a:off x="1220763" y="3206357"/>
            <a:ext cx="760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서비스 추상화를 위해 필요한 기술은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뿐임</a:t>
            </a: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결국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응용 방법의 한가지이므로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를 적극 활용해서 개발한다면 서비스 추상화는 자연스럽게 만들어짐</a:t>
            </a:r>
          </a:p>
        </p:txBody>
      </p:sp>
    </p:spTree>
    <p:extLst>
      <p:ext uri="{BB962C8B-B14F-4D97-AF65-F5344CB8AC3E}">
        <p14:creationId xmlns:p14="http://schemas.microsoft.com/office/powerpoint/2010/main" val="265218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15491</TotalTime>
  <Words>7193</Words>
  <Application>Microsoft Office PowerPoint</Application>
  <PresentationFormat>사용자 지정</PresentationFormat>
  <Paragraphs>903</Paragraphs>
  <Slides>93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93</vt:i4>
      </vt:variant>
    </vt:vector>
  </HeadingPairs>
  <TitlesOfParts>
    <vt:vector size="102" baseType="lpstr">
      <vt:lpstr>HY헤드라인M</vt:lpstr>
      <vt:lpstr>나눔스퀘어OTF</vt:lpstr>
      <vt:lpstr>나눔스퀘어OTF Bold</vt:lpstr>
      <vt:lpstr>맑은 고딕</vt:lpstr>
      <vt:lpstr>휴먼엑스포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임선미</dc:creator>
  <cp:lastModifiedBy>송주환</cp:lastModifiedBy>
  <cp:revision>1019</cp:revision>
  <dcterms:created xsi:type="dcterms:W3CDTF">2018-10-17T01:42:36Z</dcterms:created>
  <dcterms:modified xsi:type="dcterms:W3CDTF">2022-03-31T07:43:54Z</dcterms:modified>
</cp:coreProperties>
</file>