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272" r:id="rId31"/>
    <p:sldId id="257" r:id="rId32"/>
    <p:sldId id="258" r:id="rId33"/>
    <p:sldId id="256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26" r:id="rId101"/>
    <p:sldId id="327" r:id="rId102"/>
    <p:sldId id="328" r:id="rId103"/>
    <p:sldId id="329" r:id="rId104"/>
    <p:sldId id="330" r:id="rId105"/>
    <p:sldId id="333" r:id="rId106"/>
    <p:sldId id="331" r:id="rId107"/>
    <p:sldId id="332" r:id="rId108"/>
    <p:sldId id="334" r:id="rId109"/>
    <p:sldId id="335" r:id="rId110"/>
    <p:sldId id="336" r:id="rId111"/>
    <p:sldId id="337" r:id="rId112"/>
    <p:sldId id="340" r:id="rId113"/>
    <p:sldId id="341" r:id="rId114"/>
    <p:sldId id="342" r:id="rId115"/>
    <p:sldId id="343" r:id="rId116"/>
    <p:sldId id="344" r:id="rId117"/>
    <p:sldId id="345" r:id="rId118"/>
    <p:sldId id="346" r:id="rId119"/>
    <p:sldId id="347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3F008-2EC9-4D0D-B573-D3E6A7F422E3}"/>
              </a:ext>
            </a:extLst>
          </p:cNvPr>
          <p:cNvSpPr txBox="1"/>
          <p:nvPr/>
        </p:nvSpPr>
        <p:spPr>
          <a:xfrm>
            <a:off x="1161535" y="57458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200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ED41D-E302-4487-A7A4-54990FBE2201}"/>
              </a:ext>
            </a:extLst>
          </p:cNvPr>
          <p:cNvSpPr txBox="1"/>
          <p:nvPr/>
        </p:nvSpPr>
        <p:spPr>
          <a:xfrm>
            <a:off x="1301262" y="808892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원칙과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450FF-D4B4-46C4-8CB6-906E3803962F}"/>
              </a:ext>
            </a:extLst>
          </p:cNvPr>
          <p:cNvSpPr txBox="1"/>
          <p:nvPr/>
        </p:nvSpPr>
        <p:spPr>
          <a:xfrm>
            <a:off x="1301262" y="1488831"/>
            <a:ext cx="8124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개방 폐쇄 원칙</a:t>
            </a:r>
            <a:r>
              <a:rPr lang="en-US" altLang="ko-KR" dirty="0"/>
              <a:t>: </a:t>
            </a:r>
            <a:r>
              <a:rPr lang="ko-KR" altLang="en-US" dirty="0"/>
              <a:t>클래스나 모듈은 확장에는 열려 있어야 하고 변경에는 닫혀 있어야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높은 응집도 낮은 결합도</a:t>
            </a:r>
            <a:r>
              <a:rPr lang="en-US" altLang="ko-KR" dirty="0"/>
              <a:t>: </a:t>
            </a:r>
            <a:r>
              <a:rPr lang="ko-KR" altLang="en-US" dirty="0"/>
              <a:t>응집도가 높다는 것은 하나의 모듈</a:t>
            </a:r>
            <a:r>
              <a:rPr lang="en-US" altLang="ko-KR" dirty="0"/>
              <a:t>, </a:t>
            </a:r>
            <a:r>
              <a:rPr lang="ko-KR" altLang="en-US" dirty="0"/>
              <a:t>클래스가 하나의 책임 또는 관심사에만 집중되어 있다는 뜻 </a:t>
            </a:r>
            <a:r>
              <a:rPr lang="en-US" altLang="ko-KR" dirty="0"/>
              <a:t>-&gt; </a:t>
            </a:r>
            <a:r>
              <a:rPr lang="ko-KR" altLang="en-US" dirty="0"/>
              <a:t>하나의 공통 관심사는 한 클래스에 모여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B9176-0546-4CAE-9B5D-4B6C98640034}"/>
              </a:ext>
            </a:extLst>
          </p:cNvPr>
          <p:cNvSpPr txBox="1"/>
          <p:nvPr/>
        </p:nvSpPr>
        <p:spPr>
          <a:xfrm>
            <a:off x="1301262" y="4907504"/>
            <a:ext cx="549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이용해 기능을 독립시키면 그것이 다른 클래스의 수정을 요구하지 않을 뿐더러</a:t>
            </a:r>
            <a:r>
              <a:rPr lang="en-US" altLang="ko-KR" dirty="0"/>
              <a:t>, </a:t>
            </a:r>
            <a:r>
              <a:rPr lang="ko-KR" altLang="en-US" dirty="0"/>
              <a:t>기능에 영향을 주지 않는다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FE53-8B4C-4469-A764-F4AB08933B82}"/>
              </a:ext>
            </a:extLst>
          </p:cNvPr>
          <p:cNvSpPr txBox="1"/>
          <p:nvPr/>
        </p:nvSpPr>
        <p:spPr>
          <a:xfrm>
            <a:off x="1453662" y="4079631"/>
            <a:ext cx="2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응집도</a:t>
            </a:r>
          </a:p>
        </p:txBody>
      </p:sp>
    </p:spTree>
    <p:extLst>
      <p:ext uri="{BB962C8B-B14F-4D97-AF65-F5344CB8AC3E}">
        <p14:creationId xmlns:p14="http://schemas.microsoft.com/office/powerpoint/2010/main" val="30293995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7FAFD-19DD-4192-A83A-6DDA1C88F116}"/>
              </a:ext>
            </a:extLst>
          </p:cNvPr>
          <p:cNvSpPr txBox="1"/>
          <p:nvPr/>
        </p:nvSpPr>
        <p:spPr>
          <a:xfrm>
            <a:off x="1371600" y="1074420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로직의 복잡함이 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4AE2-AA99-45DF-A04D-1A3F8AA7D4E1}"/>
              </a:ext>
            </a:extLst>
          </p:cNvPr>
          <p:cNvSpPr txBox="1"/>
          <p:nvPr/>
        </p:nvSpPr>
        <p:spPr>
          <a:xfrm>
            <a:off x="1135380" y="1981200"/>
            <a:ext cx="5417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과거에 비해 엔터프라이즈 시스템에 대한 업무 의존도가</a:t>
            </a:r>
            <a:r>
              <a:rPr lang="en-US" altLang="ko-KR" dirty="0"/>
              <a:t> </a:t>
            </a:r>
            <a:r>
              <a:rPr lang="ko-KR" altLang="en-US" dirty="0"/>
              <a:t>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변화의 속도가 가중됨에 따라 기능 요구사항과 업무 정책 등이 수시로 바뀌어 애플리케이션을 자주 수정해줘야 하는 시대가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시스템 개발과 유지보수</a:t>
            </a:r>
            <a:r>
              <a:rPr lang="en-US" altLang="ko-KR" dirty="0"/>
              <a:t>, </a:t>
            </a:r>
            <a:r>
              <a:rPr lang="ko-KR" altLang="en-US" dirty="0"/>
              <a:t>추가개발 등의 작업에 대한 부담은 커지고 그에 따른 개발의 난이도는 더욱 증가함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F4A1-FCF9-4478-B871-678EA76B17F4}"/>
              </a:ext>
            </a:extLst>
          </p:cNvPr>
          <p:cNvSpPr txBox="1"/>
          <p:nvPr/>
        </p:nvSpPr>
        <p:spPr>
          <a:xfrm>
            <a:off x="1371600" y="5661660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복잡함을 가중시키는 원인</a:t>
            </a:r>
            <a:r>
              <a:rPr lang="en-US" altLang="ko-KR" dirty="0"/>
              <a:t>: </a:t>
            </a:r>
            <a:r>
              <a:rPr lang="ko-KR" altLang="en-US" dirty="0"/>
              <a:t>비즈니스 로직과 엔터프라이즈 기술이라는 두 가지 복잡함이 한데 얽혀 발생</a:t>
            </a:r>
          </a:p>
        </p:txBody>
      </p:sp>
    </p:spTree>
    <p:extLst>
      <p:ext uri="{BB962C8B-B14F-4D97-AF65-F5344CB8AC3E}">
        <p14:creationId xmlns:p14="http://schemas.microsoft.com/office/powerpoint/2010/main" val="3887921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1F1EB-1F1C-4F19-A5F7-41EEF27558C6}"/>
              </a:ext>
            </a:extLst>
          </p:cNvPr>
          <p:cNvSpPr txBox="1"/>
          <p:nvPr/>
        </p:nvSpPr>
        <p:spPr>
          <a:xfrm>
            <a:off x="1211580" y="853440"/>
            <a:ext cx="3406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복잡함의 원인은 제거 대상이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기술적인 복잡함을 해결하고자 보안을 취약하게 방치하거나 할 수는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복잡함을 효과적으로 상대할 수 있는 전략과 기법이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 가지 복잡함을 </a:t>
            </a:r>
            <a:r>
              <a:rPr lang="ko-KR" altLang="en-US" b="1" dirty="0"/>
              <a:t>분리</a:t>
            </a:r>
            <a:r>
              <a:rPr lang="ko-KR" altLang="en-US" dirty="0"/>
              <a:t>를 통해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31494-4D3F-4462-BDDA-12C73BCDEEAC}"/>
              </a:ext>
            </a:extLst>
          </p:cNvPr>
          <p:cNvSpPr txBox="1"/>
          <p:nvPr/>
        </p:nvSpPr>
        <p:spPr>
          <a:xfrm>
            <a:off x="1295400" y="5394960"/>
            <a:ext cx="553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기술적인 복잡함에 신경 쓰지 않고 비즈니스 로직을 효과적으로 개발하는 데 더 집중할 수 </a:t>
            </a:r>
            <a:r>
              <a:rPr lang="ko-KR" altLang="en-US" dirty="0" err="1"/>
              <a:t>있게하는</a:t>
            </a:r>
            <a:r>
              <a:rPr lang="ko-KR" altLang="en-US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8938355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CAD5D-E570-4586-820C-ECC07B09CDB3}"/>
              </a:ext>
            </a:extLst>
          </p:cNvPr>
          <p:cNvSpPr txBox="1"/>
          <p:nvPr/>
        </p:nvSpPr>
        <p:spPr>
          <a:xfrm>
            <a:off x="1363980" y="563880"/>
            <a:ext cx="105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침투적인</a:t>
            </a:r>
            <a:r>
              <a:rPr lang="ko-KR" altLang="en-US" dirty="0"/>
              <a:t> 기술</a:t>
            </a:r>
            <a:r>
              <a:rPr lang="en-US" altLang="ko-KR" dirty="0"/>
              <a:t>: </a:t>
            </a:r>
            <a:r>
              <a:rPr lang="ko-KR" altLang="en-US" dirty="0"/>
              <a:t>어떤 기술을 적용했을 때 그 기술과 관련된 코드나 규약 들이 코드에 등장하는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134A5-B627-4538-B44F-B8D6A9D3F9F7}"/>
              </a:ext>
            </a:extLst>
          </p:cNvPr>
          <p:cNvSpPr txBox="1"/>
          <p:nvPr/>
        </p:nvSpPr>
        <p:spPr>
          <a:xfrm>
            <a:off x="1600200" y="1447800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 필요한 기능을 사용하는 것도 아니면서 단지 어떤 기술을 바탕으로 만들어진다고 해서 특정 코드에 마구 등장한다면 복잡함을 가중시키는 원인이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295FE-8C85-47E7-A8C3-8ED3276D7D03}"/>
              </a:ext>
            </a:extLst>
          </p:cNvPr>
          <p:cNvSpPr txBox="1"/>
          <p:nvPr/>
        </p:nvSpPr>
        <p:spPr>
          <a:xfrm>
            <a:off x="1600200" y="2608719"/>
            <a:ext cx="9898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반면에 </a:t>
            </a:r>
            <a:r>
              <a:rPr lang="ko-KR" altLang="en-US" dirty="0" err="1"/>
              <a:t>비침투적인</a:t>
            </a:r>
            <a:r>
              <a:rPr lang="ko-KR" altLang="en-US" dirty="0"/>
              <a:t> 기술은 기술의 적용 사실이 코드에 직접 반영되지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설계와 구현 방식을 제한하지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스프링을 이용하면 기술적인 복잡함과 비즈니스 로직을 다루는 코드를 깔끔하게 분리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과정에서 스프링 스스로가 애플리케이션 코드에 불필요하게 나타나지 않도록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 필요할 것 같은 경우조차도 기술 코드가 직접 노출되지 않도록 만들어짐</a:t>
            </a:r>
          </a:p>
        </p:txBody>
      </p:sp>
    </p:spTree>
    <p:extLst>
      <p:ext uri="{BB962C8B-B14F-4D97-AF65-F5344CB8AC3E}">
        <p14:creationId xmlns:p14="http://schemas.microsoft.com/office/powerpoint/2010/main" val="24106787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1A093-199A-47A6-8874-DC7BD6CEB756}"/>
              </a:ext>
            </a:extLst>
          </p:cNvPr>
          <p:cNvSpPr txBox="1"/>
          <p:nvPr/>
        </p:nvSpPr>
        <p:spPr>
          <a:xfrm>
            <a:off x="1760220" y="556260"/>
            <a:ext cx="787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기본적인 전략</a:t>
            </a:r>
            <a:r>
              <a:rPr lang="en-US" altLang="ko-KR" dirty="0"/>
              <a:t>: </a:t>
            </a:r>
            <a:r>
              <a:rPr lang="ko-KR" altLang="en-US" dirty="0"/>
              <a:t>비즈니스 로직을 담은 애플리케이션 코드와 엔터프라이즈 기술을 처리하는 코드를 분리시키는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E0350-42CD-4420-990F-87B69437622B}"/>
              </a:ext>
            </a:extLst>
          </p:cNvPr>
          <p:cNvSpPr txBox="1"/>
          <p:nvPr/>
        </p:nvSpPr>
        <p:spPr>
          <a:xfrm>
            <a:off x="1889760" y="2324100"/>
            <a:ext cx="686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기술적 복잡함을 상대하는 전략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F7C2A-5C31-4B5E-B572-74EF9D7F0EAB}"/>
              </a:ext>
            </a:extLst>
          </p:cNvPr>
          <p:cNvSpPr txBox="1"/>
          <p:nvPr/>
        </p:nvSpPr>
        <p:spPr>
          <a:xfrm>
            <a:off x="1889760" y="3291840"/>
            <a:ext cx="9959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기술에 대한 접근 방식이 일관성이 없고</a:t>
            </a:r>
            <a:r>
              <a:rPr lang="en-US" altLang="ko-KR" dirty="0"/>
              <a:t>, </a:t>
            </a:r>
            <a:r>
              <a:rPr lang="ko-KR" altLang="en-US" dirty="0"/>
              <a:t>특정 환경에 종속적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추상화를 통해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구현 부분과 기술을 사용하는 인터페이스를 분리하고</a:t>
            </a:r>
            <a:r>
              <a:rPr lang="en-US" altLang="ko-KR" dirty="0"/>
              <a:t>, </a:t>
            </a:r>
            <a:r>
              <a:rPr lang="ko-KR" altLang="en-US" dirty="0"/>
              <a:t>환경과 세부 기술에 독립적인 접근 인터페이스를 제공하는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템플릿</a:t>
            </a:r>
            <a:r>
              <a:rPr lang="en-US" altLang="ko-KR" dirty="0"/>
              <a:t>/</a:t>
            </a:r>
            <a:r>
              <a:rPr lang="ko-KR" altLang="en-US" dirty="0" err="1"/>
              <a:t>콜백</a:t>
            </a:r>
            <a:r>
              <a:rPr lang="ko-KR" altLang="en-US" dirty="0"/>
              <a:t>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판에 박힌 반복적인 작업 흐름과 </a:t>
            </a:r>
            <a:r>
              <a:rPr lang="en-US" altLang="ko-KR" dirty="0"/>
              <a:t>API </a:t>
            </a:r>
            <a:r>
              <a:rPr lang="ko-KR" altLang="en-US" dirty="0"/>
              <a:t>사용 코드를 제거해줌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통해 기술을 사용하는 코드도 최적화된 핵심 로직에만 집중하도록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7937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D240E-6BD4-4C62-BE00-0EEE9E5429E7}"/>
              </a:ext>
            </a:extLst>
          </p:cNvPr>
          <p:cNvSpPr txBox="1"/>
          <p:nvPr/>
        </p:nvSpPr>
        <p:spPr>
          <a:xfrm>
            <a:off x="1417320" y="640080"/>
            <a:ext cx="9006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기술적인 처리를 담당하는 코드가 성격이 다른 코드에 섞여서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비즈니스 로직에 대한 보안 적용 등이 대표적인 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기술과 비즈니스 로직의 혼재로 발생하는 복잡함을 </a:t>
            </a:r>
            <a:r>
              <a:rPr lang="en-US" altLang="ko-KR" dirty="0"/>
              <a:t>AOP</a:t>
            </a:r>
            <a:r>
              <a:rPr lang="ko-KR" altLang="en-US" dirty="0"/>
              <a:t>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최후까지 애플리케이션 로직을 담당하는 코드에 남아 있는 기술 관련 코드를 깔끔하게 분리해서 별도의 모듈로 관리하게 해주는 강력한 기술</a:t>
            </a:r>
          </a:p>
        </p:txBody>
      </p:sp>
    </p:spTree>
    <p:extLst>
      <p:ext uri="{BB962C8B-B14F-4D97-AF65-F5344CB8AC3E}">
        <p14:creationId xmlns:p14="http://schemas.microsoft.com/office/powerpoint/2010/main" val="941629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080B6-91A9-4EE4-A230-2DDDB6A259C5}"/>
              </a:ext>
            </a:extLst>
          </p:cNvPr>
          <p:cNvSpPr txBox="1"/>
          <p:nvPr/>
        </p:nvSpPr>
        <p:spPr>
          <a:xfrm>
            <a:off x="1493520" y="868680"/>
            <a:ext cx="789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비즈니스와 애플리케이션 로직의 복잡함을 상대하는 전략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FA23-F157-4BF5-9AF2-7A99198C2A66}"/>
              </a:ext>
            </a:extLst>
          </p:cNvPr>
          <p:cNvSpPr txBox="1"/>
          <p:nvPr/>
        </p:nvSpPr>
        <p:spPr>
          <a:xfrm>
            <a:off x="2225040" y="4046220"/>
            <a:ext cx="6164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객체지향 프로그래밍 기법과 언어가 주는 장점인 유연한 설계가 가능하고 재사용성이 높다는 점을 잘 활용하면 자주 바뀌고 조건이 까다로운 비즈니스 로직을 효과적으로 구현해낼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단지 객체지향 언어의 장점을 제대로 살리지 못하게 방해했던 요소를 제거하도록 도와줄 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3BBD6-33FD-46A8-BB24-0B27A382FAC8}"/>
              </a:ext>
            </a:extLst>
          </p:cNvPr>
          <p:cNvSpPr txBox="1"/>
          <p:nvPr/>
        </p:nvSpPr>
        <p:spPr>
          <a:xfrm>
            <a:off x="1722120" y="218694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업무 변화에 따라 자주 변경되거나 수정되는 부분이기도 하고</a:t>
            </a:r>
            <a:r>
              <a:rPr lang="en-US" altLang="ko-KR" dirty="0"/>
              <a:t>, </a:t>
            </a:r>
            <a:r>
              <a:rPr lang="ko-KR" altLang="en-US" dirty="0"/>
              <a:t>가장 중요하게 다뤄져야 하고 가장 많이 신경 써야함</a:t>
            </a:r>
          </a:p>
        </p:txBody>
      </p:sp>
    </p:spTree>
    <p:extLst>
      <p:ext uri="{BB962C8B-B14F-4D97-AF65-F5344CB8AC3E}">
        <p14:creationId xmlns:p14="http://schemas.microsoft.com/office/powerpoint/2010/main" val="31161313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D2903-B5AD-49E7-9ADC-48C81EA50FE0}"/>
              </a:ext>
            </a:extLst>
          </p:cNvPr>
          <p:cNvSpPr txBox="1"/>
          <p:nvPr/>
        </p:nvSpPr>
        <p:spPr>
          <a:xfrm>
            <a:off x="2392680" y="640080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핵심도구</a:t>
            </a:r>
            <a:r>
              <a:rPr lang="en-US" altLang="ko-KR" sz="2400" dirty="0"/>
              <a:t>: </a:t>
            </a:r>
            <a:r>
              <a:rPr lang="ko-KR" altLang="en-US" sz="2400" dirty="0"/>
              <a:t>객체지향과 </a:t>
            </a:r>
            <a:r>
              <a:rPr lang="en-US" altLang="ko-KR" sz="2400" dirty="0"/>
              <a:t>DI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FE979-7B7E-4399-88EA-2E0E14A37DE6}"/>
              </a:ext>
            </a:extLst>
          </p:cNvPr>
          <p:cNvSpPr txBox="1"/>
          <p:nvPr/>
        </p:nvSpPr>
        <p:spPr>
          <a:xfrm>
            <a:off x="2506980" y="1623060"/>
            <a:ext cx="624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객체지향의 설계 기법을 잘 적용할 수 있는 구조를 만들기 위해 </a:t>
            </a:r>
            <a:r>
              <a:rPr lang="en-US" altLang="ko-KR" dirty="0"/>
              <a:t>DI</a:t>
            </a:r>
            <a:r>
              <a:rPr lang="ko-KR" altLang="en-US" dirty="0"/>
              <a:t> 같은 유용한 기술을 편하게 적용하도록 도와주는 것이 스프링의 기본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409C3-7D84-4FC7-BF9F-6D349402CA1E}"/>
              </a:ext>
            </a:extLst>
          </p:cNvPr>
          <p:cNvSpPr txBox="1"/>
          <p:nvPr/>
        </p:nvSpPr>
        <p:spPr>
          <a:xfrm>
            <a:off x="2506980" y="2849880"/>
            <a:ext cx="63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DI</a:t>
            </a:r>
            <a:r>
              <a:rPr lang="ko-KR" altLang="en-US" dirty="0"/>
              <a:t>는 자연스럽게 </a:t>
            </a:r>
            <a:r>
              <a:rPr lang="ko-KR" altLang="en-US" dirty="0" err="1"/>
              <a:t>객체지향적인</a:t>
            </a:r>
            <a:r>
              <a:rPr lang="ko-KR" altLang="en-US" dirty="0"/>
              <a:t> 설계와 개발로 이끌어주는 좋은 동반자임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81435-1E97-4AC7-92B1-749CDE5424FB}"/>
              </a:ext>
            </a:extLst>
          </p:cNvPr>
          <p:cNvSpPr txBox="1"/>
          <p:nvPr/>
        </p:nvSpPr>
        <p:spPr>
          <a:xfrm>
            <a:off x="2316480" y="3916680"/>
            <a:ext cx="72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모든 스프링의 기술과 전략은 객체지향이라는 자바 언어가 가진 강력한 도구를 극대화해서 사용할 수 있도록 돕는 것임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7AEA0-A471-4D8A-9776-5951FA8BD254}"/>
              </a:ext>
            </a:extLst>
          </p:cNvPr>
          <p:cNvSpPr txBox="1"/>
          <p:nvPr/>
        </p:nvSpPr>
        <p:spPr>
          <a:xfrm>
            <a:off x="2781300" y="5234940"/>
            <a:ext cx="663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현장의 업무를 잘 지원하고 유연하게 대응할 수 있는 뛰어난 애플리케이션을 만드는 것은 객체지향을 잘 활용해서 복잡한 문제를 풀어나갈 줄 아는 개발자의 능력에 달려있음</a:t>
            </a:r>
          </a:p>
        </p:txBody>
      </p:sp>
    </p:spTree>
    <p:extLst>
      <p:ext uri="{BB962C8B-B14F-4D97-AF65-F5344CB8AC3E}">
        <p14:creationId xmlns:p14="http://schemas.microsoft.com/office/powerpoint/2010/main" val="101953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A2094-3312-457C-9292-C2DCB765511E}"/>
              </a:ext>
            </a:extLst>
          </p:cNvPr>
          <p:cNvSpPr txBox="1"/>
          <p:nvPr/>
        </p:nvSpPr>
        <p:spPr>
          <a:xfrm>
            <a:off x="1516380" y="464820"/>
            <a:ext cx="574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반드시 필요한 엔터프라이즈 서비스 기술을 </a:t>
            </a:r>
            <a:r>
              <a:rPr lang="en-US" altLang="ko-KR" dirty="0"/>
              <a:t>POJO </a:t>
            </a:r>
            <a:r>
              <a:rPr lang="ko-KR" altLang="en-US" dirty="0"/>
              <a:t>방식으로 개발된 애플리케이션 핵심 로직을 담은 코드에 제공한다는 것이 스프링의 가장 강력한 특징과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55CC-6CA6-46CA-B526-94B79A3C126E}"/>
              </a:ext>
            </a:extLst>
          </p:cNvPr>
          <p:cNvSpPr txBox="1"/>
          <p:nvPr/>
        </p:nvSpPr>
        <p:spPr>
          <a:xfrm>
            <a:off x="1394460" y="2164080"/>
            <a:ext cx="698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기본아이디어</a:t>
            </a:r>
            <a:r>
              <a:rPr lang="en-US" altLang="ko-KR" dirty="0"/>
              <a:t>: </a:t>
            </a:r>
            <a:r>
              <a:rPr lang="ko-KR" altLang="en-US" dirty="0"/>
              <a:t>유연하게 확장 가능한 오브젝트를 만들어 두고 그 관계는 외부에서 다이내믹하게 설정해준다는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D017-2D4D-4912-BA8F-0D52AF5259CD}"/>
              </a:ext>
            </a:extLst>
          </p:cNvPr>
          <p:cNvSpPr txBox="1"/>
          <p:nvPr/>
        </p:nvSpPr>
        <p:spPr>
          <a:xfrm>
            <a:off x="1584960" y="3200400"/>
            <a:ext cx="6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POJO</a:t>
            </a:r>
            <a:r>
              <a:rPr lang="ko-KR" altLang="en-US" dirty="0"/>
              <a:t>로 개발할 수 있게 해주는 가능기술</a:t>
            </a:r>
            <a:r>
              <a:rPr lang="en-US" altLang="ko-KR" dirty="0"/>
              <a:t>: IoC/DI, AOP</a:t>
            </a:r>
            <a:r>
              <a:rPr lang="ko-KR" altLang="en-US" dirty="0"/>
              <a:t>와 </a:t>
            </a:r>
            <a:r>
              <a:rPr lang="en-US" altLang="ko-KR" dirty="0"/>
              <a:t>PSA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075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C48E0-B2F7-4F58-9CB7-4E4D9226A89C}"/>
              </a:ext>
            </a:extLst>
          </p:cNvPr>
          <p:cNvSpPr txBox="1"/>
          <p:nvPr/>
        </p:nvSpPr>
        <p:spPr>
          <a:xfrm>
            <a:off x="1950720" y="350520"/>
            <a:ext cx="246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POJO</a:t>
            </a:r>
            <a:r>
              <a:rPr lang="ko-KR" altLang="en-US" sz="2400" dirty="0"/>
              <a:t>의 조건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9BCE1-8F8A-47AD-96EC-97F77997B87D}"/>
              </a:ext>
            </a:extLst>
          </p:cNvPr>
          <p:cNvSpPr txBox="1"/>
          <p:nvPr/>
        </p:nvSpPr>
        <p:spPr>
          <a:xfrm>
            <a:off x="2110740" y="1783080"/>
            <a:ext cx="3909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규약에 종속되지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특정 규약을 따라 만들게 하는 경우는 대부분 규약에서 제시하는 </a:t>
            </a:r>
            <a:r>
              <a:rPr lang="ko-KR" altLang="en-US" b="1" dirty="0"/>
              <a:t>특정 클래스를 상속</a:t>
            </a:r>
            <a:r>
              <a:rPr lang="ko-KR" altLang="en-US" dirty="0"/>
              <a:t>하도록 요구함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자바의 단일 상속 제한 때문에 객체지향적 설계 기법을 적용하기 어려워 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규약에 종속되지 않아야 하고</a:t>
            </a:r>
            <a:r>
              <a:rPr lang="en-US" altLang="ko-KR" dirty="0"/>
              <a:t>, </a:t>
            </a:r>
            <a:r>
              <a:rPr lang="ko-KR" altLang="en-US" dirty="0"/>
              <a:t>객체 지향 설계의 자유로운 적용이 가능한 오브젝트여야만 </a:t>
            </a:r>
            <a:r>
              <a:rPr lang="en-US" altLang="ko-KR" dirty="0"/>
              <a:t>POJO</a:t>
            </a:r>
            <a:r>
              <a:rPr lang="ko-KR" altLang="en-US" dirty="0"/>
              <a:t>라고 불릴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11447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0AF1A-3692-426E-B5F7-63CD44DE5DDC}"/>
              </a:ext>
            </a:extLst>
          </p:cNvPr>
          <p:cNvSpPr txBox="1"/>
          <p:nvPr/>
        </p:nvSpPr>
        <p:spPr>
          <a:xfrm>
            <a:off x="1173480" y="373380"/>
            <a:ext cx="332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환경에 종속되지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특정 오브젝트나 </a:t>
            </a:r>
            <a:r>
              <a:rPr lang="en-US" altLang="ko-KR" dirty="0"/>
              <a:t>API</a:t>
            </a:r>
            <a:r>
              <a:rPr lang="ko-KR" altLang="en-US" dirty="0"/>
              <a:t>에 의존하여 종속되면 </a:t>
            </a:r>
            <a:r>
              <a:rPr lang="en-US" altLang="ko-KR" dirty="0"/>
              <a:t>POJO</a:t>
            </a:r>
            <a:r>
              <a:rPr lang="ko-KR" altLang="en-US" dirty="0"/>
              <a:t>라고 할 수 없음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B720-5AF5-465F-92E1-5069EEA9F1F1}"/>
              </a:ext>
            </a:extLst>
          </p:cNvPr>
          <p:cNvSpPr txBox="1"/>
          <p:nvPr/>
        </p:nvSpPr>
        <p:spPr>
          <a:xfrm>
            <a:off x="1104900" y="292608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원리에 충실하면서</a:t>
            </a:r>
            <a:r>
              <a:rPr lang="en-US" altLang="ko-KR" dirty="0"/>
              <a:t>, </a:t>
            </a:r>
            <a:r>
              <a:rPr lang="ko-KR" altLang="en-US" dirty="0"/>
              <a:t>환경과 기술에 종속되지 않고 필요에 따라 재활용될 수 있는 방식으로 설계된 오브젝트를 </a:t>
            </a:r>
            <a:r>
              <a:rPr lang="en-US" altLang="ko-KR" dirty="0"/>
              <a:t>POJO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5504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F83A7-FCFB-4ACE-8526-7E50EE10AE69}"/>
              </a:ext>
            </a:extLst>
          </p:cNvPr>
          <p:cNvSpPr txBox="1"/>
          <p:nvPr/>
        </p:nvSpPr>
        <p:spPr>
          <a:xfrm>
            <a:off x="1230923" y="902677"/>
            <a:ext cx="171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결합도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83EB-5DFC-4D4B-B8A4-CE6B267BF953}"/>
              </a:ext>
            </a:extLst>
          </p:cNvPr>
          <p:cNvSpPr txBox="1"/>
          <p:nvPr/>
        </p:nvSpPr>
        <p:spPr>
          <a:xfrm>
            <a:off x="1336431" y="1887415"/>
            <a:ext cx="781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결합도</a:t>
            </a:r>
            <a:r>
              <a:rPr lang="en-US" altLang="ko-KR" dirty="0"/>
              <a:t>: </a:t>
            </a:r>
            <a:r>
              <a:rPr lang="ko-KR" altLang="en-US" dirty="0"/>
              <a:t>느슨하게 연결된 형태</a:t>
            </a:r>
            <a:r>
              <a:rPr lang="en-US" altLang="ko-KR" dirty="0"/>
              <a:t> -&gt; </a:t>
            </a:r>
            <a:r>
              <a:rPr lang="ko-KR" altLang="en-US" dirty="0"/>
              <a:t>관계를 유지하는데 꼭 필요한 최소하의 방법만 간접적인 형태로 제공</a:t>
            </a:r>
            <a:r>
              <a:rPr lang="en-US" altLang="ko-KR" dirty="0"/>
              <a:t>, </a:t>
            </a:r>
            <a:r>
              <a:rPr lang="ko-KR" altLang="en-US" dirty="0"/>
              <a:t>나머지는 서로 독립적이고 알 필요도 없게 만들어 주는 것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38A4-F174-4326-AB81-7EDA3200F125}"/>
              </a:ext>
            </a:extLst>
          </p:cNvPr>
          <p:cNvSpPr txBox="1"/>
          <p:nvPr/>
        </p:nvSpPr>
        <p:spPr>
          <a:xfrm>
            <a:off x="1230923" y="3365756"/>
            <a:ext cx="630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결합도가 낮아지면 변화에 대응하는 속도가 높아지고</a:t>
            </a:r>
            <a:r>
              <a:rPr lang="en-US" altLang="ko-KR" dirty="0"/>
              <a:t>, </a:t>
            </a:r>
            <a:r>
              <a:rPr lang="ko-KR" altLang="en-US" dirty="0"/>
              <a:t>구성이 </a:t>
            </a:r>
            <a:r>
              <a:rPr lang="ko-KR" altLang="en-US" dirty="0" err="1"/>
              <a:t>깔끔해짐</a:t>
            </a:r>
            <a:r>
              <a:rPr lang="en-US" altLang="ko-KR" dirty="0"/>
              <a:t>. </a:t>
            </a:r>
            <a:r>
              <a:rPr lang="ko-KR" altLang="en-US" dirty="0"/>
              <a:t>또한 확장에 용이해짐</a:t>
            </a:r>
          </a:p>
        </p:txBody>
      </p:sp>
    </p:spTree>
    <p:extLst>
      <p:ext uri="{BB962C8B-B14F-4D97-AF65-F5344CB8AC3E}">
        <p14:creationId xmlns:p14="http://schemas.microsoft.com/office/powerpoint/2010/main" val="36140756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CDCC7-D533-4A85-90E1-4005E7D9EF50}"/>
              </a:ext>
            </a:extLst>
          </p:cNvPr>
          <p:cNvSpPr txBox="1"/>
          <p:nvPr/>
        </p:nvSpPr>
        <p:spPr>
          <a:xfrm>
            <a:off x="1203960" y="982980"/>
            <a:ext cx="5113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비즈니스 로직의 복잡함과 엔터프라이즈 기술의 복잡함을 분리해서 구성 할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스프링은 기술영역에만 관여함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POJO</a:t>
            </a:r>
            <a:r>
              <a:rPr lang="ko-KR" altLang="en-US" dirty="0"/>
              <a:t>방식으로 비즈니스 로직을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엔터프라이즈 기술을 </a:t>
            </a:r>
            <a:r>
              <a:rPr lang="en-US" altLang="ko-KR" dirty="0"/>
              <a:t>POJO</a:t>
            </a:r>
            <a:r>
              <a:rPr lang="ko-KR" altLang="en-US" dirty="0"/>
              <a:t>방식으로 만들어진 코드에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8D4FA-9F46-4A06-9C87-52198AF03F0A}"/>
              </a:ext>
            </a:extLst>
          </p:cNvPr>
          <p:cNvSpPr txBox="1"/>
          <p:nvPr/>
        </p:nvSpPr>
        <p:spPr>
          <a:xfrm>
            <a:off x="1440180" y="4724400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개발자들이 복잡한 엔터프라이즈 기술보다는 이러한 </a:t>
            </a:r>
            <a:r>
              <a:rPr lang="ko-KR" altLang="en-US" dirty="0" err="1"/>
              <a:t>객체지향적인</a:t>
            </a:r>
            <a:r>
              <a:rPr lang="ko-KR" altLang="en-US" dirty="0"/>
              <a:t> 설계와 개발의 원리에 좀 더 집중할 수 있도록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0800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28B9F-1F47-45AA-ACBE-78B4C0145080}"/>
              </a:ext>
            </a:extLst>
          </p:cNvPr>
          <p:cNvSpPr txBox="1"/>
          <p:nvPr/>
        </p:nvSpPr>
        <p:spPr>
          <a:xfrm>
            <a:off x="1470660" y="624840"/>
            <a:ext cx="267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스프링의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095D2-D603-4EA9-9C57-86C268F09628}"/>
              </a:ext>
            </a:extLst>
          </p:cNvPr>
          <p:cNvSpPr txBox="1"/>
          <p:nvPr/>
        </p:nvSpPr>
        <p:spPr>
          <a:xfrm>
            <a:off x="1341120" y="1821180"/>
            <a:ext cx="828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기술들은 스프링 프레임워크가 만들어진 진정한 목표인 </a:t>
            </a:r>
            <a:r>
              <a:rPr lang="en-US" altLang="ko-KR" dirty="0"/>
              <a:t>POJO </a:t>
            </a:r>
            <a:r>
              <a:rPr lang="ko-KR" altLang="en-US" dirty="0"/>
              <a:t>기반의 엔터프라이즈 개발을 편리하게 해주는 도구일 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EFDE-F53A-4817-AAB1-C33F7A147A91}"/>
              </a:ext>
            </a:extLst>
          </p:cNvPr>
          <p:cNvSpPr txBox="1"/>
          <p:nvPr/>
        </p:nvSpPr>
        <p:spPr>
          <a:xfrm>
            <a:off x="1546860" y="332994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IoC/DI, AOP, PSA</a:t>
            </a:r>
            <a:r>
              <a:rPr lang="ko-KR" altLang="en-US" dirty="0"/>
              <a:t>들은 객체지향의 원리를 충실히 적용해서 나온 결과일 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E3351-3C57-4B26-98A0-14393A343AA1}"/>
              </a:ext>
            </a:extLst>
          </p:cNvPr>
          <p:cNvSpPr txBox="1"/>
          <p:nvPr/>
        </p:nvSpPr>
        <p:spPr>
          <a:xfrm>
            <a:off x="1661160" y="4732020"/>
            <a:ext cx="87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방식을 </a:t>
            </a:r>
            <a:r>
              <a:rPr lang="ko-KR" altLang="en-US" dirty="0" err="1"/>
              <a:t>쓰는이유</a:t>
            </a:r>
            <a:r>
              <a:rPr lang="en-US" altLang="ko-KR" dirty="0"/>
              <a:t>: </a:t>
            </a:r>
            <a:r>
              <a:rPr lang="ko-KR" altLang="en-US" dirty="0"/>
              <a:t>유연한 확장이 가능하게 하기 위해서</a:t>
            </a:r>
            <a:r>
              <a:rPr lang="en-US" altLang="ko-KR" dirty="0"/>
              <a:t>(</a:t>
            </a:r>
            <a:r>
              <a:rPr lang="ko-KR" altLang="en-US" dirty="0"/>
              <a:t>개방 폐쇄 원칙</a:t>
            </a:r>
            <a:r>
              <a:rPr lang="en-US" altLang="ko-KR" dirty="0"/>
              <a:t>: </a:t>
            </a:r>
            <a:r>
              <a:rPr lang="ko-KR" altLang="en-US" dirty="0"/>
              <a:t>확장에는 </a:t>
            </a:r>
            <a:r>
              <a:rPr lang="ko-KR" altLang="en-US" dirty="0" err="1"/>
              <a:t>열려있고</a:t>
            </a:r>
            <a:r>
              <a:rPr lang="en-US" altLang="ko-KR" dirty="0"/>
              <a:t>, </a:t>
            </a:r>
            <a:r>
              <a:rPr lang="ko-KR" altLang="en-US" dirty="0"/>
              <a:t>변경에는 </a:t>
            </a:r>
            <a:r>
              <a:rPr lang="ko-KR" altLang="en-US" dirty="0" err="1"/>
              <a:t>닫혀있다</a:t>
            </a:r>
            <a:r>
              <a:rPr lang="en-US" altLang="ko-KR" dirty="0"/>
              <a:t>(</a:t>
            </a:r>
            <a:r>
              <a:rPr lang="ko-KR" altLang="en-US" dirty="0"/>
              <a:t>폐쇄 관점에서 </a:t>
            </a:r>
            <a:r>
              <a:rPr lang="ko-KR" altLang="en-US" dirty="0" err="1"/>
              <a:t>볼때</a:t>
            </a:r>
            <a:r>
              <a:rPr lang="ko-KR" altLang="en-US" dirty="0"/>
              <a:t> 장점은 재사용이 가능하다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3115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88B5-9468-4FC9-AFE5-FB1675CC700E}"/>
              </a:ext>
            </a:extLst>
          </p:cNvPr>
          <p:cNvSpPr txBox="1"/>
          <p:nvPr/>
        </p:nvSpPr>
        <p:spPr>
          <a:xfrm>
            <a:off x="1485900" y="883920"/>
            <a:ext cx="4069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-&gt; B</a:t>
            </a:r>
            <a:r>
              <a:rPr lang="ko-KR" altLang="en-US" dirty="0"/>
              <a:t>라는 의존 관계에서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확장은 </a:t>
            </a:r>
            <a:r>
              <a:rPr lang="en-US" altLang="ko-KR" dirty="0"/>
              <a:t>B</a:t>
            </a:r>
            <a:r>
              <a:rPr lang="ko-KR" altLang="en-US" dirty="0"/>
              <a:t>가 자유롭게 변경 될 수 있음을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B </a:t>
            </a:r>
            <a:r>
              <a:rPr lang="ko-KR" altLang="en-US" dirty="0"/>
              <a:t>관점에서는 유연한 확장이고 </a:t>
            </a:r>
            <a:r>
              <a:rPr lang="en-US" altLang="ko-KR" dirty="0"/>
              <a:t>A </a:t>
            </a:r>
            <a:r>
              <a:rPr lang="ko-KR" altLang="en-US" dirty="0"/>
              <a:t>관점으로 보자면 변경 없이 재사용이 가능함</a:t>
            </a:r>
          </a:p>
        </p:txBody>
      </p:sp>
    </p:spTree>
    <p:extLst>
      <p:ext uri="{BB962C8B-B14F-4D97-AF65-F5344CB8AC3E}">
        <p14:creationId xmlns:p14="http://schemas.microsoft.com/office/powerpoint/2010/main" val="19701012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6B7BC-7646-43C2-80D3-1E94D1B72C15}"/>
              </a:ext>
            </a:extLst>
          </p:cNvPr>
          <p:cNvSpPr txBox="1"/>
          <p:nvPr/>
        </p:nvSpPr>
        <p:spPr>
          <a:xfrm>
            <a:off x="1775460" y="1377017"/>
            <a:ext cx="5996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</a:t>
            </a:r>
            <a:r>
              <a:rPr lang="ko-KR" altLang="en-US" sz="2400" dirty="0"/>
              <a:t>의 활용 방법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0B921-5BCD-4983-9F11-07743DF01E67}"/>
              </a:ext>
            </a:extLst>
          </p:cNvPr>
          <p:cNvSpPr txBox="1"/>
          <p:nvPr/>
        </p:nvSpPr>
        <p:spPr>
          <a:xfrm>
            <a:off x="1775460" y="2369820"/>
            <a:ext cx="813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핵심기능의 변경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의 가장 대표적인 적용 방법은 바로 의존 대상의 구현을 바꾸는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A-&gt;B</a:t>
            </a:r>
            <a:r>
              <a:rPr lang="ko-KR" altLang="en-US" dirty="0"/>
              <a:t>의 구조에서 </a:t>
            </a:r>
            <a:r>
              <a:rPr lang="en-US" altLang="ko-KR" dirty="0"/>
              <a:t>B</a:t>
            </a:r>
            <a:r>
              <a:rPr lang="ko-KR" altLang="en-US" dirty="0"/>
              <a:t>의 구현 방식을 필요에 따라 </a:t>
            </a:r>
            <a:r>
              <a:rPr lang="en-US" altLang="ko-KR" dirty="0"/>
              <a:t>B1, B2, B3</a:t>
            </a:r>
            <a:r>
              <a:rPr lang="ko-KR" altLang="en-US" dirty="0"/>
              <a:t>로 바꿈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09546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07CCA-E198-48B0-84A9-61BF05035466}"/>
              </a:ext>
            </a:extLst>
          </p:cNvPr>
          <p:cNvSpPr txBox="1"/>
          <p:nvPr/>
        </p:nvSpPr>
        <p:spPr>
          <a:xfrm>
            <a:off x="1005840" y="861060"/>
            <a:ext cx="5090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핵심기능의 동적인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프록시 오브젝트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부가기능의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기능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인터페이스의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프록시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템플릿과 </a:t>
            </a:r>
            <a:r>
              <a:rPr lang="ko-KR" altLang="en-US" dirty="0" err="1"/>
              <a:t>콜백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반복적으로 등장하지만 항상 고정적인 작업 흐름과 그 사이에서 자주 바뀌는 부분을 분리해서 </a:t>
            </a:r>
            <a:r>
              <a:rPr lang="en-US" altLang="ko-KR" dirty="0"/>
              <a:t>DI</a:t>
            </a:r>
            <a:r>
              <a:rPr lang="ko-KR" altLang="en-US" dirty="0"/>
              <a:t> 원리를 응용해서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재사용 가능하다</a:t>
            </a:r>
            <a:r>
              <a:rPr lang="en-US" altLang="ko-KR" dirty="0"/>
              <a:t> == </a:t>
            </a:r>
            <a:r>
              <a:rPr lang="ko-KR" altLang="en-US" dirty="0"/>
              <a:t>폐쇄원칙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1672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B51A0-5BF7-4033-90FF-A76C1890EB89}"/>
              </a:ext>
            </a:extLst>
          </p:cNvPr>
          <p:cNvSpPr txBox="1"/>
          <p:nvPr/>
        </p:nvSpPr>
        <p:spPr>
          <a:xfrm>
            <a:off x="1272540" y="830580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싱글톤과</a:t>
            </a:r>
            <a:r>
              <a:rPr lang="ko-KR" altLang="en-US" dirty="0"/>
              <a:t> 오브젝트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가 필요한 중요한 이유 중 한가지</a:t>
            </a:r>
            <a:r>
              <a:rPr lang="en-US" altLang="ko-KR" dirty="0"/>
              <a:t>: DI</a:t>
            </a:r>
            <a:r>
              <a:rPr lang="ko-KR" altLang="en-US" dirty="0"/>
              <a:t> 할 오브젝트의 생명주기를 제어할 수 있다는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-&gt;DI</a:t>
            </a:r>
            <a:r>
              <a:rPr lang="ko-KR" altLang="en-US" dirty="0"/>
              <a:t>를 프레임워크로 </a:t>
            </a:r>
            <a:r>
              <a:rPr lang="ko-KR" altLang="en-US" dirty="0" err="1"/>
              <a:t>이용한다는것</a:t>
            </a:r>
            <a:r>
              <a:rPr lang="ko-KR" altLang="en-US" dirty="0"/>
              <a:t> </a:t>
            </a:r>
            <a:r>
              <a:rPr lang="en-US" altLang="ko-KR" dirty="0"/>
              <a:t>= DI </a:t>
            </a:r>
            <a:r>
              <a:rPr lang="ko-KR" altLang="en-US" dirty="0"/>
              <a:t>대상 오브젝트를 컨테이너가 관리한다는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갖지 않도록 만든 오브젝트가 동시에 여러 스레드의 요청을 처리하는 이런 방식을 적용하려면</a:t>
            </a:r>
            <a:r>
              <a:rPr lang="en-US" altLang="ko-KR" dirty="0"/>
              <a:t>, </a:t>
            </a:r>
            <a:r>
              <a:rPr lang="ko-KR" altLang="en-US" dirty="0"/>
              <a:t>만들어지는 오브젝트의 개수를 제어하는 일이 매우 중요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40C09-62AD-4DBE-9B01-3D6927DB256B}"/>
              </a:ext>
            </a:extLst>
          </p:cNvPr>
          <p:cNvSpPr txBox="1"/>
          <p:nvPr/>
        </p:nvSpPr>
        <p:spPr>
          <a:xfrm>
            <a:off x="1333500" y="4404360"/>
            <a:ext cx="5204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여타 오브젝트와 협력해서 동작하는 오브젝트를 효과적으로 테스트하는 방법은 가능한 한 고립시키는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다른 오브젝트와의 사이에서 일어나는 일을 테스트를 위해 조작할 수 있도록 만듦</a:t>
            </a:r>
          </a:p>
        </p:txBody>
      </p:sp>
    </p:spTree>
    <p:extLst>
      <p:ext uri="{BB962C8B-B14F-4D97-AF65-F5344CB8AC3E}">
        <p14:creationId xmlns:p14="http://schemas.microsoft.com/office/powerpoint/2010/main" val="575687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EAF3D-D880-420E-8B5C-AF855AB41061}"/>
              </a:ext>
            </a:extLst>
          </p:cNvPr>
          <p:cNvSpPr txBox="1"/>
          <p:nvPr/>
        </p:nvSpPr>
        <p:spPr>
          <a:xfrm>
            <a:off x="1714500" y="8610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 오브젝트를 대신해서 </a:t>
            </a:r>
            <a:r>
              <a:rPr lang="ko-KR" altLang="en-US" dirty="0" err="1"/>
              <a:t>스텁</a:t>
            </a:r>
            <a:r>
              <a:rPr lang="ko-KR" altLang="en-US" dirty="0"/>
              <a:t> 또는 목 오브젝트 같은 테스트 대역을 </a:t>
            </a:r>
            <a:r>
              <a:rPr lang="ko-KR" altLang="en-US" dirty="0" err="1"/>
              <a:t>활용할때</a:t>
            </a:r>
            <a:r>
              <a:rPr lang="ko-KR" altLang="en-US" dirty="0"/>
              <a:t> </a:t>
            </a:r>
            <a:r>
              <a:rPr lang="en-US" altLang="ko-KR" dirty="0"/>
              <a:t>DI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0970434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9C3A6-6539-4E6E-B2E6-51D63CDDD6D6}"/>
              </a:ext>
            </a:extLst>
          </p:cNvPr>
          <p:cNvSpPr txBox="1"/>
          <p:nvPr/>
        </p:nvSpPr>
        <p:spPr>
          <a:xfrm>
            <a:off x="1295400" y="647700"/>
            <a:ext cx="43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AOP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98D98-8A2A-4164-8A6A-F0DDF78D1955}"/>
              </a:ext>
            </a:extLst>
          </p:cNvPr>
          <p:cNvSpPr txBox="1"/>
          <p:nvPr/>
        </p:nvSpPr>
        <p:spPr>
          <a:xfrm>
            <a:off x="1181100" y="1478280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/>
              <a:t>POJO</a:t>
            </a:r>
            <a:r>
              <a:rPr lang="ko-KR" altLang="en-US" dirty="0"/>
              <a:t>프로그래밍을 </a:t>
            </a:r>
            <a:r>
              <a:rPr lang="ko-KR" altLang="en-US" dirty="0" err="1"/>
              <a:t>유지할수</a:t>
            </a:r>
            <a:r>
              <a:rPr lang="ko-KR" altLang="en-US" dirty="0"/>
              <a:t> 있도록 도움을 줌</a:t>
            </a:r>
            <a:r>
              <a:rPr lang="en-US" altLang="ko-KR" dirty="0"/>
              <a:t>(OOP</a:t>
            </a:r>
            <a:r>
              <a:rPr lang="ko-KR" altLang="en-US" dirty="0"/>
              <a:t>를 더욱 </a:t>
            </a:r>
            <a:r>
              <a:rPr lang="en-US" altLang="ko-KR" dirty="0"/>
              <a:t>OOP</a:t>
            </a:r>
            <a:r>
              <a:rPr lang="ko-KR" altLang="en-US" dirty="0"/>
              <a:t>답게 만듦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4A4F1-E073-40AC-B6A8-6538C7AE1F1E}"/>
              </a:ext>
            </a:extLst>
          </p:cNvPr>
          <p:cNvSpPr txBox="1"/>
          <p:nvPr/>
        </p:nvSpPr>
        <p:spPr>
          <a:xfrm>
            <a:off x="1135380" y="2493526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AOP</a:t>
            </a:r>
            <a:r>
              <a:rPr lang="ko-KR" altLang="en-US" dirty="0"/>
              <a:t> 적용기법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스프링의 기본적인 </a:t>
            </a:r>
            <a:r>
              <a:rPr lang="en-US" altLang="ko-KR" dirty="0"/>
              <a:t>AOP </a:t>
            </a:r>
            <a:r>
              <a:rPr lang="ko-KR" altLang="en-US" dirty="0"/>
              <a:t>구현 방법은 다이내믹 프록시를 이용하는 프록시 </a:t>
            </a:r>
            <a:r>
              <a:rPr lang="en-US" altLang="ko-KR" dirty="0"/>
              <a:t>AOP </a:t>
            </a:r>
            <a:r>
              <a:rPr lang="ko-KR" altLang="en-US" dirty="0"/>
              <a:t>방식임</a:t>
            </a:r>
            <a:r>
              <a:rPr lang="en-US" altLang="ko-KR" dirty="0"/>
              <a:t>(</a:t>
            </a:r>
            <a:r>
              <a:rPr lang="ko-KR" altLang="en-US" dirty="0"/>
              <a:t>엔터프라이즈 개발에서 필요로 하는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프록시 방식의 </a:t>
            </a:r>
            <a:r>
              <a:rPr lang="en-US" altLang="ko-KR" dirty="0"/>
              <a:t>AOP</a:t>
            </a:r>
            <a:r>
              <a:rPr lang="ko-KR" altLang="en-US" dirty="0"/>
              <a:t>로 할 수 없는 작업은 </a:t>
            </a:r>
            <a:r>
              <a:rPr lang="en-US" altLang="ko-KR" dirty="0"/>
              <a:t>AspectJ</a:t>
            </a:r>
            <a:r>
              <a:rPr lang="ko-KR" altLang="en-US" dirty="0"/>
              <a:t>를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959F8-5E06-4EA2-993E-9035F01B07EC}"/>
              </a:ext>
            </a:extLst>
          </p:cNvPr>
          <p:cNvSpPr txBox="1"/>
          <p:nvPr/>
        </p:nvSpPr>
        <p:spPr>
          <a:xfrm>
            <a:off x="1021080" y="500997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직접 제공하는 대표적인 </a:t>
            </a:r>
            <a:r>
              <a:rPr lang="en-US" altLang="ko-KR" dirty="0"/>
              <a:t>AOP</a:t>
            </a:r>
            <a:r>
              <a:rPr lang="ko-KR" altLang="en-US" dirty="0"/>
              <a:t>는 바로 트랜잭션</a:t>
            </a:r>
          </a:p>
        </p:txBody>
      </p:sp>
    </p:spTree>
    <p:extLst>
      <p:ext uri="{BB962C8B-B14F-4D97-AF65-F5344CB8AC3E}">
        <p14:creationId xmlns:p14="http://schemas.microsoft.com/office/powerpoint/2010/main" val="10373842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001DC-9250-4C1A-A0CE-522F5662C1E7}"/>
              </a:ext>
            </a:extLst>
          </p:cNvPr>
          <p:cNvSpPr txBox="1"/>
          <p:nvPr/>
        </p:nvSpPr>
        <p:spPr>
          <a:xfrm>
            <a:off x="982980" y="838200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포터블 서비스 추상화</a:t>
            </a:r>
            <a:r>
              <a:rPr lang="en-US" altLang="ko-KR" dirty="0"/>
              <a:t>(PSA)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7139-E2FD-4E2C-AD65-E9E25F385943}"/>
              </a:ext>
            </a:extLst>
          </p:cNvPr>
          <p:cNvSpPr txBox="1"/>
          <p:nvPr/>
        </p:nvSpPr>
        <p:spPr>
          <a:xfrm>
            <a:off x="1036320" y="164592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PSA</a:t>
            </a:r>
            <a:r>
              <a:rPr lang="ko-KR" altLang="en-US" dirty="0"/>
              <a:t>는 환경과 세부 기술의 변화에 관계없이 일관된 방식으로 기술에 접근 할 수 있게 </a:t>
            </a:r>
            <a:r>
              <a:rPr lang="ko-KR" altLang="en-US" dirty="0" err="1"/>
              <a:t>해줌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일관성 있는 서비스 추상화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B356-F451-4124-8F88-6E1F8B6A1E15}"/>
              </a:ext>
            </a:extLst>
          </p:cNvPr>
          <p:cNvSpPr txBox="1"/>
          <p:nvPr/>
        </p:nvSpPr>
        <p:spPr>
          <a:xfrm>
            <a:off x="857250" y="3169920"/>
            <a:ext cx="1047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추상화를 위해 필요한 기술은 </a:t>
            </a:r>
            <a:r>
              <a:rPr lang="en-US" altLang="ko-KR" dirty="0"/>
              <a:t>DI</a:t>
            </a:r>
            <a:r>
              <a:rPr lang="ko-KR" altLang="en-US" dirty="0"/>
              <a:t>뿐임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결국 </a:t>
            </a:r>
            <a:r>
              <a:rPr lang="en-US" altLang="ko-KR" dirty="0"/>
              <a:t>DI </a:t>
            </a:r>
            <a:r>
              <a:rPr lang="ko-KR" altLang="en-US" dirty="0"/>
              <a:t>응용 방법의 한가지이므로 </a:t>
            </a:r>
            <a:r>
              <a:rPr lang="en-US" altLang="ko-KR" dirty="0"/>
              <a:t>DI</a:t>
            </a:r>
            <a:r>
              <a:rPr lang="ko-KR" altLang="en-US" dirty="0"/>
              <a:t>를 적극 활용해서 개발한다면 서비스 추상화는 자연스럽게 만들어짐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0D738-31E7-4409-B35E-404F57D74F36}"/>
              </a:ext>
            </a:extLst>
          </p:cNvPr>
          <p:cNvSpPr txBox="1"/>
          <p:nvPr/>
        </p:nvSpPr>
        <p:spPr>
          <a:xfrm>
            <a:off x="1089660" y="5013960"/>
            <a:ext cx="107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어떻게 해서 엔터프라이즈 개발이 주는 복잡함을 제거하고</a:t>
            </a:r>
            <a:r>
              <a:rPr lang="en-US" altLang="ko-KR" dirty="0"/>
              <a:t>, POJO</a:t>
            </a:r>
            <a:r>
              <a:rPr lang="ko-KR" altLang="en-US" dirty="0"/>
              <a:t> 프로그래밍이라는 효과적인 방법을 사용할 수 있게 하는지에 관심을 갖는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7345387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60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C21D1-F42C-46C6-B843-F7D83155295E}"/>
              </a:ext>
            </a:extLst>
          </p:cNvPr>
          <p:cNvSpPr txBox="1"/>
          <p:nvPr/>
        </p:nvSpPr>
        <p:spPr>
          <a:xfrm>
            <a:off x="949569" y="762000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 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F870C-AA9A-407C-A2AF-7A6D38D8BCDC}"/>
              </a:ext>
            </a:extLst>
          </p:cNvPr>
          <p:cNvSpPr txBox="1"/>
          <p:nvPr/>
        </p:nvSpPr>
        <p:spPr>
          <a:xfrm>
            <a:off x="949569" y="1539352"/>
            <a:ext cx="71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기능 맥락</a:t>
            </a:r>
            <a:r>
              <a:rPr lang="en-US" altLang="ko-KR" dirty="0"/>
              <a:t>(context)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필요에 따라 변경이 필요한 알고리즘</a:t>
            </a:r>
            <a:r>
              <a:rPr lang="en-US" altLang="ko-KR" dirty="0"/>
              <a:t>(</a:t>
            </a:r>
            <a:r>
              <a:rPr lang="ko-KR" altLang="en-US" dirty="0"/>
              <a:t>독립적인 책임으로 분리가 가능한 기능</a:t>
            </a:r>
            <a:r>
              <a:rPr lang="en-US" altLang="ko-KR" dirty="0"/>
              <a:t>)</a:t>
            </a:r>
            <a:r>
              <a:rPr lang="ko-KR" altLang="en-US" dirty="0"/>
              <a:t>을 인터페이스를 통해 통째로 외부로 분리시키고</a:t>
            </a:r>
            <a:r>
              <a:rPr lang="en-US" altLang="ko-KR" dirty="0"/>
              <a:t>, </a:t>
            </a:r>
            <a:r>
              <a:rPr lang="ko-KR" altLang="en-US" dirty="0"/>
              <a:t>이를 구현한 구체적인 알고리즘 클래스를 필요에 따라 바꿔서 사용할 수 있게 하는 디자인패턴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7826-EB99-4CE2-ACA9-5E3AEC80E9CC}"/>
              </a:ext>
            </a:extLst>
          </p:cNvPr>
          <p:cNvSpPr txBox="1"/>
          <p:nvPr/>
        </p:nvSpPr>
        <p:spPr>
          <a:xfrm>
            <a:off x="949569" y="3066981"/>
            <a:ext cx="630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UserDaoTest-UserDao-ConnectionMaker</a:t>
            </a:r>
            <a:r>
              <a:rPr lang="en-US" altLang="ko-KR" dirty="0"/>
              <a:t> </a:t>
            </a:r>
            <a:r>
              <a:rPr lang="ko-KR" altLang="en-US" dirty="0"/>
              <a:t>구조에서 </a:t>
            </a:r>
            <a:r>
              <a:rPr lang="en-US" altLang="ko-KR" dirty="0" err="1"/>
              <a:t>UserDao</a:t>
            </a:r>
            <a:r>
              <a:rPr lang="ko-KR" altLang="en-US" dirty="0"/>
              <a:t>가 </a:t>
            </a:r>
            <a:r>
              <a:rPr lang="en-US" altLang="ko-KR" dirty="0"/>
              <a:t>context, </a:t>
            </a:r>
            <a:r>
              <a:rPr lang="ko-KR" altLang="en-US" dirty="0"/>
              <a:t>클라이언트가 </a:t>
            </a:r>
            <a:r>
              <a:rPr lang="en-US" altLang="ko-KR" dirty="0" err="1"/>
              <a:t>UserDaoTest</a:t>
            </a:r>
            <a:r>
              <a:rPr lang="en-US" altLang="ko-KR" dirty="0"/>
              <a:t>, </a:t>
            </a:r>
            <a:r>
              <a:rPr lang="ko-KR" altLang="en-US" dirty="0"/>
              <a:t>컨텍스트가 사용할 전략은 </a:t>
            </a:r>
            <a:r>
              <a:rPr lang="en-US" altLang="ko-KR" dirty="0" err="1"/>
              <a:t>ConnectionMaker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클래스 </a:t>
            </a:r>
            <a:r>
              <a:rPr lang="en-US" altLang="ko-KR" dirty="0"/>
              <a:t>-&gt; </a:t>
            </a:r>
            <a:r>
              <a:rPr lang="ko-KR" altLang="en-US" dirty="0"/>
              <a:t>일반적으로 컨텍스트의 생성자를 통해 제공해준다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B1C1C-46DB-4628-BDED-AFF5F216CA78}"/>
              </a:ext>
            </a:extLst>
          </p:cNvPr>
          <p:cNvSpPr txBox="1"/>
          <p:nvPr/>
        </p:nvSpPr>
        <p:spPr>
          <a:xfrm>
            <a:off x="949569" y="4548553"/>
            <a:ext cx="791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스프링이란 객체지향적 설계 원칙과 디자인 패턴에 나타나는 장점을 자연스럽게 개발자들이 활용할 수 있게 해주는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4854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B85BA-36B4-4D7E-BCDA-637072C1F36B}"/>
              </a:ext>
            </a:extLst>
          </p:cNvPr>
          <p:cNvSpPr txBox="1"/>
          <p:nvPr/>
        </p:nvSpPr>
        <p:spPr>
          <a:xfrm>
            <a:off x="785446" y="914400"/>
            <a:ext cx="713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 팩토리</a:t>
            </a:r>
            <a:r>
              <a:rPr lang="en-US" altLang="ko-KR" dirty="0"/>
              <a:t>: </a:t>
            </a:r>
            <a:r>
              <a:rPr lang="ko-KR" altLang="en-US" dirty="0"/>
              <a:t>객체의 생성 방법을 결정하고 그렇게 만들어진 오브젝트를 돌려주는 일을 하는 오브젝트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61ECD-2219-4AFC-B888-BFDEB07A4BCF}"/>
              </a:ext>
            </a:extLst>
          </p:cNvPr>
          <p:cNvSpPr txBox="1"/>
          <p:nvPr/>
        </p:nvSpPr>
        <p:spPr>
          <a:xfrm>
            <a:off x="785446" y="2590800"/>
            <a:ext cx="1023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팩토리 </a:t>
            </a:r>
            <a:r>
              <a:rPr lang="en-US" altLang="ko-KR" dirty="0"/>
              <a:t>-&gt; </a:t>
            </a:r>
            <a:r>
              <a:rPr lang="ko-KR" altLang="en-US" b="1" dirty="0"/>
              <a:t>설계도</a:t>
            </a:r>
            <a:r>
              <a:rPr lang="ko-KR" altLang="en-US" dirty="0"/>
              <a:t>와 같은 역할 </a:t>
            </a:r>
            <a:r>
              <a:rPr lang="en-US" altLang="ko-KR" dirty="0"/>
              <a:t>-&gt; </a:t>
            </a:r>
            <a:r>
              <a:rPr lang="ko-KR" altLang="en-US" dirty="0"/>
              <a:t>어떤 오브젝트가 어떤 오브젝트를 사용하는지를 정의해 놓음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7603-3CED-4D4A-9261-BB6D3137938C}"/>
              </a:ext>
            </a:extLst>
          </p:cNvPr>
          <p:cNvSpPr txBox="1"/>
          <p:nvPr/>
        </p:nvSpPr>
        <p:spPr>
          <a:xfrm>
            <a:off x="1219200" y="4407877"/>
            <a:ext cx="63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문제를 해결하려면 분리해내는 게 가장 좋은 방법</a:t>
            </a:r>
          </a:p>
        </p:txBody>
      </p:sp>
    </p:spTree>
    <p:extLst>
      <p:ext uri="{BB962C8B-B14F-4D97-AF65-F5344CB8AC3E}">
        <p14:creationId xmlns:p14="http://schemas.microsoft.com/office/powerpoint/2010/main" val="325258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01498-B03A-41C6-A1A7-29F17C9831C1}"/>
              </a:ext>
            </a:extLst>
          </p:cNvPr>
          <p:cNvSpPr txBox="1"/>
          <p:nvPr/>
        </p:nvSpPr>
        <p:spPr>
          <a:xfrm>
            <a:off x="504092" y="808892"/>
            <a:ext cx="36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제어관계의 역전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810B-8958-41A6-A587-D42D209D2F1D}"/>
              </a:ext>
            </a:extLst>
          </p:cNvPr>
          <p:cNvSpPr txBox="1"/>
          <p:nvPr/>
        </p:nvSpPr>
        <p:spPr>
          <a:xfrm>
            <a:off x="609600" y="1723292"/>
            <a:ext cx="880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프로그램 흐름</a:t>
            </a:r>
            <a:r>
              <a:rPr lang="en-US" altLang="ko-KR" dirty="0"/>
              <a:t>: </a:t>
            </a:r>
            <a:r>
              <a:rPr lang="ko-KR" altLang="en-US" dirty="0"/>
              <a:t>모든 오브젝트가 능동적으로 자신이 사용할 클래스를 결정하고</a:t>
            </a:r>
            <a:r>
              <a:rPr lang="en-US" altLang="ko-KR" dirty="0"/>
              <a:t>, </a:t>
            </a:r>
            <a:r>
              <a:rPr lang="ko-KR" altLang="en-US" dirty="0"/>
              <a:t>언제 어떻게 그 오브젝트를 만들지를 스스로 관장함</a:t>
            </a:r>
            <a:r>
              <a:rPr lang="en-US" altLang="ko-KR" dirty="0"/>
              <a:t>. </a:t>
            </a:r>
            <a:r>
              <a:rPr lang="ko-KR" altLang="en-US" dirty="0"/>
              <a:t>모든 종류의 작업을 사용하는 쪽에서 제어하는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74012-12FC-446A-983B-A26818BFA3A2}"/>
              </a:ext>
            </a:extLst>
          </p:cNvPr>
          <p:cNvSpPr txBox="1"/>
          <p:nvPr/>
        </p:nvSpPr>
        <p:spPr>
          <a:xfrm>
            <a:off x="609599" y="2822358"/>
            <a:ext cx="954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제어의 역전이란 이런 일반적인 제어 흐름의 개념을 거꾸로 뒤집는 것</a:t>
            </a:r>
            <a:r>
              <a:rPr lang="en-US" altLang="ko-KR" dirty="0"/>
              <a:t>(</a:t>
            </a:r>
            <a:r>
              <a:rPr lang="ko-KR" altLang="en-US" dirty="0"/>
              <a:t>수동적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Main() </a:t>
            </a:r>
            <a:r>
              <a:rPr lang="ko-KR" altLang="en-US" dirty="0"/>
              <a:t>메서드를 제외한 모든 오브젝트는 위임 받은 제어권한을 갖는 특별한 오브젝트에 의해 결정되고 만들어짐 </a:t>
            </a:r>
            <a:r>
              <a:rPr lang="en-US" altLang="ko-KR" dirty="0"/>
              <a:t>ex) </a:t>
            </a:r>
            <a:r>
              <a:rPr lang="ko-KR" altLang="en-US" dirty="0" err="1"/>
              <a:t>서블릿</a:t>
            </a:r>
            <a:r>
              <a:rPr lang="en-US" altLang="ko-KR" dirty="0"/>
              <a:t>, JSP, EJB</a:t>
            </a:r>
            <a:r>
              <a:rPr lang="ko-KR" altLang="en-US" dirty="0"/>
              <a:t>처럼 컨테이너 안에서 동작하는 구조는 간단한 방식이긴 하지만 제어의 역전 개념이 적용되어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47CDD-01FD-4B64-9F87-DCBA38E52240}"/>
              </a:ext>
            </a:extLst>
          </p:cNvPr>
          <p:cNvSpPr txBox="1"/>
          <p:nvPr/>
        </p:nvSpPr>
        <p:spPr>
          <a:xfrm>
            <a:off x="609599" y="4466492"/>
            <a:ext cx="414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메서드에서 제어권을 상위 템플릿 메서드에 넘기고 자신은 필요할 때 호출되어 사용되도록 </a:t>
            </a:r>
            <a:r>
              <a:rPr lang="ko-KR" altLang="en-US" dirty="0" err="1"/>
              <a:t>하는것도</a:t>
            </a:r>
            <a:r>
              <a:rPr lang="ko-KR" altLang="en-US" dirty="0"/>
              <a:t> 제어의 역전 개념 적용</a:t>
            </a:r>
          </a:p>
        </p:txBody>
      </p:sp>
    </p:spTree>
    <p:extLst>
      <p:ext uri="{BB962C8B-B14F-4D97-AF65-F5344CB8AC3E}">
        <p14:creationId xmlns:p14="http://schemas.microsoft.com/office/powerpoint/2010/main" val="10246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5D62E-64BE-4D13-9630-B61AC92E3CE8}"/>
              </a:ext>
            </a:extLst>
          </p:cNvPr>
          <p:cNvSpPr txBox="1"/>
          <p:nvPr/>
        </p:nvSpPr>
        <p:spPr>
          <a:xfrm>
            <a:off x="492369" y="45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프레임워크와 라이브러리의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EDFD9-1C20-4001-806B-9B8A720521EF}"/>
              </a:ext>
            </a:extLst>
          </p:cNvPr>
          <p:cNvSpPr txBox="1"/>
          <p:nvPr/>
        </p:nvSpPr>
        <p:spPr>
          <a:xfrm>
            <a:off x="644769" y="1395046"/>
            <a:ext cx="5052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라이브러리를 사용하는 애플리케이션 코드는 애플리케이션 흐름을 직접 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반면에 프레임워크는 거꾸로 애플리케이션 코드가 프레임워크에 의해 사용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프레임워크 위에 개발한 클래스를 등록해두고</a:t>
            </a:r>
            <a:r>
              <a:rPr lang="en-US" altLang="ko-KR" dirty="0"/>
              <a:t>, </a:t>
            </a:r>
            <a:r>
              <a:rPr lang="ko-KR" altLang="en-US" dirty="0"/>
              <a:t>프레임워크가 흐름을 주도하는 중에 개발자가 만든 애플리케이션 코드를 사용하도록 만드는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0CD9D-A67E-48C5-B61E-B61152E73598}"/>
              </a:ext>
            </a:extLst>
          </p:cNvPr>
          <p:cNvSpPr txBox="1"/>
          <p:nvPr/>
        </p:nvSpPr>
        <p:spPr>
          <a:xfrm>
            <a:off x="867508" y="4700954"/>
            <a:ext cx="555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프레임워크에는 분명한 </a:t>
            </a:r>
            <a:r>
              <a:rPr lang="ko-KR" altLang="en-US" b="1" dirty="0"/>
              <a:t>제어의 역전 </a:t>
            </a:r>
            <a:r>
              <a:rPr lang="ko-KR" altLang="en-US" dirty="0"/>
              <a:t>개념이 적용되어 있어야함</a:t>
            </a:r>
          </a:p>
        </p:txBody>
      </p:sp>
    </p:spTree>
    <p:extLst>
      <p:ext uri="{BB962C8B-B14F-4D97-AF65-F5344CB8AC3E}">
        <p14:creationId xmlns:p14="http://schemas.microsoft.com/office/powerpoint/2010/main" val="138725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8A9E2-5E60-4267-80C6-0280293CDED7}"/>
              </a:ext>
            </a:extLst>
          </p:cNvPr>
          <p:cNvSpPr txBox="1"/>
          <p:nvPr/>
        </p:nvSpPr>
        <p:spPr>
          <a:xfrm>
            <a:off x="457200" y="550985"/>
            <a:ext cx="89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DaoFactory</a:t>
            </a:r>
            <a:r>
              <a:rPr lang="ko-KR" altLang="en-US" dirty="0"/>
              <a:t>에서는 구현 클래스를 결정하고 오브젝트를 만드는 제어권이 </a:t>
            </a:r>
            <a:r>
              <a:rPr lang="en-US" altLang="ko-KR" dirty="0" err="1"/>
              <a:t>UserDao</a:t>
            </a:r>
            <a:r>
              <a:rPr lang="ko-KR" altLang="en-US" dirty="0"/>
              <a:t>에 있었지만 지금은 </a:t>
            </a:r>
            <a:r>
              <a:rPr lang="en-US" altLang="ko-KR" dirty="0" err="1"/>
              <a:t>DaoFactory</a:t>
            </a:r>
            <a:r>
              <a:rPr lang="ko-KR" altLang="en-US" dirty="0"/>
              <a:t>에 있음 </a:t>
            </a:r>
            <a:r>
              <a:rPr lang="en-US" altLang="ko-KR" dirty="0"/>
              <a:t>-&gt; </a:t>
            </a:r>
            <a:r>
              <a:rPr lang="ko-KR" altLang="en-US" dirty="0"/>
              <a:t>제어의 역전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5A9EA-C1ED-4D56-B3F5-F00BF25F7CA0}"/>
              </a:ext>
            </a:extLst>
          </p:cNvPr>
          <p:cNvSpPr txBox="1"/>
          <p:nvPr/>
        </p:nvSpPr>
        <p:spPr>
          <a:xfrm>
            <a:off x="633047" y="2297723"/>
            <a:ext cx="74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Ioc</a:t>
            </a:r>
            <a:r>
              <a:rPr lang="ko-KR" altLang="en-US" dirty="0"/>
              <a:t>를 적용함으로써 설계가 </a:t>
            </a:r>
            <a:r>
              <a:rPr lang="ko-KR" altLang="en-US" dirty="0" err="1"/>
              <a:t>깔끔해지고</a:t>
            </a:r>
            <a:r>
              <a:rPr lang="ko-KR" altLang="en-US" dirty="0"/>
              <a:t> 유연성이 증가하며 확장성이 좋아짐</a:t>
            </a:r>
          </a:p>
        </p:txBody>
      </p:sp>
    </p:spTree>
    <p:extLst>
      <p:ext uri="{BB962C8B-B14F-4D97-AF65-F5344CB8AC3E}">
        <p14:creationId xmlns:p14="http://schemas.microsoft.com/office/powerpoint/2010/main" val="397773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2038A-3237-4B3F-82AA-0352940869B7}"/>
              </a:ext>
            </a:extLst>
          </p:cNvPr>
          <p:cNvSpPr txBox="1"/>
          <p:nvPr/>
        </p:nvSpPr>
        <p:spPr>
          <a:xfrm>
            <a:off x="1582615" y="797169"/>
            <a:ext cx="468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핵심</a:t>
            </a:r>
            <a:r>
              <a:rPr lang="en-US" altLang="ko-KR" dirty="0"/>
              <a:t>: </a:t>
            </a:r>
            <a:r>
              <a:rPr lang="ko-KR" altLang="en-US" dirty="0"/>
              <a:t>빈 팩토리 또는 애플리케이션 컨텍스트라고 불리는 것 </a:t>
            </a:r>
            <a:r>
              <a:rPr lang="en-US" altLang="ko-KR" dirty="0"/>
              <a:t>-&gt; </a:t>
            </a:r>
            <a:r>
              <a:rPr lang="ko-KR" altLang="en-US" dirty="0"/>
              <a:t>앞에서 </a:t>
            </a:r>
            <a:r>
              <a:rPr lang="en-US" altLang="ko-KR" dirty="0" err="1"/>
              <a:t>DaoFactory</a:t>
            </a:r>
            <a:r>
              <a:rPr lang="ko-KR" altLang="en-US" dirty="0"/>
              <a:t>가 하는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8E10-97F3-47DE-94CF-09D50BD4642B}"/>
              </a:ext>
            </a:extLst>
          </p:cNvPr>
          <p:cNvSpPr txBox="1"/>
          <p:nvPr/>
        </p:nvSpPr>
        <p:spPr>
          <a:xfrm>
            <a:off x="1488830" y="2438400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</a:t>
            </a:r>
            <a:r>
              <a:rPr lang="en-US" altLang="ko-KR" dirty="0"/>
              <a:t>: </a:t>
            </a:r>
            <a:r>
              <a:rPr lang="ko-KR" altLang="en-US" dirty="0"/>
              <a:t>스프링이 제어권을 가지고 직접 만들고 관계를 부여하는 오브젝트</a:t>
            </a:r>
            <a:r>
              <a:rPr lang="en-US" altLang="ko-KR" dirty="0"/>
              <a:t>(</a:t>
            </a:r>
            <a:r>
              <a:rPr lang="ko-KR" altLang="en-US" dirty="0"/>
              <a:t>스프링 컨테이너가 제어해주는 제어의 역전이 적용된 오브젝트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E9BEF-1A71-4E7A-A056-A0386F84BFCC}"/>
              </a:ext>
            </a:extLst>
          </p:cNvPr>
          <p:cNvSpPr txBox="1"/>
          <p:nvPr/>
        </p:nvSpPr>
        <p:spPr>
          <a:xfrm>
            <a:off x="1582615" y="4009292"/>
            <a:ext cx="580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팩토리</a:t>
            </a:r>
            <a:r>
              <a:rPr lang="en-US" altLang="ko-KR" dirty="0"/>
              <a:t>(</a:t>
            </a:r>
            <a:r>
              <a:rPr lang="ko-KR" altLang="en-US" dirty="0"/>
              <a:t>애플리케이션 컨텍스트</a:t>
            </a:r>
            <a:r>
              <a:rPr lang="en-US" altLang="ko-KR" dirty="0"/>
              <a:t>) : </a:t>
            </a:r>
            <a:r>
              <a:rPr lang="ko-KR" altLang="en-US" dirty="0"/>
              <a:t>스프링에서 빈 생성과 관계설정 같은 제어를 담당하는 </a:t>
            </a:r>
            <a:r>
              <a:rPr lang="en-US" altLang="ko-KR" dirty="0"/>
              <a:t>IoC </a:t>
            </a:r>
            <a:r>
              <a:rPr lang="ko-KR" altLang="en-US" dirty="0"/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1CA36-43BA-4EA6-8015-7BD1F0385E33}"/>
              </a:ext>
            </a:extLst>
          </p:cNvPr>
          <p:cNvSpPr txBox="1"/>
          <p:nvPr/>
        </p:nvSpPr>
        <p:spPr>
          <a:xfrm>
            <a:off x="1582615" y="5509846"/>
            <a:ext cx="697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애플리케이션은 애플리케이션 컨텍스트와 그 </a:t>
            </a:r>
            <a:r>
              <a:rPr lang="ko-KR" altLang="en-US" b="1" dirty="0"/>
              <a:t>설정정보</a:t>
            </a:r>
            <a:r>
              <a:rPr lang="ko-KR" altLang="en-US" dirty="0"/>
              <a:t>를 따라서 만들어지고 구성됨</a:t>
            </a:r>
          </a:p>
        </p:txBody>
      </p:sp>
    </p:spTree>
    <p:extLst>
      <p:ext uri="{BB962C8B-B14F-4D97-AF65-F5344CB8AC3E}">
        <p14:creationId xmlns:p14="http://schemas.microsoft.com/office/powerpoint/2010/main" val="78228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5E49DA-70EF-4B3B-93C1-E901D91561AC}"/>
              </a:ext>
            </a:extLst>
          </p:cNvPr>
          <p:cNvSpPr txBox="1"/>
          <p:nvPr/>
        </p:nvSpPr>
        <p:spPr>
          <a:xfrm>
            <a:off x="621323" y="773723"/>
            <a:ext cx="934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@Configuration:</a:t>
            </a:r>
            <a:r>
              <a:rPr lang="ko-KR" altLang="en-US" dirty="0"/>
              <a:t> 애플리케이션 컨텍스트 또는 빈 </a:t>
            </a:r>
            <a:r>
              <a:rPr lang="ko-KR" altLang="en-US" dirty="0" err="1"/>
              <a:t>팩토리가</a:t>
            </a:r>
            <a:r>
              <a:rPr lang="ko-KR" altLang="en-US" dirty="0"/>
              <a:t> 사용할 </a:t>
            </a:r>
            <a:r>
              <a:rPr lang="ko-KR" altLang="en-US" b="1" dirty="0"/>
              <a:t>설정정보</a:t>
            </a:r>
            <a:r>
              <a:rPr lang="ko-KR" altLang="en-US" dirty="0"/>
              <a:t>라는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72AE-EDD2-46C7-B60E-8C1475AC5877}"/>
              </a:ext>
            </a:extLst>
          </p:cNvPr>
          <p:cNvSpPr txBox="1"/>
          <p:nvPr/>
        </p:nvSpPr>
        <p:spPr>
          <a:xfrm>
            <a:off x="820614" y="2016369"/>
            <a:ext cx="616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@Bean: </a:t>
            </a:r>
            <a:r>
              <a:rPr lang="ko-KR" altLang="en-US" dirty="0"/>
              <a:t>오브젝트 생성을 담당하는 </a:t>
            </a:r>
            <a:r>
              <a:rPr lang="en-US" altLang="ko-KR" dirty="0"/>
              <a:t>IoC</a:t>
            </a:r>
            <a:r>
              <a:rPr lang="ko-KR" altLang="en-US" dirty="0"/>
              <a:t>용 메서드라는 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6E3D-93CA-48FE-8741-FC91031BE5C9}"/>
              </a:ext>
            </a:extLst>
          </p:cNvPr>
          <p:cNvSpPr txBox="1"/>
          <p:nvPr/>
        </p:nvSpPr>
        <p:spPr>
          <a:xfrm>
            <a:off x="914400" y="3429000"/>
            <a:ext cx="5568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컨텍스트가 직접 오브젝트를 생성하고 관계설정을 하는게 아니라</a:t>
            </a:r>
            <a:r>
              <a:rPr lang="en-US" altLang="ko-KR" dirty="0"/>
              <a:t>, </a:t>
            </a:r>
            <a:r>
              <a:rPr lang="ko-KR" altLang="en-US" dirty="0"/>
              <a:t>별도의 생성정보</a:t>
            </a:r>
            <a:r>
              <a:rPr lang="en-US" altLang="ko-KR" dirty="0"/>
              <a:t>(</a:t>
            </a:r>
            <a:r>
              <a:rPr lang="ko-KR" altLang="en-US" dirty="0"/>
              <a:t>여기서는 예시로 </a:t>
            </a:r>
            <a:r>
              <a:rPr lang="en-US" altLang="ko-KR" dirty="0" err="1"/>
              <a:t>DaoFactory</a:t>
            </a:r>
            <a:r>
              <a:rPr lang="en-US" altLang="ko-KR" dirty="0"/>
              <a:t>)</a:t>
            </a:r>
            <a:r>
              <a:rPr lang="ko-KR" altLang="en-US" dirty="0"/>
              <a:t>를 통해 얻는다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BF3F5-980D-493A-9A88-6E5B7A3AABC2}"/>
              </a:ext>
            </a:extLst>
          </p:cNvPr>
          <p:cNvSpPr txBox="1"/>
          <p:nvPr/>
        </p:nvSpPr>
        <p:spPr>
          <a:xfrm>
            <a:off x="504092" y="5181600"/>
            <a:ext cx="51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ApplicationContext</a:t>
            </a:r>
            <a:r>
              <a:rPr lang="ko-KR" altLang="en-US" dirty="0"/>
              <a:t>는 </a:t>
            </a:r>
            <a:r>
              <a:rPr lang="en-US" altLang="ko-KR" dirty="0" err="1"/>
              <a:t>BeanFactory</a:t>
            </a:r>
            <a:r>
              <a:rPr lang="ko-KR" altLang="en-US" dirty="0"/>
              <a:t>를 상속함</a:t>
            </a:r>
          </a:p>
        </p:txBody>
      </p:sp>
    </p:spTree>
    <p:extLst>
      <p:ext uri="{BB962C8B-B14F-4D97-AF65-F5344CB8AC3E}">
        <p14:creationId xmlns:p14="http://schemas.microsoft.com/office/powerpoint/2010/main" val="168370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B7FBE-5F62-4EDF-B15F-33CEFCC3C55B}"/>
              </a:ext>
            </a:extLst>
          </p:cNvPr>
          <p:cNvSpPr txBox="1"/>
          <p:nvPr/>
        </p:nvSpPr>
        <p:spPr>
          <a:xfrm>
            <a:off x="1852245" y="785446"/>
            <a:ext cx="9214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DaoFactory</a:t>
            </a:r>
            <a:r>
              <a:rPr lang="ko-KR" altLang="en-US" dirty="0"/>
              <a:t>를 오브젝트 </a:t>
            </a:r>
            <a:r>
              <a:rPr lang="ko-KR" altLang="en-US" dirty="0" err="1"/>
              <a:t>팩토리로</a:t>
            </a:r>
            <a:r>
              <a:rPr lang="ko-KR" altLang="en-US" dirty="0"/>
              <a:t> 직접 사용했을 때와 비교해서 애플리케이션 컨텍스트를 </a:t>
            </a:r>
            <a:r>
              <a:rPr lang="ko-KR" altLang="en-US" dirty="0" err="1"/>
              <a:t>사용했을때</a:t>
            </a:r>
            <a:r>
              <a:rPr lang="ko-KR" altLang="en-US" dirty="0"/>
              <a:t> 얻을 수 있는 장점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클라이언트는 구체적인 팩토리 클래스를 알 필요가 없다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DaoFactory</a:t>
            </a:r>
            <a:r>
              <a:rPr lang="ko-KR" altLang="en-US" dirty="0"/>
              <a:t>이외에 새로 </a:t>
            </a:r>
            <a:r>
              <a:rPr lang="en-US" altLang="ko-KR" dirty="0"/>
              <a:t>IoC</a:t>
            </a:r>
            <a:r>
              <a:rPr lang="ko-KR" altLang="en-US" dirty="0"/>
              <a:t>를 적용한 오브젝트를 </a:t>
            </a:r>
            <a:r>
              <a:rPr lang="ko-KR" altLang="en-US" dirty="0" err="1"/>
              <a:t>추가할때</a:t>
            </a:r>
            <a:r>
              <a:rPr lang="ko-KR" altLang="en-US" dirty="0"/>
              <a:t> 마다 어떤 팩토리 클래스를 사용해야 할지 </a:t>
            </a:r>
            <a:r>
              <a:rPr lang="ko-KR" altLang="en-US" dirty="0" err="1"/>
              <a:t>알아야하고</a:t>
            </a:r>
            <a:r>
              <a:rPr lang="en-US" altLang="ko-KR" dirty="0"/>
              <a:t>, </a:t>
            </a:r>
            <a:r>
              <a:rPr lang="ko-KR" altLang="en-US" dirty="0" err="1"/>
              <a:t>생성해야하는</a:t>
            </a:r>
            <a:r>
              <a:rPr lang="ko-KR" altLang="en-US" dirty="0"/>
              <a:t> 번거로움을 없앰</a:t>
            </a:r>
            <a:r>
              <a:rPr lang="en-US" altLang="ko-KR" dirty="0"/>
              <a:t> -&gt; </a:t>
            </a:r>
            <a:r>
              <a:rPr lang="ko-KR" altLang="en-US" dirty="0"/>
              <a:t>설정정보에 추가만 </a:t>
            </a:r>
            <a:r>
              <a:rPr lang="ko-KR" altLang="en-US" dirty="0" err="1"/>
              <a:t>하면됨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단순히 오브젝트 생성과 관계설정 뿐만 아니라 다양한 서비스를 자동적으로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빈을 검색하는 다양한 방법을 제공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대표적으로 </a:t>
            </a:r>
            <a:r>
              <a:rPr lang="en-US" altLang="ko-KR" dirty="0" err="1"/>
              <a:t>getBean</a:t>
            </a:r>
            <a:r>
              <a:rPr lang="en-US" altLang="ko-KR" dirty="0"/>
              <a:t>() </a:t>
            </a:r>
            <a:r>
              <a:rPr lang="ko-KR" altLang="en-US" dirty="0"/>
              <a:t>메서드는 빈의 </a:t>
            </a:r>
            <a:r>
              <a:rPr lang="ko-KR" altLang="en-US" b="1" dirty="0"/>
              <a:t>이름</a:t>
            </a:r>
            <a:r>
              <a:rPr lang="ko-KR" altLang="en-US" dirty="0"/>
              <a:t>을 이용해 빈을 </a:t>
            </a:r>
            <a:r>
              <a:rPr lang="ko-KR" altLang="en-US" dirty="0" err="1"/>
              <a:t>찾아줌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20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229BA-3450-4723-A942-B148E70012CB}"/>
              </a:ext>
            </a:extLst>
          </p:cNvPr>
          <p:cNvSpPr txBox="1"/>
          <p:nvPr/>
        </p:nvSpPr>
        <p:spPr>
          <a:xfrm>
            <a:off x="1223319" y="568411"/>
            <a:ext cx="552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DAO: DB</a:t>
            </a:r>
            <a:r>
              <a:rPr lang="ko-KR" altLang="en-US" dirty="0"/>
              <a:t>를 사용해 데이터를 조회하거나 조작하는 기능을 전담하도록 만든 오브젝트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2B77-7B1E-4CE5-BD32-F3BFB927D26C}"/>
              </a:ext>
            </a:extLst>
          </p:cNvPr>
          <p:cNvSpPr txBox="1"/>
          <p:nvPr/>
        </p:nvSpPr>
        <p:spPr>
          <a:xfrm>
            <a:off x="1272746" y="1427206"/>
            <a:ext cx="9242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자바빈</a:t>
            </a:r>
            <a:r>
              <a:rPr lang="en-US" altLang="ko-KR" dirty="0"/>
              <a:t>: </a:t>
            </a:r>
            <a:r>
              <a:rPr lang="ko-KR" altLang="en-US" dirty="0"/>
              <a:t>다음 두 가지 관례를 따라 만들어진 오브젝트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디폴트 생성자 </a:t>
            </a:r>
            <a:r>
              <a:rPr lang="en-US" altLang="ko-KR" dirty="0"/>
              <a:t>: </a:t>
            </a:r>
            <a:r>
              <a:rPr lang="ko-KR" altLang="en-US" dirty="0"/>
              <a:t>자바빈은 </a:t>
            </a:r>
            <a:r>
              <a:rPr lang="ko-KR" altLang="en-US" dirty="0" err="1"/>
              <a:t>패러미터가</a:t>
            </a:r>
            <a:r>
              <a:rPr lang="ko-KR" altLang="en-US" dirty="0"/>
              <a:t> 없는 디폴트 생성자를 가져야함 </a:t>
            </a:r>
            <a:r>
              <a:rPr lang="en-US" altLang="ko-KR" dirty="0"/>
              <a:t>-&gt; </a:t>
            </a:r>
            <a:r>
              <a:rPr lang="ko-KR" altLang="en-US" dirty="0"/>
              <a:t>프레임워크에서 </a:t>
            </a:r>
            <a:r>
              <a:rPr lang="ko-KR" altLang="en-US" dirty="0" err="1"/>
              <a:t>리플렉션을</a:t>
            </a:r>
            <a:r>
              <a:rPr lang="ko-KR" altLang="en-US" dirty="0"/>
              <a:t> 이용해 오브젝트를 생성하기 때문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프로퍼티</a:t>
            </a:r>
            <a:r>
              <a:rPr lang="en-US" altLang="ko-KR" dirty="0"/>
              <a:t>: </a:t>
            </a:r>
            <a:r>
              <a:rPr lang="ko-KR" altLang="en-US" dirty="0"/>
              <a:t>자바빈이 노출하는 이름을 가진 속성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프로퍼티는 메서드 </a:t>
            </a:r>
            <a:r>
              <a:rPr lang="en-US" altLang="ko-KR" dirty="0"/>
              <a:t>setter</a:t>
            </a:r>
            <a:r>
              <a:rPr lang="ko-KR" altLang="en-US" dirty="0"/>
              <a:t>와 </a:t>
            </a:r>
            <a:r>
              <a:rPr lang="en-US" altLang="ko-KR" dirty="0"/>
              <a:t>getter</a:t>
            </a:r>
            <a:r>
              <a:rPr lang="ko-KR" altLang="en-US" dirty="0"/>
              <a:t>를 이용해 수정 또는 조회가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56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B426E-E625-41DB-8488-3CE730585D8E}"/>
              </a:ext>
            </a:extLst>
          </p:cNvPr>
          <p:cNvSpPr txBox="1"/>
          <p:nvPr/>
        </p:nvSpPr>
        <p:spPr>
          <a:xfrm>
            <a:off x="679938" y="3106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오브젝트의 동일성과 동등성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B5311-E749-4767-B09E-F4506DCEA0C3}"/>
              </a:ext>
            </a:extLst>
          </p:cNvPr>
          <p:cNvSpPr txBox="1"/>
          <p:nvPr/>
        </p:nvSpPr>
        <p:spPr>
          <a:xfrm>
            <a:off x="1125415" y="679938"/>
            <a:ext cx="439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동일성</a:t>
            </a:r>
            <a:r>
              <a:rPr lang="en-US" altLang="ko-KR" dirty="0"/>
              <a:t>: </a:t>
            </a:r>
            <a:r>
              <a:rPr lang="ko-KR" altLang="en-US" dirty="0"/>
              <a:t>두개의 오브젝트가 완전히 같은 동일한 오브젝트</a:t>
            </a:r>
            <a:r>
              <a:rPr lang="en-US" altLang="ko-KR" dirty="0"/>
              <a:t>(</a:t>
            </a:r>
            <a:r>
              <a:rPr lang="ko-KR" altLang="en-US" dirty="0"/>
              <a:t>연산자 </a:t>
            </a:r>
            <a:r>
              <a:rPr lang="en-US" altLang="ko-KR" dirty="0"/>
              <a:t>== )</a:t>
            </a:r>
          </a:p>
          <a:p>
            <a:endParaRPr lang="en-US" altLang="ko-KR" dirty="0"/>
          </a:p>
          <a:p>
            <a:r>
              <a:rPr lang="ko-KR" altLang="en-US" dirty="0"/>
              <a:t>동등성</a:t>
            </a:r>
            <a:r>
              <a:rPr lang="en-US" altLang="ko-KR" dirty="0"/>
              <a:t>: </a:t>
            </a:r>
            <a:r>
              <a:rPr lang="ko-KR" altLang="en-US" dirty="0"/>
              <a:t>두개의 오브젝트가 동일한 정보를 담고 있는 오브젝트</a:t>
            </a:r>
            <a:r>
              <a:rPr lang="en-US" altLang="ko-KR" dirty="0"/>
              <a:t>(equals()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BE4F4-ADCD-4AF7-8C79-57A108083F04}"/>
              </a:ext>
            </a:extLst>
          </p:cNvPr>
          <p:cNvSpPr txBox="1"/>
          <p:nvPr/>
        </p:nvSpPr>
        <p:spPr>
          <a:xfrm>
            <a:off x="1008184" y="2309446"/>
            <a:ext cx="5087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컨텍스트에서 설정정보를 가지고 </a:t>
            </a:r>
            <a:r>
              <a:rPr lang="en-US" altLang="ko-KR" dirty="0" err="1"/>
              <a:t>getBean</a:t>
            </a:r>
            <a:r>
              <a:rPr lang="en-US" altLang="ko-KR" dirty="0"/>
              <a:t>() </a:t>
            </a:r>
            <a:r>
              <a:rPr lang="ko-KR" altLang="en-US" dirty="0"/>
              <a:t>메서드를 이용해 가져온 빈 오브젝트는 동일함</a:t>
            </a:r>
            <a:r>
              <a:rPr lang="en-US" altLang="ko-KR" dirty="0"/>
              <a:t>(</a:t>
            </a:r>
            <a:r>
              <a:rPr lang="ko-KR" altLang="en-US" dirty="0"/>
              <a:t>매번 </a:t>
            </a:r>
            <a:r>
              <a:rPr lang="en-US" altLang="ko-KR" dirty="0"/>
              <a:t>new</a:t>
            </a:r>
            <a:r>
              <a:rPr lang="ko-KR" altLang="en-US" dirty="0"/>
              <a:t>에 의해 새로운 빈이 생성되지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애플리케이션 컨텍스트는 기본적으로 </a:t>
            </a:r>
            <a:r>
              <a:rPr lang="ko-KR" altLang="en-US" dirty="0" err="1"/>
              <a:t>싱글톤</a:t>
            </a:r>
            <a:r>
              <a:rPr lang="ko-KR" altLang="en-US" dirty="0"/>
              <a:t> 레지스트리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스프링이 </a:t>
            </a:r>
            <a:r>
              <a:rPr lang="ko-KR" altLang="en-US" dirty="0" err="1"/>
              <a:t>싱글톤으로</a:t>
            </a:r>
            <a:r>
              <a:rPr lang="ko-KR" altLang="en-US" dirty="0"/>
              <a:t> 빈을 만드는 이유</a:t>
            </a:r>
            <a:r>
              <a:rPr lang="en-US" altLang="ko-KR" dirty="0"/>
              <a:t>: </a:t>
            </a:r>
            <a:r>
              <a:rPr lang="ko-KR" altLang="en-US" dirty="0"/>
              <a:t>서버에 부담을 </a:t>
            </a:r>
            <a:r>
              <a:rPr lang="ko-KR" altLang="en-US" dirty="0" err="1"/>
              <a:t>덜주기</a:t>
            </a:r>
            <a:r>
              <a:rPr lang="ko-KR" altLang="en-US" dirty="0"/>
              <a:t> 위해서</a:t>
            </a:r>
            <a:r>
              <a:rPr lang="en-US" altLang="ko-KR" dirty="0"/>
              <a:t>( </a:t>
            </a:r>
            <a:r>
              <a:rPr lang="ko-KR" altLang="en-US" dirty="0"/>
              <a:t>요청이 </a:t>
            </a:r>
            <a:r>
              <a:rPr lang="ko-KR" altLang="en-US" dirty="0" err="1"/>
              <a:t>들어올때</a:t>
            </a:r>
            <a:r>
              <a:rPr lang="ko-KR" altLang="en-US" dirty="0"/>
              <a:t> 마다 오브젝트를 새로 만들어서 사용한다면 서버에 부하가 </a:t>
            </a:r>
            <a:r>
              <a:rPr lang="ko-KR" altLang="en-US" dirty="0" err="1"/>
              <a:t>걸리게됨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3B02F-92F3-4003-BA88-BFE8829D7E68}"/>
              </a:ext>
            </a:extLst>
          </p:cNvPr>
          <p:cNvSpPr txBox="1"/>
          <p:nvPr/>
        </p:nvSpPr>
        <p:spPr>
          <a:xfrm>
            <a:off x="1008184" y="5907308"/>
            <a:ext cx="873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서블릿은</a:t>
            </a:r>
            <a:r>
              <a:rPr lang="ko-KR" altLang="en-US" dirty="0"/>
              <a:t> 대부분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</a:t>
            </a:r>
            <a:r>
              <a:rPr lang="ko-KR" altLang="en-US" dirty="0" err="1"/>
              <a:t>싱글톤으로</a:t>
            </a:r>
            <a:r>
              <a:rPr lang="ko-KR" altLang="en-US" dirty="0"/>
              <a:t> 동작함</a:t>
            </a:r>
            <a:r>
              <a:rPr lang="en-US" altLang="ko-KR" dirty="0"/>
              <a:t>: </a:t>
            </a:r>
            <a:r>
              <a:rPr lang="ko-KR" altLang="en-US" dirty="0" err="1"/>
              <a:t>서블릿</a:t>
            </a:r>
            <a:r>
              <a:rPr lang="ko-KR" altLang="en-US" dirty="0"/>
              <a:t> 클래스당 하나의 오브젝트만 </a:t>
            </a:r>
            <a:r>
              <a:rPr lang="ko-KR" altLang="en-US" dirty="0" err="1"/>
              <a:t>만들어두고</a:t>
            </a:r>
            <a:r>
              <a:rPr lang="en-US" altLang="ko-KR" dirty="0"/>
              <a:t>, </a:t>
            </a:r>
            <a:r>
              <a:rPr lang="ko-KR" altLang="en-US" dirty="0"/>
              <a:t>사용자의 요청을 담당하는 여러 스레드에서 하나의 오브젝트를 공유해 동시에 사용함</a:t>
            </a:r>
          </a:p>
        </p:txBody>
      </p:sp>
    </p:spTree>
    <p:extLst>
      <p:ext uri="{BB962C8B-B14F-4D97-AF65-F5344CB8AC3E}">
        <p14:creationId xmlns:p14="http://schemas.microsoft.com/office/powerpoint/2010/main" val="201125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667B5-71C4-4A17-9EA2-37FDBE5C421C}"/>
              </a:ext>
            </a:extLst>
          </p:cNvPr>
          <p:cNvSpPr txBox="1"/>
          <p:nvPr/>
        </p:nvSpPr>
        <p:spPr>
          <a:xfrm>
            <a:off x="1008185" y="832338"/>
            <a:ext cx="4337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싱글톤은</a:t>
            </a:r>
            <a:r>
              <a:rPr lang="ko-KR" altLang="en-US" dirty="0"/>
              <a:t>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환경이라면 여러 스레드가 동시에 접근해서 </a:t>
            </a:r>
            <a:r>
              <a:rPr lang="ko-KR" altLang="en-US" dirty="0" err="1"/>
              <a:t>사용할수</a:t>
            </a:r>
            <a:r>
              <a:rPr lang="ko-KR" altLang="en-US" dirty="0"/>
              <a:t> 있기 때문에 상태정보를 내부에 갖고 있지 않은 </a:t>
            </a:r>
            <a:r>
              <a:rPr lang="ko-KR" altLang="en-US" dirty="0" err="1"/>
              <a:t>무상태</a:t>
            </a:r>
            <a:r>
              <a:rPr lang="ko-KR" altLang="en-US" dirty="0"/>
              <a:t> </a:t>
            </a:r>
            <a:r>
              <a:rPr lang="en-US" altLang="ko-KR" dirty="0"/>
              <a:t>stateless </a:t>
            </a:r>
            <a:r>
              <a:rPr lang="ko-KR" altLang="en-US" dirty="0"/>
              <a:t>방식으로 </a:t>
            </a:r>
            <a:r>
              <a:rPr lang="ko-KR" altLang="en-US" dirty="0" err="1"/>
              <a:t>만들어져야함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-&gt;stateless</a:t>
            </a:r>
            <a:r>
              <a:rPr lang="ko-KR" altLang="en-US" dirty="0"/>
              <a:t>방식에서 요청에 대한 정보를 다루려면 </a:t>
            </a:r>
            <a:r>
              <a:rPr lang="ko-KR" altLang="en-US" dirty="0" err="1"/>
              <a:t>패러미터나</a:t>
            </a:r>
            <a:r>
              <a:rPr lang="ko-KR" altLang="en-US" dirty="0"/>
              <a:t> 로컬변수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리턴값등을</a:t>
            </a:r>
            <a:r>
              <a:rPr lang="ko-KR" altLang="en-US" dirty="0"/>
              <a:t> 이용 </a:t>
            </a:r>
            <a:r>
              <a:rPr lang="en-US" altLang="ko-KR" dirty="0"/>
              <a:t>-&gt; </a:t>
            </a:r>
            <a:r>
              <a:rPr lang="ko-KR" altLang="en-US" dirty="0"/>
              <a:t>위 값들은 매번 새로운 값을 저장할 독립적인 공간이 </a:t>
            </a:r>
            <a:r>
              <a:rPr lang="ko-KR" altLang="en-US" dirty="0" err="1"/>
              <a:t>만들어지기때문</a:t>
            </a:r>
            <a:r>
              <a:rPr lang="ko-KR" altLang="en-US" dirty="0"/>
              <a:t> 에 </a:t>
            </a:r>
            <a:r>
              <a:rPr lang="ko-KR" altLang="en-US" dirty="0" err="1"/>
              <a:t>여러스레드가</a:t>
            </a:r>
            <a:r>
              <a:rPr lang="ko-KR" altLang="en-US" dirty="0"/>
              <a:t> 변수의 값을 덮어쓸 일이 없음</a:t>
            </a:r>
            <a:r>
              <a:rPr lang="en-US" altLang="ko-KR" dirty="0"/>
              <a:t>(</a:t>
            </a:r>
            <a:r>
              <a:rPr lang="ko-KR" altLang="en-US" dirty="0"/>
              <a:t>다만 읽기 전용의 경우는 필드</a:t>
            </a:r>
            <a:r>
              <a:rPr lang="en-US" altLang="ko-KR" dirty="0"/>
              <a:t>(</a:t>
            </a:r>
            <a:r>
              <a:rPr lang="ko-KR" altLang="en-US" dirty="0"/>
              <a:t>인스턴스 변수</a:t>
            </a:r>
            <a:r>
              <a:rPr lang="en-US" altLang="ko-KR" dirty="0"/>
              <a:t>)</a:t>
            </a:r>
            <a:r>
              <a:rPr lang="ko-KR" altLang="en-US" dirty="0"/>
              <a:t>로 선언해서 사용해문제가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8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07859-5F3F-4D25-91BB-5A130AE94D76}"/>
              </a:ext>
            </a:extLst>
          </p:cNvPr>
          <p:cNvSpPr txBox="1"/>
          <p:nvPr/>
        </p:nvSpPr>
        <p:spPr>
          <a:xfrm>
            <a:off x="1090246" y="973015"/>
            <a:ext cx="4560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</a:t>
            </a:r>
            <a:r>
              <a:rPr lang="en-US" altLang="ko-KR" dirty="0"/>
              <a:t>: </a:t>
            </a:r>
            <a:r>
              <a:rPr lang="ko-KR" altLang="en-US" dirty="0"/>
              <a:t>두 클래스 또는 모듈이 의존관계에 있다고 말할 때는 항상 </a:t>
            </a:r>
            <a:r>
              <a:rPr lang="ko-KR" altLang="en-US" b="1" dirty="0"/>
              <a:t>방향성</a:t>
            </a:r>
            <a:r>
              <a:rPr lang="ko-KR" altLang="en-US" dirty="0"/>
              <a:t>을 </a:t>
            </a:r>
            <a:r>
              <a:rPr lang="ko-KR" altLang="en-US" dirty="0" err="1"/>
              <a:t>부여해줘야함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에 의존한다 </a:t>
            </a:r>
            <a:r>
              <a:rPr lang="en-US" altLang="ko-KR" dirty="0"/>
              <a:t>-&gt;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변화에 영향을 받는다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 의존하지 않는다 </a:t>
            </a:r>
            <a:r>
              <a:rPr lang="en-US" altLang="ko-KR" dirty="0"/>
              <a:t>–&gt; 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변화에 영향을 받지 않는다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B771D-5998-4494-B94C-7A2B9589094D}"/>
              </a:ext>
            </a:extLst>
          </p:cNvPr>
          <p:cNvSpPr txBox="1"/>
          <p:nvPr/>
        </p:nvSpPr>
        <p:spPr>
          <a:xfrm>
            <a:off x="1277815" y="4595446"/>
            <a:ext cx="4560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의존하고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구현한 것이라면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의 변화는 </a:t>
            </a:r>
            <a:r>
              <a:rPr lang="en-US" altLang="ko-KR" dirty="0"/>
              <a:t>A</a:t>
            </a:r>
            <a:r>
              <a:rPr lang="ko-KR" altLang="en-US" dirty="0"/>
              <a:t>에 영향을 주지 않음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</a:t>
            </a:r>
            <a:r>
              <a:rPr lang="en-US" altLang="ko-KR" dirty="0"/>
              <a:t>(B)</a:t>
            </a:r>
            <a:r>
              <a:rPr lang="ko-KR" altLang="en-US" dirty="0"/>
              <a:t>를 통한 느슨한 결합을 갖는 의존관계가 됨 </a:t>
            </a:r>
            <a:r>
              <a:rPr lang="en-US" altLang="ko-KR" dirty="0"/>
              <a:t>-&gt; </a:t>
            </a:r>
            <a:r>
              <a:rPr lang="ko-KR" altLang="en-US" dirty="0"/>
              <a:t>결합도가 낮음 </a:t>
            </a:r>
          </a:p>
        </p:txBody>
      </p:sp>
    </p:spTree>
    <p:extLst>
      <p:ext uri="{BB962C8B-B14F-4D97-AF65-F5344CB8AC3E}">
        <p14:creationId xmlns:p14="http://schemas.microsoft.com/office/powerpoint/2010/main" val="260888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77D8F-3120-4BEB-91D4-5449B6FE95E1}"/>
              </a:ext>
            </a:extLst>
          </p:cNvPr>
          <p:cNvSpPr txBox="1"/>
          <p:nvPr/>
        </p:nvSpPr>
        <p:spPr>
          <a:xfrm>
            <a:off x="773723" y="67993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주입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3F51-4192-4367-BEFF-335650D226C6}"/>
              </a:ext>
            </a:extLst>
          </p:cNvPr>
          <p:cNvSpPr txBox="1"/>
          <p:nvPr/>
        </p:nvSpPr>
        <p:spPr>
          <a:xfrm>
            <a:off x="984739" y="3763107"/>
            <a:ext cx="6822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모델이나 코드에는 런타임 시점의 의존관계가 드러나지 않음</a:t>
            </a:r>
            <a:r>
              <a:rPr lang="en-US" altLang="ko-KR" dirty="0"/>
              <a:t>. </a:t>
            </a:r>
            <a:r>
              <a:rPr lang="ko-KR" altLang="en-US" dirty="0"/>
              <a:t>그러기 위해서는 인터페이스에만 의존하고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런타임 시점의 의존관계는 컨테이너나 팩토리 같은 제</a:t>
            </a:r>
            <a:r>
              <a:rPr lang="en-US" altLang="ko-KR" dirty="0"/>
              <a:t>3</a:t>
            </a:r>
            <a:r>
              <a:rPr lang="ko-KR" altLang="en-US" dirty="0"/>
              <a:t>의 존재가 결정함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의존관계는 사용할 오브젝트에 대한 레퍼런스를 외부에서 주입해줌으로써 만들어짐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0616C-711C-4277-920F-783651F47580}"/>
              </a:ext>
            </a:extLst>
          </p:cNvPr>
          <p:cNvSpPr txBox="1"/>
          <p:nvPr/>
        </p:nvSpPr>
        <p:spPr>
          <a:xfrm>
            <a:off x="1055077" y="1465385"/>
            <a:ext cx="603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구체적인 의존 오브젝트와 그것을 사용할 주체</a:t>
            </a:r>
            <a:r>
              <a:rPr lang="en-US" altLang="ko-KR" dirty="0"/>
              <a:t>(</a:t>
            </a:r>
            <a:r>
              <a:rPr lang="ko-KR" altLang="en-US" dirty="0"/>
              <a:t>보통 클라이언트</a:t>
            </a:r>
            <a:r>
              <a:rPr lang="en-US" altLang="ko-KR" dirty="0"/>
              <a:t>)</a:t>
            </a:r>
            <a:r>
              <a:rPr lang="ko-KR" altLang="en-US" dirty="0"/>
              <a:t>를 런타임 시에 연결해주는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</a:t>
            </a:r>
            <a:r>
              <a:rPr lang="en-US" altLang="ko-KR" dirty="0"/>
              <a:t>: </a:t>
            </a:r>
            <a:r>
              <a:rPr lang="ko-KR" altLang="en-US" dirty="0"/>
              <a:t>런타임시에 의존관계를 맺는 대상</a:t>
            </a:r>
          </a:p>
        </p:txBody>
      </p:sp>
    </p:spTree>
    <p:extLst>
      <p:ext uri="{BB962C8B-B14F-4D97-AF65-F5344CB8AC3E}">
        <p14:creationId xmlns:p14="http://schemas.microsoft.com/office/powerpoint/2010/main" val="3498131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EBF7E-319C-4172-9945-29F5CDF0F849}"/>
              </a:ext>
            </a:extLst>
          </p:cNvPr>
          <p:cNvSpPr txBox="1"/>
          <p:nvPr/>
        </p:nvSpPr>
        <p:spPr>
          <a:xfrm>
            <a:off x="1078522" y="961292"/>
            <a:ext cx="101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가장 손쉽게 할 수 있는 주입</a:t>
            </a:r>
            <a:r>
              <a:rPr lang="en-US" altLang="ko-KR" dirty="0"/>
              <a:t>: </a:t>
            </a:r>
            <a:r>
              <a:rPr lang="ko-KR" altLang="en-US" dirty="0" err="1"/>
              <a:t>패러미터로</a:t>
            </a:r>
            <a:r>
              <a:rPr lang="ko-KR" altLang="en-US" dirty="0"/>
              <a:t> 오브젝트의 레퍼런스를 전달 </a:t>
            </a:r>
            <a:r>
              <a:rPr lang="en-US" altLang="ko-KR" dirty="0"/>
              <a:t>-&gt; </a:t>
            </a:r>
            <a:r>
              <a:rPr lang="ko-KR" altLang="en-US" dirty="0"/>
              <a:t>가장 손쉽게 사용할 수 있는 </a:t>
            </a:r>
            <a:r>
              <a:rPr lang="ko-KR" altLang="en-US" dirty="0" err="1"/>
              <a:t>패러미터</a:t>
            </a:r>
            <a:r>
              <a:rPr lang="ko-KR" altLang="en-US" dirty="0"/>
              <a:t> 전달이 가능한 메소드는 </a:t>
            </a:r>
            <a:r>
              <a:rPr lang="ko-KR" altLang="en-US" b="1" dirty="0"/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55667-6636-415A-89A3-EAA1A10AB00F}"/>
              </a:ext>
            </a:extLst>
          </p:cNvPr>
          <p:cNvSpPr txBox="1"/>
          <p:nvPr/>
        </p:nvSpPr>
        <p:spPr>
          <a:xfrm>
            <a:off x="1078523" y="3247292"/>
            <a:ext cx="977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주입</a:t>
            </a:r>
            <a:r>
              <a:rPr lang="en-US" altLang="ko-KR" dirty="0"/>
              <a:t>: DI </a:t>
            </a:r>
            <a:r>
              <a:rPr lang="ko-KR" altLang="en-US" dirty="0"/>
              <a:t>컨테이너</a:t>
            </a:r>
            <a:r>
              <a:rPr lang="en-US" altLang="ko-KR" dirty="0"/>
              <a:t>(IoC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 의해 런타임 시에 의존 오브젝트를 사용할 수 있도록 그 레퍼런스를 전달받는 과정이 마치 메소드</a:t>
            </a:r>
            <a:r>
              <a:rPr lang="en-US" altLang="ko-KR" dirty="0"/>
              <a:t>(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DI </a:t>
            </a:r>
            <a:r>
              <a:rPr lang="ko-KR" altLang="en-US" dirty="0"/>
              <a:t>컨테이너가 </a:t>
            </a:r>
            <a:r>
              <a:rPr lang="ko-KR" altLang="en-US" dirty="0" err="1"/>
              <a:t>주입해주는것과</a:t>
            </a:r>
            <a:r>
              <a:rPr lang="ko-KR" altLang="en-US" dirty="0"/>
              <a:t> 같다고 해서 이를 의존관계 주입이라고 부름</a:t>
            </a:r>
          </a:p>
        </p:txBody>
      </p:sp>
    </p:spTree>
    <p:extLst>
      <p:ext uri="{BB962C8B-B14F-4D97-AF65-F5344CB8AC3E}">
        <p14:creationId xmlns:p14="http://schemas.microsoft.com/office/powerpoint/2010/main" val="408447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E9AC0-3805-4750-A9B9-7FD736DD2695}"/>
              </a:ext>
            </a:extLst>
          </p:cNvPr>
          <p:cNvSpPr txBox="1"/>
          <p:nvPr/>
        </p:nvSpPr>
        <p:spPr>
          <a:xfrm>
            <a:off x="797169" y="562708"/>
            <a:ext cx="4173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받는다</a:t>
            </a:r>
            <a:r>
              <a:rPr lang="en-US" altLang="ko-KR" dirty="0"/>
              <a:t>(</a:t>
            </a:r>
            <a:r>
              <a:rPr lang="ko-KR" altLang="en-US" dirty="0"/>
              <a:t>외부로부터 주입</a:t>
            </a:r>
            <a:r>
              <a:rPr lang="en-US" altLang="ko-KR" dirty="0"/>
              <a:t>): </a:t>
            </a:r>
            <a:r>
              <a:rPr lang="ko-KR" altLang="en-US" dirty="0" err="1"/>
              <a:t>주입받는</a:t>
            </a:r>
            <a:r>
              <a:rPr lang="ko-KR" altLang="en-US" dirty="0"/>
              <a:t> 메서드 </a:t>
            </a:r>
            <a:r>
              <a:rPr lang="ko-KR" altLang="en-US" dirty="0" err="1"/>
              <a:t>패러미터가</a:t>
            </a:r>
            <a:r>
              <a:rPr lang="ko-KR" altLang="en-US" dirty="0"/>
              <a:t> 특정 클래스 타입으로 고정되어 있으면 </a:t>
            </a:r>
            <a:r>
              <a:rPr lang="en-US" altLang="ko-KR" dirty="0"/>
              <a:t>DI</a:t>
            </a:r>
            <a:r>
              <a:rPr lang="ko-KR" altLang="en-US" dirty="0"/>
              <a:t>가 </a:t>
            </a:r>
            <a:r>
              <a:rPr lang="ko-KR" altLang="en-US" dirty="0" err="1"/>
              <a:t>일어날수</a:t>
            </a:r>
            <a:r>
              <a:rPr lang="ko-KR" altLang="en-US" dirty="0"/>
              <a:t> 없다 </a:t>
            </a:r>
            <a:r>
              <a:rPr lang="en-US" altLang="ko-KR" dirty="0"/>
              <a:t>-&gt;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인터페이스 </a:t>
            </a:r>
            <a:r>
              <a:rPr lang="ko-KR" altLang="en-US" dirty="0" err="1"/>
              <a:t>패러미터를</a:t>
            </a:r>
            <a:r>
              <a:rPr lang="ko-KR" altLang="en-US" dirty="0"/>
              <a:t> 통해 이뤄져야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179AC-B01B-4376-A848-D2A0D5C5B02C}"/>
              </a:ext>
            </a:extLst>
          </p:cNvPr>
          <p:cNvSpPr txBox="1"/>
          <p:nvPr/>
        </p:nvSpPr>
        <p:spPr>
          <a:xfrm>
            <a:off x="797169" y="5216769"/>
            <a:ext cx="1365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방식에서는 검색하는 오브젝트는 자신이 스프링의 빈일 필요가 없으나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의존관계 주입에서는 그 자신도 반드시 컨테이너가 만드는 빈 오브젝트여야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6D01-7FE0-4229-B525-14D9D1C125BF}"/>
              </a:ext>
            </a:extLst>
          </p:cNvPr>
          <p:cNvSpPr txBox="1"/>
          <p:nvPr/>
        </p:nvSpPr>
        <p:spPr>
          <a:xfrm>
            <a:off x="797169" y="3429000"/>
            <a:ext cx="4337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</a:t>
            </a:r>
            <a:r>
              <a:rPr lang="en-US" altLang="ko-KR" dirty="0"/>
              <a:t>(DL)</a:t>
            </a:r>
            <a:r>
              <a:rPr lang="ko-KR" altLang="en-US" dirty="0"/>
              <a:t>을 사용하는 이유</a:t>
            </a:r>
            <a:r>
              <a:rPr lang="en-US" altLang="ko-KR" dirty="0"/>
              <a:t>: </a:t>
            </a:r>
            <a:r>
              <a:rPr lang="ko-KR" altLang="en-US" dirty="0"/>
              <a:t>서버에서 </a:t>
            </a:r>
            <a:r>
              <a:rPr lang="en-US" altLang="ko-KR" dirty="0"/>
              <a:t>DI</a:t>
            </a:r>
            <a:r>
              <a:rPr lang="ko-KR" altLang="en-US" dirty="0"/>
              <a:t>를 이용해 오브젝트를 </a:t>
            </a:r>
            <a:r>
              <a:rPr lang="ko-KR" altLang="en-US" dirty="0" err="1"/>
              <a:t>주입받을</a:t>
            </a:r>
            <a:r>
              <a:rPr lang="ko-KR" altLang="en-US" dirty="0"/>
              <a:t> 방법이 없기때문에 애플리케이션의 기동 시점에서 적어도 한 번은 </a:t>
            </a:r>
            <a:r>
              <a:rPr lang="en-US" altLang="ko-KR" dirty="0"/>
              <a:t>DL</a:t>
            </a:r>
            <a:r>
              <a:rPr lang="ko-KR" altLang="en-US" dirty="0"/>
              <a:t>을 사용해 오브젝트를 가져와야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5CEB8-8C5F-4304-B299-8437E869D6EF}"/>
              </a:ext>
            </a:extLst>
          </p:cNvPr>
          <p:cNvSpPr txBox="1"/>
          <p:nvPr/>
        </p:nvSpPr>
        <p:spPr>
          <a:xfrm>
            <a:off x="1055077" y="2192215"/>
            <a:ext cx="474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의존관계 검색 방식</a:t>
            </a:r>
            <a:r>
              <a:rPr lang="en-US" altLang="ko-KR" dirty="0"/>
              <a:t>: </a:t>
            </a:r>
            <a:r>
              <a:rPr lang="ko-KR" altLang="en-US" dirty="0"/>
              <a:t>애플리케이션 컨텍스트에 </a:t>
            </a:r>
            <a:r>
              <a:rPr lang="en-US" altLang="ko-KR" dirty="0" err="1"/>
              <a:t>getBean</a:t>
            </a:r>
            <a:r>
              <a:rPr lang="en-US" altLang="ko-KR" dirty="0"/>
              <a:t>()</a:t>
            </a:r>
            <a:r>
              <a:rPr lang="ko-KR" altLang="en-US" dirty="0"/>
              <a:t>이라는 메서드를 이용</a:t>
            </a:r>
          </a:p>
        </p:txBody>
      </p:sp>
    </p:spTree>
    <p:extLst>
      <p:ext uri="{BB962C8B-B14F-4D97-AF65-F5344CB8AC3E}">
        <p14:creationId xmlns:p14="http://schemas.microsoft.com/office/powerpoint/2010/main" val="250574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25C30-7B33-4E0E-87CC-00899789CE2F}"/>
              </a:ext>
            </a:extLst>
          </p:cNvPr>
          <p:cNvSpPr txBox="1"/>
          <p:nvPr/>
        </p:nvSpPr>
        <p:spPr>
          <a:xfrm>
            <a:off x="586154" y="715108"/>
            <a:ext cx="766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가 </a:t>
            </a:r>
            <a:r>
              <a:rPr lang="en-US" altLang="ko-KR" dirty="0" err="1"/>
              <a:t>ConnectionMaker</a:t>
            </a:r>
            <a:r>
              <a:rPr lang="ko-KR" altLang="en-US" dirty="0"/>
              <a:t>라는 인터페이스에만 의존하고 있다는 건</a:t>
            </a:r>
            <a:r>
              <a:rPr lang="en-US" altLang="ko-KR" dirty="0"/>
              <a:t>, </a:t>
            </a:r>
            <a:r>
              <a:rPr lang="en-US" altLang="ko-KR" dirty="0" err="1"/>
              <a:t>ConnectionMaker</a:t>
            </a:r>
            <a:r>
              <a:rPr lang="ko-KR" altLang="en-US" dirty="0"/>
              <a:t>를 구현하기만 하고 있다면 어떤 </a:t>
            </a:r>
            <a:r>
              <a:rPr lang="ko-KR" altLang="en-US" dirty="0" err="1"/>
              <a:t>오브젝트든지</a:t>
            </a:r>
            <a:r>
              <a:rPr lang="ko-KR" altLang="en-US" dirty="0"/>
              <a:t> 사용할 수 있다는 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11117-4EC9-4CA3-B8BD-BB9ABA363BA2}"/>
              </a:ext>
            </a:extLst>
          </p:cNvPr>
          <p:cNvSpPr txBox="1"/>
          <p:nvPr/>
        </p:nvSpPr>
        <p:spPr>
          <a:xfrm>
            <a:off x="879231" y="2297723"/>
            <a:ext cx="41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장점</a:t>
            </a:r>
            <a:r>
              <a:rPr lang="en-US" altLang="ko-KR" dirty="0"/>
              <a:t>: </a:t>
            </a:r>
            <a:r>
              <a:rPr lang="ko-KR" altLang="en-US" dirty="0"/>
              <a:t>관심사의 분리를 통해 얻어지는 높은 응집도</a:t>
            </a:r>
          </a:p>
        </p:txBody>
      </p:sp>
    </p:spTree>
    <p:extLst>
      <p:ext uri="{BB962C8B-B14F-4D97-AF65-F5344CB8AC3E}">
        <p14:creationId xmlns:p14="http://schemas.microsoft.com/office/powerpoint/2010/main" val="2005747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EDCF2-3C16-47E1-9C75-8276C09C8B25}"/>
              </a:ext>
            </a:extLst>
          </p:cNvPr>
          <p:cNvSpPr txBox="1"/>
          <p:nvPr/>
        </p:nvSpPr>
        <p:spPr>
          <a:xfrm>
            <a:off x="1078523" y="738554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메소드를 이용한 의존관계 주입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AC4A2-43DE-499F-89E6-4353A0EED709}"/>
              </a:ext>
            </a:extLst>
          </p:cNvPr>
          <p:cNvSpPr txBox="1"/>
          <p:nvPr/>
        </p:nvSpPr>
        <p:spPr>
          <a:xfrm>
            <a:off x="1078523" y="165295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생성자를 사용하는 방법보다 더 자주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CC3E-7D4A-48B5-B4AC-6D386B1015C9}"/>
              </a:ext>
            </a:extLst>
          </p:cNvPr>
          <p:cNvSpPr txBox="1"/>
          <p:nvPr/>
        </p:nvSpPr>
        <p:spPr>
          <a:xfrm>
            <a:off x="1301262" y="321212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전통적으로 </a:t>
            </a:r>
            <a:r>
              <a:rPr lang="en-US" altLang="ko-KR" dirty="0"/>
              <a:t>setter </a:t>
            </a:r>
            <a:r>
              <a:rPr lang="ko-KR" altLang="en-US" dirty="0"/>
              <a:t>메서드를 가장 많이 사용해옴 </a:t>
            </a:r>
            <a:r>
              <a:rPr lang="en-US" altLang="ko-KR" dirty="0"/>
              <a:t>-&gt; </a:t>
            </a:r>
            <a:r>
              <a:rPr lang="ko-KR" altLang="en-US" dirty="0"/>
              <a:t>설정 정보를 자바 코드 대신 </a:t>
            </a:r>
            <a:r>
              <a:rPr lang="en-US" altLang="ko-KR" dirty="0"/>
              <a:t>XML</a:t>
            </a:r>
            <a:r>
              <a:rPr lang="ko-KR" altLang="en-US" dirty="0"/>
              <a:t>을 사용하는 경우 </a:t>
            </a:r>
            <a:r>
              <a:rPr lang="en-US" altLang="ko-KR" dirty="0"/>
              <a:t>setter </a:t>
            </a:r>
            <a:r>
              <a:rPr lang="ko-KR" altLang="en-US" dirty="0"/>
              <a:t>메서드가 가장 사용하기 편리</a:t>
            </a:r>
          </a:p>
        </p:txBody>
      </p:sp>
    </p:spTree>
    <p:extLst>
      <p:ext uri="{BB962C8B-B14F-4D97-AF65-F5344CB8AC3E}">
        <p14:creationId xmlns:p14="http://schemas.microsoft.com/office/powerpoint/2010/main" val="360718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29A7E-FEB8-4268-AD3F-EEDCA44A7762}"/>
              </a:ext>
            </a:extLst>
          </p:cNvPr>
          <p:cNvSpPr txBox="1"/>
          <p:nvPr/>
        </p:nvSpPr>
        <p:spPr>
          <a:xfrm>
            <a:off x="1465385" y="750277"/>
            <a:ext cx="77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 </a:t>
            </a:r>
            <a:r>
              <a:rPr lang="ko-KR" altLang="en-US" dirty="0"/>
              <a:t>의존관계 설정정보를 만들어 사용하는데 가장 대표적인 것 </a:t>
            </a:r>
            <a:r>
              <a:rPr lang="en-US" altLang="ko-KR" dirty="0"/>
              <a:t>XML</a:t>
            </a:r>
            <a:r>
              <a:rPr lang="ko-KR" altLang="en-US" dirty="0"/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CFB6B-CD52-488A-9A60-9B6CA613B3FD}"/>
              </a:ext>
            </a:extLst>
          </p:cNvPr>
          <p:cNvSpPr txBox="1"/>
          <p:nvPr/>
        </p:nvSpPr>
        <p:spPr>
          <a:xfrm>
            <a:off x="1031631" y="1769458"/>
            <a:ext cx="726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-&gt; &lt;beans&gt;</a:t>
            </a:r>
          </a:p>
          <a:p>
            <a:r>
              <a:rPr lang="en-US" altLang="ko-KR" dirty="0"/>
              <a:t>@Bean -&gt; &lt;bean&gt; </a:t>
            </a:r>
            <a:r>
              <a:rPr lang="ko-KR" altLang="en-US" dirty="0"/>
              <a:t>으로 대응해서 생각하면 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FFA83-CFA1-41AF-98AD-2A74D011FE87}"/>
              </a:ext>
            </a:extLst>
          </p:cNvPr>
          <p:cNvSpPr txBox="1"/>
          <p:nvPr/>
        </p:nvSpPr>
        <p:spPr>
          <a:xfrm>
            <a:off x="832338" y="3329354"/>
            <a:ext cx="793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수정자</a:t>
            </a:r>
            <a:r>
              <a:rPr lang="ko-KR" altLang="en-US" dirty="0"/>
              <a:t> 메서드 </a:t>
            </a:r>
            <a:r>
              <a:rPr lang="en-US" altLang="ko-KR" dirty="0"/>
              <a:t>-&gt; &lt;property&gt;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 err="1"/>
              <a:t>setConnectionMaker</a:t>
            </a:r>
            <a:r>
              <a:rPr lang="en-US" altLang="ko-KR" dirty="0"/>
              <a:t>() -&gt; name=“</a:t>
            </a:r>
            <a:r>
              <a:rPr lang="en-US" altLang="ko-KR" dirty="0" err="1"/>
              <a:t>connectionMaker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ref=</a:t>
            </a:r>
            <a:r>
              <a:rPr lang="ko-KR" altLang="en-US" dirty="0" err="1"/>
              <a:t>수정자</a:t>
            </a:r>
            <a:r>
              <a:rPr lang="ko-KR" altLang="en-US" dirty="0"/>
              <a:t> 메서드를 통해 주입해줄 오브젝트의 </a:t>
            </a:r>
            <a:r>
              <a:rPr lang="ko-KR" altLang="en-US" dirty="0" err="1"/>
              <a:t>빈이름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Id=</a:t>
            </a:r>
            <a:r>
              <a:rPr lang="ko-KR" altLang="en-US" dirty="0"/>
              <a:t>빈 메서드 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9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B64DC-5098-46F9-B0BC-82CBB4B9A31B}"/>
              </a:ext>
            </a:extLst>
          </p:cNvPr>
          <p:cNvSpPr txBox="1"/>
          <p:nvPr/>
        </p:nvSpPr>
        <p:spPr>
          <a:xfrm>
            <a:off x="1019908" y="773723"/>
            <a:ext cx="4466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텍스트나 단순 오브젝트 등을 </a:t>
            </a:r>
            <a:r>
              <a:rPr lang="ko-KR" altLang="en-US" dirty="0" err="1"/>
              <a:t>수정자</a:t>
            </a:r>
            <a:r>
              <a:rPr lang="ko-KR" altLang="en-US" dirty="0"/>
              <a:t> 메서드에 넣어주는 것을 스프링에서는 </a:t>
            </a:r>
            <a:r>
              <a:rPr lang="en-US" altLang="ko-KR" dirty="0"/>
              <a:t>‘</a:t>
            </a:r>
            <a:r>
              <a:rPr lang="ko-KR" altLang="en-US" dirty="0"/>
              <a:t>값을 주입한다</a:t>
            </a:r>
            <a:r>
              <a:rPr lang="en-US" altLang="ko-KR" dirty="0"/>
              <a:t>＇</a:t>
            </a:r>
            <a:r>
              <a:rPr lang="ko-KR" altLang="en-US" dirty="0"/>
              <a:t>고 말함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82A77-BDC0-46D6-B91C-EA6CB4626B04}"/>
              </a:ext>
            </a:extLst>
          </p:cNvPr>
          <p:cNvSpPr txBox="1"/>
          <p:nvPr/>
        </p:nvSpPr>
        <p:spPr>
          <a:xfrm>
            <a:off x="1500554" y="2497015"/>
            <a:ext cx="600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오브젝트의 레퍼런스</a:t>
            </a:r>
            <a:r>
              <a:rPr lang="en-US" altLang="ko-KR" dirty="0"/>
              <a:t>(ref)</a:t>
            </a:r>
            <a:r>
              <a:rPr lang="ko-KR" altLang="en-US" dirty="0"/>
              <a:t>가 아니라 단순 값</a:t>
            </a:r>
            <a:r>
              <a:rPr lang="en-US" altLang="ko-KR" dirty="0"/>
              <a:t>(value)</a:t>
            </a:r>
            <a:r>
              <a:rPr lang="ko-KR" altLang="en-US" dirty="0"/>
              <a:t>을 주입해 주는 경우에 </a:t>
            </a:r>
            <a:r>
              <a:rPr lang="en-US" altLang="ko-KR" dirty="0"/>
              <a:t>&lt;property ref= </a:t>
            </a:r>
            <a:r>
              <a:rPr lang="ko-KR" altLang="en-US" dirty="0"/>
              <a:t>대신에 </a:t>
            </a:r>
            <a:r>
              <a:rPr lang="en-US" altLang="ko-KR" dirty="0"/>
              <a:t>value</a:t>
            </a:r>
            <a:r>
              <a:rPr lang="ko-KR" altLang="en-US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EC48B-00BA-4DA4-A76C-5CB03BEDEC11}"/>
              </a:ext>
            </a:extLst>
          </p:cNvPr>
          <p:cNvSpPr txBox="1"/>
          <p:nvPr/>
        </p:nvSpPr>
        <p:spPr>
          <a:xfrm>
            <a:off x="1676400" y="4161692"/>
            <a:ext cx="600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</a:t>
            </a:r>
            <a:r>
              <a:rPr lang="en-US" altLang="ko-KR" dirty="0"/>
              <a:t>value</a:t>
            </a:r>
            <a:r>
              <a:rPr lang="ko-KR" altLang="en-US" dirty="0"/>
              <a:t>에 지정한 텍스트 값을 적절한 자바 타입으로 변화해줌</a:t>
            </a:r>
          </a:p>
        </p:txBody>
      </p:sp>
    </p:spTree>
    <p:extLst>
      <p:ext uri="{BB962C8B-B14F-4D97-AF65-F5344CB8AC3E}">
        <p14:creationId xmlns:p14="http://schemas.microsoft.com/office/powerpoint/2010/main" val="37872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8766-0A24-4074-BACB-12A636FBF4DE}"/>
              </a:ext>
            </a:extLst>
          </p:cNvPr>
          <p:cNvSpPr txBox="1"/>
          <p:nvPr/>
        </p:nvSpPr>
        <p:spPr>
          <a:xfrm>
            <a:off x="1019432" y="451021"/>
            <a:ext cx="5467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비즈니스 프로세스와 그에 따른 요구사항은 끊임없이 바뀌고 발전</a:t>
            </a:r>
            <a:r>
              <a:rPr lang="en-US" altLang="ko-KR" dirty="0"/>
              <a:t>, </a:t>
            </a:r>
            <a:r>
              <a:rPr lang="ko-KR" altLang="en-US" dirty="0"/>
              <a:t>기술도 시간이 지남에 따라 바뀌고 운영환경도 변화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개발자가 객체를 설계할 때 가장 염두에 둬야 할 사항</a:t>
            </a:r>
            <a:r>
              <a:rPr lang="en-US" altLang="ko-KR" dirty="0"/>
              <a:t>: </a:t>
            </a:r>
            <a:r>
              <a:rPr lang="ko-KR" altLang="en-US" dirty="0"/>
              <a:t>미래의 변화를 어떻게 대비할 것인가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분리와 확장</a:t>
            </a:r>
            <a:r>
              <a:rPr lang="ko-KR" altLang="en-US" dirty="0"/>
              <a:t>을 고려한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71BF1-2A02-4979-B476-220D9E35A01F}"/>
              </a:ext>
            </a:extLst>
          </p:cNvPr>
          <p:cNvSpPr txBox="1"/>
          <p:nvPr/>
        </p:nvSpPr>
        <p:spPr>
          <a:xfrm>
            <a:off x="1674341" y="3311611"/>
            <a:ext cx="471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관심사의 분리 </a:t>
            </a:r>
            <a:r>
              <a:rPr lang="en-US" altLang="ko-KR" dirty="0"/>
              <a:t>-&gt; </a:t>
            </a:r>
            <a:r>
              <a:rPr lang="ko-KR" altLang="en-US" dirty="0"/>
              <a:t>관심이 같은 </a:t>
            </a:r>
            <a:r>
              <a:rPr lang="ko-KR" altLang="en-US" dirty="0" err="1"/>
              <a:t>것끼리는</a:t>
            </a:r>
            <a:r>
              <a:rPr lang="ko-KR" altLang="en-US" dirty="0"/>
              <a:t> 하나의 객체 안으로</a:t>
            </a:r>
            <a:r>
              <a:rPr lang="en-US" altLang="ko-KR" dirty="0"/>
              <a:t>, </a:t>
            </a:r>
            <a:r>
              <a:rPr lang="ko-KR" altLang="en-US" dirty="0"/>
              <a:t>관심이 다른 것은 가능한 한 따로 떨어져서 분리</a:t>
            </a:r>
          </a:p>
        </p:txBody>
      </p:sp>
    </p:spTree>
    <p:extLst>
      <p:ext uri="{BB962C8B-B14F-4D97-AF65-F5344CB8AC3E}">
        <p14:creationId xmlns:p14="http://schemas.microsoft.com/office/powerpoint/2010/main" val="72416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83364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4C581-2667-404D-88B2-B7B86BAB314F}"/>
              </a:ext>
            </a:extLst>
          </p:cNvPr>
          <p:cNvSpPr txBox="1"/>
          <p:nvPr/>
        </p:nvSpPr>
        <p:spPr>
          <a:xfrm>
            <a:off x="790834" y="932935"/>
            <a:ext cx="7197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</a:t>
            </a:r>
            <a:r>
              <a:rPr lang="en-US" altLang="ko-KR" dirty="0"/>
              <a:t>: </a:t>
            </a:r>
            <a:r>
              <a:rPr lang="ko-KR" altLang="en-US" dirty="0"/>
              <a:t>기능에는 영향을 주지 않으면서 코드의 구조만 변경하는 것</a:t>
            </a:r>
            <a:r>
              <a:rPr lang="en-US" altLang="ko-KR" dirty="0"/>
              <a:t>(</a:t>
            </a:r>
            <a:r>
              <a:rPr lang="ko-KR" altLang="en-US" dirty="0"/>
              <a:t>기존의 코드를 외부의 동작방식에는 변화 없이 내부 구조를 변경해서 재구성하는 작업 또는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메서드 추출 기법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en-US" altLang="ko-KR" dirty="0"/>
              <a:t>): </a:t>
            </a:r>
            <a:r>
              <a:rPr lang="ko-KR" altLang="en-US" dirty="0"/>
              <a:t>공통의 기능을 담당하는 메서드로 중복된 코드를 뽑아내는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75D2F-845F-4714-B793-CEDFF71CF123}"/>
              </a:ext>
            </a:extLst>
          </p:cNvPr>
          <p:cNvSpPr txBox="1"/>
          <p:nvPr/>
        </p:nvSpPr>
        <p:spPr>
          <a:xfrm>
            <a:off x="790834" y="383059"/>
            <a:ext cx="11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13171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BA6C8-A6D7-4C2E-A4F7-09A4C6A74C66}"/>
              </a:ext>
            </a:extLst>
          </p:cNvPr>
          <p:cNvSpPr txBox="1"/>
          <p:nvPr/>
        </p:nvSpPr>
        <p:spPr>
          <a:xfrm>
            <a:off x="996696" y="658368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상속을 통한 확장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75A89-6F91-4990-88F8-305793104C3F}"/>
              </a:ext>
            </a:extLst>
          </p:cNvPr>
          <p:cNvSpPr txBox="1"/>
          <p:nvPr/>
        </p:nvSpPr>
        <p:spPr>
          <a:xfrm>
            <a:off x="765516" y="3470031"/>
            <a:ext cx="751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메소드 패턴</a:t>
            </a:r>
            <a:r>
              <a:rPr lang="en-US" altLang="ko-KR" dirty="0"/>
              <a:t>: </a:t>
            </a:r>
            <a:r>
              <a:rPr lang="ko-KR" altLang="en-US" dirty="0"/>
              <a:t>기본적인 로직의 흐름을 만들고</a:t>
            </a:r>
            <a:r>
              <a:rPr lang="en-US" altLang="ko-KR" dirty="0"/>
              <a:t>, </a:t>
            </a:r>
            <a:r>
              <a:rPr lang="ko-KR" altLang="en-US" dirty="0"/>
              <a:t>그 기능의 일부를 추상 메소드나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가능한 </a:t>
            </a:r>
            <a:r>
              <a:rPr lang="en-US" altLang="ko-KR" dirty="0"/>
              <a:t>protected </a:t>
            </a:r>
            <a:r>
              <a:rPr lang="ko-KR" altLang="en-US" dirty="0"/>
              <a:t>메소드 등으로 만든 뒤 서브클래스에서 이런 메소드를 필요에 맞게 구현해서 사용하도록 하는 방법</a:t>
            </a:r>
            <a:r>
              <a:rPr lang="en-US" altLang="ko-KR" dirty="0"/>
              <a:t>(</a:t>
            </a:r>
            <a:r>
              <a:rPr lang="ko-KR" altLang="en-US" dirty="0"/>
              <a:t>스프링에서 애용되는 패턴임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47CDE-A2AC-409E-B1E8-789DA698ED6E}"/>
              </a:ext>
            </a:extLst>
          </p:cNvPr>
          <p:cNvSpPr txBox="1"/>
          <p:nvPr/>
        </p:nvSpPr>
        <p:spPr>
          <a:xfrm>
            <a:off x="1312984" y="5271398"/>
            <a:ext cx="375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팩토리 메소드 패턴</a:t>
            </a:r>
            <a:r>
              <a:rPr lang="en-US" altLang="ko-KR" dirty="0"/>
              <a:t>: </a:t>
            </a:r>
            <a:r>
              <a:rPr lang="ko-KR" altLang="en-US" dirty="0"/>
              <a:t>서브클래스에서 구체적인 오브젝트 생성 방법을 결정하게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6BE89-A1F2-40D2-A4E7-09D7254DDB92}"/>
              </a:ext>
            </a:extLst>
          </p:cNvPr>
          <p:cNvSpPr txBox="1"/>
          <p:nvPr/>
        </p:nvSpPr>
        <p:spPr>
          <a:xfrm>
            <a:off x="1195754" y="1641231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패턴을 이용해서 </a:t>
            </a:r>
            <a:r>
              <a:rPr lang="ko-KR" altLang="en-US" b="1" dirty="0"/>
              <a:t>관심사항</a:t>
            </a:r>
            <a:r>
              <a:rPr lang="ko-KR" altLang="en-US" dirty="0"/>
              <a:t>이 다른 코드를 분리해내고</a:t>
            </a:r>
            <a:r>
              <a:rPr lang="en-US" altLang="ko-KR" dirty="0"/>
              <a:t>, </a:t>
            </a:r>
            <a:r>
              <a:rPr lang="ko-KR" altLang="en-US" dirty="0"/>
              <a:t>서로 독립적으로 변경 또는 확장할 수 있도록 만드는 것은 간단하면서도 매우 효과적인 방법</a:t>
            </a:r>
          </a:p>
        </p:txBody>
      </p:sp>
    </p:spTree>
    <p:extLst>
      <p:ext uri="{BB962C8B-B14F-4D97-AF65-F5344CB8AC3E}">
        <p14:creationId xmlns:p14="http://schemas.microsoft.com/office/powerpoint/2010/main" val="3047343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EF17C-799A-4C91-9C97-8DA9718131FC}"/>
              </a:ext>
            </a:extLst>
          </p:cNvPr>
          <p:cNvSpPr txBox="1"/>
          <p:nvPr/>
        </p:nvSpPr>
        <p:spPr>
          <a:xfrm>
            <a:off x="1301262" y="1184031"/>
            <a:ext cx="665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코드에 수정을 했지만 기능에 변화를 준 것은 없음 </a:t>
            </a:r>
            <a:r>
              <a:rPr lang="en-US" altLang="ko-KR" dirty="0"/>
              <a:t>-&gt; </a:t>
            </a:r>
            <a:r>
              <a:rPr lang="ko-KR" altLang="en-US" dirty="0"/>
              <a:t>하지만 검증작업을 </a:t>
            </a:r>
            <a:r>
              <a:rPr lang="ko-KR" altLang="en-US" dirty="0" err="1"/>
              <a:t>해줘야함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main()</a:t>
            </a:r>
            <a:r>
              <a:rPr lang="ko-KR" altLang="en-US" dirty="0"/>
              <a:t>를 이용해서 실행을 통해 검증을 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843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AFA26-9177-4800-BC77-976ECEE10A12}"/>
              </a:ext>
            </a:extLst>
          </p:cNvPr>
          <p:cNvSpPr txBox="1"/>
          <p:nvPr/>
        </p:nvSpPr>
        <p:spPr>
          <a:xfrm>
            <a:off x="1828800" y="69028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클래스 내에서 인터페이스를 구현한 부분의 코드는 구현한 클래스의 내부 정보</a:t>
            </a:r>
            <a:r>
              <a:rPr lang="en-US" altLang="ko-KR" dirty="0"/>
              <a:t>(</a:t>
            </a:r>
            <a:r>
              <a:rPr lang="ko-KR" altLang="en-US" dirty="0"/>
              <a:t>다른 변수와 메소드</a:t>
            </a:r>
            <a:r>
              <a:rPr lang="en-US" altLang="ko-KR" dirty="0"/>
              <a:t>)</a:t>
            </a:r>
            <a:r>
              <a:rPr lang="ko-KR" altLang="en-US" dirty="0"/>
              <a:t>에 직접 접근하면 안된다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EE4F-90C6-4E8C-950B-19854D3085EE}"/>
              </a:ext>
            </a:extLst>
          </p:cNvPr>
          <p:cNvSpPr txBox="1"/>
          <p:nvPr/>
        </p:nvSpPr>
        <p:spPr>
          <a:xfrm>
            <a:off x="2017059" y="2384611"/>
            <a:ext cx="858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의존관계</a:t>
            </a:r>
            <a:r>
              <a:rPr lang="en-US" altLang="ko-KR" dirty="0"/>
              <a:t>: </a:t>
            </a:r>
            <a:r>
              <a:rPr lang="ko-KR" altLang="en-US" dirty="0"/>
              <a:t>외부에서 </a:t>
            </a:r>
            <a:r>
              <a:rPr lang="en-US" altLang="ko-KR" dirty="0"/>
              <a:t>DI </a:t>
            </a:r>
            <a:r>
              <a:rPr lang="ko-KR" altLang="en-US" dirty="0"/>
              <a:t>받지 않는 경우 기본적으로 자동 적용되는 의존관계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 </a:t>
            </a:r>
            <a:r>
              <a:rPr lang="ko-KR" altLang="en-US" dirty="0"/>
              <a:t>설정이 없을 경우</a:t>
            </a:r>
            <a:r>
              <a:rPr lang="en-US" altLang="ko-KR" dirty="0"/>
              <a:t>, </a:t>
            </a:r>
            <a:r>
              <a:rPr lang="ko-KR" altLang="en-US" dirty="0"/>
              <a:t>디폴트 의존 오브젝트를 오브젝트 내에서 스스로 </a:t>
            </a:r>
            <a:r>
              <a:rPr lang="en-US" altLang="ko-KR" dirty="0"/>
              <a:t>DI </a:t>
            </a:r>
            <a:r>
              <a:rPr lang="ko-KR" altLang="en-US" dirty="0"/>
              <a:t>하는 것</a:t>
            </a:r>
            <a:r>
              <a:rPr lang="en-US" altLang="ko-KR" dirty="0"/>
              <a:t>(</a:t>
            </a:r>
            <a:r>
              <a:rPr lang="ko-KR" altLang="en-US" dirty="0" err="1"/>
              <a:t>디폴트값으로</a:t>
            </a:r>
            <a:r>
              <a:rPr lang="ko-KR" altLang="en-US" dirty="0"/>
              <a:t>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DC6CE-8A2C-47D4-8A97-EBA2A661DB9B}"/>
              </a:ext>
            </a:extLst>
          </p:cNvPr>
          <p:cNvSpPr txBox="1"/>
          <p:nvPr/>
        </p:nvSpPr>
        <p:spPr>
          <a:xfrm>
            <a:off x="1470212" y="869576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자바오브젝트를</a:t>
            </a:r>
            <a:r>
              <a:rPr lang="ko-KR" altLang="en-US" dirty="0"/>
              <a:t> 매핑해서 상호 변환해주는 기술을 </a:t>
            </a:r>
            <a:r>
              <a:rPr lang="en-US" altLang="ko-KR" dirty="0"/>
              <a:t>OXM</a:t>
            </a:r>
            <a:r>
              <a:rPr lang="ko-KR" altLang="en-US" dirty="0"/>
              <a:t>이라고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2C04-F293-49BF-9306-FD288A9BE7B5}"/>
              </a:ext>
            </a:extLst>
          </p:cNvPr>
          <p:cNvSpPr txBox="1"/>
          <p:nvPr/>
        </p:nvSpPr>
        <p:spPr>
          <a:xfrm>
            <a:off x="1470212" y="1945341"/>
            <a:ext cx="66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기능이 같은 여러가지 기술이 존재 한다 </a:t>
            </a:r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805F-32E6-44CF-978A-905FF107020C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DFFD-52CA-4E72-84DB-AC831AB103C1}"/>
              </a:ext>
            </a:extLst>
          </p:cNvPr>
          <p:cNvSpPr txBox="1"/>
          <p:nvPr/>
        </p:nvSpPr>
        <p:spPr>
          <a:xfrm>
            <a:off x="1048871" y="627529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7.4 </a:t>
            </a:r>
            <a:r>
              <a:rPr lang="ko-KR" altLang="en-US" dirty="0"/>
              <a:t>인터페이스 상속을 통한 안전한 기능확장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07F62-6948-4158-859B-664A042986F4}"/>
              </a:ext>
            </a:extLst>
          </p:cNvPr>
          <p:cNvSpPr txBox="1"/>
          <p:nvPr/>
        </p:nvSpPr>
        <p:spPr>
          <a:xfrm>
            <a:off x="1416424" y="1559859"/>
            <a:ext cx="6311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가치를 제대로 얻으려면 먼저 유연하고 확장 가능한 좋은 오브젝트 설계가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를 의식하면서 설계하는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최소한 두개 이상의 의존관계를 가지는 오브젝트를 적절한 책임에 따라 분리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항상 의존 오브젝트는 자유롭게 </a:t>
            </a:r>
            <a:r>
              <a:rPr lang="ko-KR" altLang="en-US" b="1" dirty="0"/>
              <a:t>확장</a:t>
            </a:r>
            <a:r>
              <a:rPr lang="ko-KR" altLang="en-US" dirty="0"/>
              <a:t> 될 수 있다는 점을 염두에 둬야 함</a:t>
            </a:r>
          </a:p>
        </p:txBody>
      </p:sp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F213B-7EDA-4E20-9883-750AEE114E83}"/>
              </a:ext>
            </a:extLst>
          </p:cNvPr>
          <p:cNvSpPr txBox="1"/>
          <p:nvPr/>
        </p:nvSpPr>
        <p:spPr>
          <a:xfrm>
            <a:off x="1586753" y="1021976"/>
            <a:ext cx="6069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</a:t>
            </a:r>
            <a:r>
              <a:rPr lang="en-US" altLang="ko-KR" dirty="0"/>
              <a:t>DI</a:t>
            </a:r>
            <a:r>
              <a:rPr lang="ko-KR" altLang="en-US" dirty="0"/>
              <a:t>답게 만들려면 두 개의 오브젝트가 </a:t>
            </a:r>
            <a:r>
              <a:rPr lang="ko-KR" altLang="en-US" dirty="0" err="1"/>
              <a:t>인터페이스틑</a:t>
            </a:r>
            <a:r>
              <a:rPr lang="ko-KR" altLang="en-US" dirty="0"/>
              <a:t> 통해 느슨하게 연결돼야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인터페이스를 사용하는 첫번째 이유는 다형성을 얻기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인터페이스를 통해 여러 개의 구현을 바꿔가면서 사용할 수 있게 하는 것이 목적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두번째 이유</a:t>
            </a:r>
            <a:r>
              <a:rPr lang="en-US" altLang="ko-KR" dirty="0"/>
              <a:t>:</a:t>
            </a:r>
            <a:r>
              <a:rPr lang="ko-KR" altLang="en-US" dirty="0"/>
              <a:t> 클라이언트와 의존 오브젝트 사이의 관계를 명확하게 해줄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2C32-8360-4B39-A4A5-9EA23690AD13}"/>
              </a:ext>
            </a:extLst>
          </p:cNvPr>
          <p:cNvSpPr txBox="1"/>
          <p:nvPr/>
        </p:nvSpPr>
        <p:spPr>
          <a:xfrm>
            <a:off x="2097741" y="4303059"/>
            <a:ext cx="450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 </a:t>
            </a:r>
            <a:r>
              <a:rPr lang="en-US" altLang="ko-KR" dirty="0"/>
              <a:t>final</a:t>
            </a:r>
            <a:r>
              <a:rPr lang="ko-KR" altLang="en-US" dirty="0"/>
              <a:t>이 붙으면 상속 불가</a:t>
            </a:r>
          </a:p>
        </p:txBody>
      </p:sp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A6B14-5BFA-42D0-97DE-D6268899CDF1}"/>
              </a:ext>
            </a:extLst>
          </p:cNvPr>
          <p:cNvSpPr txBox="1"/>
          <p:nvPr/>
        </p:nvSpPr>
        <p:spPr>
          <a:xfrm>
            <a:off x="2115671" y="779929"/>
            <a:ext cx="380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인터페이스는 하나의 오브젝트가 여러 개를 구현할 수 있으므로</a:t>
            </a:r>
            <a:r>
              <a:rPr lang="en-US" altLang="ko-KR" dirty="0"/>
              <a:t>, </a:t>
            </a:r>
            <a:r>
              <a:rPr lang="ko-KR" altLang="en-US" dirty="0"/>
              <a:t>하나의 오브젝트를 바라보는 창이 여러가지일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인터페이스를 클라이언트의 종류에 따라 분리해서 오브젝트가 구현하게 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E61F6-5BD0-4839-AF28-0738ADE2626D}"/>
              </a:ext>
            </a:extLst>
          </p:cNvPr>
          <p:cNvSpPr txBox="1"/>
          <p:nvPr/>
        </p:nvSpPr>
        <p:spPr>
          <a:xfrm>
            <a:off x="2312894" y="334383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분리 원칙</a:t>
            </a:r>
            <a:r>
              <a:rPr lang="en-US" altLang="ko-KR" dirty="0"/>
              <a:t>: </a:t>
            </a:r>
            <a:r>
              <a:rPr lang="ko-KR" altLang="en-US" dirty="0"/>
              <a:t>오브젝트가 그 자체로 충분히 응집도가 높은 작은 단위로 설계됐더라도</a:t>
            </a:r>
            <a:r>
              <a:rPr lang="en-US" altLang="ko-KR" dirty="0"/>
              <a:t>, </a:t>
            </a:r>
            <a:r>
              <a:rPr lang="ko-KR" altLang="en-US" dirty="0"/>
              <a:t>목적과 관심이 각기 다른 클라이언트가 있다면 인터페이스를 통해 이를 적절하게 분리해줄 필요가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828CF-241A-46F9-A781-5303448DA346}"/>
              </a:ext>
            </a:extLst>
          </p:cNvPr>
          <p:cNvSpPr txBox="1"/>
          <p:nvPr/>
        </p:nvSpPr>
        <p:spPr>
          <a:xfrm>
            <a:off x="2214282" y="5056094"/>
            <a:ext cx="78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적절하게 분리하고 확장하는 방법을 통해 오브젝트 사이의 의존관계를 명확하게 해주고</a:t>
            </a:r>
            <a:r>
              <a:rPr lang="en-US" altLang="ko-KR" dirty="0"/>
              <a:t>, </a:t>
            </a:r>
            <a:r>
              <a:rPr lang="ko-KR" altLang="en-US" dirty="0"/>
              <a:t>기존 의존관계에 영향을 주지 않으면서 유연한 확장성을 얻는 장법이 무엇인지 항상 고민 해야함</a:t>
            </a:r>
          </a:p>
        </p:txBody>
      </p:sp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E22C-6D97-4909-A6E6-60C1E5B94959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7.5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8A5C-7353-4B7D-9611-6DFF9E099A95}"/>
              </a:ext>
            </a:extLst>
          </p:cNvPr>
          <p:cNvSpPr txBox="1"/>
          <p:nvPr/>
        </p:nvSpPr>
        <p:spPr>
          <a:xfrm>
            <a:off x="1137139" y="831899"/>
            <a:ext cx="5662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따로 분리 </a:t>
            </a:r>
            <a:r>
              <a:rPr lang="en-US" altLang="ko-KR" dirty="0"/>
              <a:t>-&gt; </a:t>
            </a:r>
            <a:r>
              <a:rPr lang="ko-KR" altLang="en-US" dirty="0"/>
              <a:t>추상 메서드를 이용한 것과 달리 클래스를 따로 분리 하면서 종속관계가 되어 버림 </a:t>
            </a:r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클래스 자체를 다시 수정해야 하는 문제 발생 </a:t>
            </a:r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자체가 가져오는 클래스에 대한 정보를 너무 많이 알고 있기 때문에 생기는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상속보다 못한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FCC-7531-4224-A2EF-A9E6C47E05F4}"/>
              </a:ext>
            </a:extLst>
          </p:cNvPr>
          <p:cNvSpPr txBox="1"/>
          <p:nvPr/>
        </p:nvSpPr>
        <p:spPr>
          <a:xfrm>
            <a:off x="1301262" y="3429000"/>
            <a:ext cx="628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분리하면서 이 문제를 해결 </a:t>
            </a:r>
            <a:r>
              <a:rPr lang="ko-KR" altLang="en-US" dirty="0" err="1"/>
              <a:t>할수</a:t>
            </a:r>
            <a:r>
              <a:rPr lang="ko-KR" altLang="en-US" dirty="0"/>
              <a:t> 있는 방법 </a:t>
            </a:r>
            <a:r>
              <a:rPr lang="en-US" altLang="ko-KR" dirty="0"/>
              <a:t>-&gt; </a:t>
            </a:r>
            <a:r>
              <a:rPr lang="ko-KR" altLang="en-US" dirty="0"/>
              <a:t>두 개 의 클래스 중간에 추상적인 느슨한 연결고리를 만들어 </a:t>
            </a:r>
            <a:r>
              <a:rPr lang="ko-KR" altLang="en-US" dirty="0" err="1"/>
              <a:t>주는것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인터페이스 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69754-34F5-4350-92BF-11661F66C113}"/>
              </a:ext>
            </a:extLst>
          </p:cNvPr>
          <p:cNvSpPr txBox="1"/>
          <p:nvPr/>
        </p:nvSpPr>
        <p:spPr>
          <a:xfrm>
            <a:off x="1371600" y="4567535"/>
            <a:ext cx="3552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</a:t>
            </a:r>
            <a:r>
              <a:rPr lang="en-US" altLang="ko-KR" dirty="0"/>
              <a:t>: </a:t>
            </a:r>
            <a:r>
              <a:rPr lang="ko-KR" altLang="en-US" dirty="0"/>
              <a:t>어떤 것들의 공통적인 성격을 뽑아내어 이를 따로 분리해내는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자바에서 추상화를 위해 제공하는 가장 유용한 도구</a:t>
            </a:r>
            <a:r>
              <a:rPr lang="en-US" altLang="ko-KR" dirty="0"/>
              <a:t>:</a:t>
            </a:r>
            <a:r>
              <a:rPr lang="ko-KR" altLang="en-US" dirty="0"/>
              <a:t>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969818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48F5B-1DC3-42D7-B0E3-26EFD9D2F253}"/>
              </a:ext>
            </a:extLst>
          </p:cNvPr>
          <p:cNvSpPr txBox="1"/>
          <p:nvPr/>
        </p:nvSpPr>
        <p:spPr>
          <a:xfrm>
            <a:off x="1407459" y="555812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</a:t>
            </a:r>
            <a:r>
              <a:rPr lang="ko-KR" altLang="en-US" dirty="0"/>
              <a:t>스프링 </a:t>
            </a:r>
            <a:r>
              <a:rPr lang="en-US" altLang="ko-KR" dirty="0"/>
              <a:t>3.1</a:t>
            </a:r>
            <a:r>
              <a:rPr lang="ko-KR" altLang="en-US" dirty="0"/>
              <a:t>의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6574-37E6-4511-B718-79BD16C00CB2}"/>
              </a:ext>
            </a:extLst>
          </p:cNvPr>
          <p:cNvSpPr txBox="1"/>
          <p:nvPr/>
        </p:nvSpPr>
        <p:spPr>
          <a:xfrm>
            <a:off x="1479176" y="1344706"/>
            <a:ext cx="5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과 달리 자바 코드의 일부로 사용됨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동작에 직접 영향을 주지는 못하지만 </a:t>
            </a:r>
            <a:r>
              <a:rPr lang="ko-KR" altLang="en-US" b="1" dirty="0"/>
              <a:t>메타정보</a:t>
            </a:r>
            <a:r>
              <a:rPr lang="ko-KR" altLang="en-US" dirty="0"/>
              <a:t>로서 활용 </a:t>
            </a:r>
            <a:r>
              <a:rPr lang="ko-KR" altLang="en-US" dirty="0" err="1"/>
              <a:t>되는데는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 비해 유리한 점이 많음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0064-00A6-4E70-B4A8-E31D08896B09}"/>
              </a:ext>
            </a:extLst>
          </p:cNvPr>
          <p:cNvSpPr txBox="1"/>
          <p:nvPr/>
        </p:nvSpPr>
        <p:spPr>
          <a:xfrm>
            <a:off x="1595718" y="3218329"/>
            <a:ext cx="359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</a:t>
            </a:r>
            <a:r>
              <a:rPr lang="ko-KR" altLang="en-US" dirty="0" err="1"/>
              <a:t>애노테이션</a:t>
            </a:r>
            <a:r>
              <a:rPr lang="ko-KR" altLang="en-US" dirty="0"/>
              <a:t> 하나를 자바 코드에 넣는 것만으로도</a:t>
            </a:r>
            <a:r>
              <a:rPr lang="en-US" altLang="ko-KR" dirty="0"/>
              <a:t>, </a:t>
            </a:r>
            <a:r>
              <a:rPr lang="ko-KR" altLang="en-US" dirty="0" err="1"/>
              <a:t>애노테이션을</a:t>
            </a:r>
            <a:r>
              <a:rPr lang="ko-KR" altLang="en-US" dirty="0"/>
              <a:t> 참고하는 코드에서는 다양한 부가 정보</a:t>
            </a:r>
            <a:r>
              <a:rPr lang="en-US" altLang="ko-KR" dirty="0"/>
              <a:t>(</a:t>
            </a:r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접근제한자 등</a:t>
            </a:r>
            <a:r>
              <a:rPr lang="en-US" altLang="ko-KR" dirty="0"/>
              <a:t>)</a:t>
            </a:r>
            <a:r>
              <a:rPr lang="ko-KR" altLang="en-US" dirty="0"/>
              <a:t>를 얻어낼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나타</a:t>
            </a:r>
            <a:r>
              <a:rPr lang="ko-KR" altLang="en-US" dirty="0"/>
              <a:t> 내려고 하면 모든 내용을 명시적으로 나타내야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텍스트로 되어 있어서 오타가 발생하기 쉽고</a:t>
            </a:r>
            <a:r>
              <a:rPr lang="en-US" altLang="ko-KR" dirty="0"/>
              <a:t>, </a:t>
            </a:r>
            <a:r>
              <a:rPr lang="ko-KR" altLang="en-US" dirty="0" err="1"/>
              <a:t>애노테이션에</a:t>
            </a:r>
            <a:r>
              <a:rPr lang="ko-KR" altLang="en-US" dirty="0"/>
              <a:t> 비해 불편함</a:t>
            </a:r>
          </a:p>
        </p:txBody>
      </p:sp>
    </p:spTree>
    <p:extLst>
      <p:ext uri="{BB962C8B-B14F-4D97-AF65-F5344CB8AC3E}">
        <p14:creationId xmlns:p14="http://schemas.microsoft.com/office/powerpoint/2010/main" val="1114844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38202-CDC4-4C13-9F29-E47EDC1847F1}"/>
              </a:ext>
            </a:extLst>
          </p:cNvPr>
          <p:cNvSpPr txBox="1"/>
          <p:nvPr/>
        </p:nvSpPr>
        <p:spPr>
          <a:xfrm>
            <a:off x="1810871" y="896471"/>
            <a:ext cx="4285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</a:t>
            </a:r>
            <a:r>
              <a:rPr lang="ko-KR" altLang="en-US" dirty="0"/>
              <a:t> 단점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어느 환경에서나 손쉽게 편집이 가능하고</a:t>
            </a:r>
            <a:r>
              <a:rPr lang="en-US" altLang="ko-KR" dirty="0"/>
              <a:t>, </a:t>
            </a:r>
            <a:r>
              <a:rPr lang="ko-KR" altLang="en-US" dirty="0"/>
              <a:t>내용을 변경하더라도 다시 빌드를 거칠 필요가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자바 코드에 존재하므로 변경할 때마다 매번 클래스를 새로 컴파일 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고객에 코드를 </a:t>
            </a:r>
            <a:r>
              <a:rPr lang="ko-KR" altLang="en-US" dirty="0" err="1"/>
              <a:t>납품할때</a:t>
            </a:r>
            <a:r>
              <a:rPr lang="ko-KR" altLang="en-US" dirty="0"/>
              <a:t> 설정정보 변경을 위해 소스코드 자체를 제공해야함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736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95020-1B4B-4010-84E4-895F85BD1CD2}"/>
              </a:ext>
            </a:extLst>
          </p:cNvPr>
          <p:cNvSpPr txBox="1"/>
          <p:nvPr/>
        </p:nvSpPr>
        <p:spPr>
          <a:xfrm>
            <a:off x="2115671" y="56477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정책과 관례를 이용한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45C9-8380-45A0-BBFC-F0F3085FDF5D}"/>
              </a:ext>
            </a:extLst>
          </p:cNvPr>
          <p:cNvSpPr txBox="1"/>
          <p:nvPr/>
        </p:nvSpPr>
        <p:spPr>
          <a:xfrm>
            <a:off x="2294965" y="1506071"/>
            <a:ext cx="43927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반복되는 부분을 </a:t>
            </a:r>
            <a:r>
              <a:rPr lang="ko-KR" altLang="en-US" dirty="0" err="1"/>
              <a:t>관례화하면</a:t>
            </a:r>
            <a:r>
              <a:rPr lang="ko-KR" altLang="en-US" dirty="0"/>
              <a:t> 더 많은 내용을 생략할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작성하는 코드의 양에 비해 부가적으로 얻을 수 있는 정보가 많기 때문에 일정한 패턴을 따르는 경우 관례를 부여해 명시적인 설정을 최대한 배제하면 코드가 매우 간략해짐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코드로 직접 모든 내용을 작성하는 것보다 간결하고 빠른 개발이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대신 정책을 잘 기억하고 사용해야 한다는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3801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5BE93-7BCB-4719-A129-E7474B68A627}"/>
              </a:ext>
            </a:extLst>
          </p:cNvPr>
          <p:cNvSpPr txBox="1"/>
          <p:nvPr/>
        </p:nvSpPr>
        <p:spPr>
          <a:xfrm>
            <a:off x="1353671" y="735106"/>
            <a:ext cx="501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기능의 변경 없이 구조만 개선하는 작업 </a:t>
            </a:r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20B7-294D-4C99-A25F-E1F662A42CA0}"/>
              </a:ext>
            </a:extLst>
          </p:cNvPr>
          <p:cNvSpPr txBox="1"/>
          <p:nvPr/>
        </p:nvSpPr>
        <p:spPr>
          <a:xfrm>
            <a:off x="1353671" y="1857037"/>
            <a:ext cx="706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진행할 때 중요한 것은 테스트를 준비하는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r>
              <a:rPr lang="ko-KR" altLang="en-US" dirty="0"/>
              <a:t> 과정에서 자칫 실수하면 기존에 동작하던 기능이 동작하지 않을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4088005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E314D-9406-49DE-8DCE-6A2B08B5B383}"/>
              </a:ext>
            </a:extLst>
          </p:cNvPr>
          <p:cNvSpPr txBox="1"/>
          <p:nvPr/>
        </p:nvSpPr>
        <p:spPr>
          <a:xfrm>
            <a:off x="1407459" y="645458"/>
            <a:ext cx="390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@ContextConfiguration -&gt; DI </a:t>
            </a:r>
            <a:r>
              <a:rPr lang="ko-KR" altLang="en-US" dirty="0"/>
              <a:t>정보를 어디서 가져와야 하는지 지정할 때 사용</a:t>
            </a:r>
            <a:r>
              <a:rPr lang="en-US" altLang="ko-KR" dirty="0"/>
              <a:t>(locations=XML</a:t>
            </a:r>
            <a:r>
              <a:rPr lang="ko-KR" altLang="en-US" dirty="0"/>
              <a:t>이나 </a:t>
            </a:r>
            <a:r>
              <a:rPr lang="en-US" altLang="ko-KR" dirty="0"/>
              <a:t>classes=</a:t>
            </a:r>
            <a:r>
              <a:rPr lang="ko-KR" altLang="en-US" dirty="0"/>
              <a:t>클래스 파일명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@Configuration </a:t>
            </a:r>
            <a:r>
              <a:rPr lang="ko-KR" altLang="en-US" dirty="0"/>
              <a:t>클래스를 설정 정보로 등록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38DC6-1DAE-4A0E-8DAA-F990612A8CBD}"/>
              </a:ext>
            </a:extLst>
          </p:cNvPr>
          <p:cNvSpPr txBox="1"/>
          <p:nvPr/>
        </p:nvSpPr>
        <p:spPr>
          <a:xfrm>
            <a:off x="1407459" y="2967335"/>
            <a:ext cx="677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</a:t>
            </a:r>
            <a:r>
              <a:rPr lang="ko-KR" altLang="en-US" dirty="0"/>
              <a:t>으로 등록한 클래스에</a:t>
            </a:r>
            <a:endParaRPr lang="en-US" altLang="ko-KR" dirty="0"/>
          </a:p>
          <a:p>
            <a:r>
              <a:rPr lang="en-US" altLang="ko-KR" dirty="0"/>
              <a:t>@ImportResource</a:t>
            </a:r>
            <a:r>
              <a:rPr lang="ko-KR" altLang="en-US" dirty="0"/>
              <a:t>를 이용하면 </a:t>
            </a:r>
            <a:r>
              <a:rPr lang="en-US" altLang="ko-KR" dirty="0"/>
              <a:t>XML </a:t>
            </a:r>
            <a:r>
              <a:rPr lang="ko-KR" altLang="en-US" dirty="0"/>
              <a:t>파일의 설정정보를 가져오게 만들 수도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7E7BC-7F48-4188-90B5-6243B92571AC}"/>
              </a:ext>
            </a:extLst>
          </p:cNvPr>
          <p:cNvSpPr txBox="1"/>
          <p:nvPr/>
        </p:nvSpPr>
        <p:spPr>
          <a:xfrm>
            <a:off x="1407459" y="4401671"/>
            <a:ext cx="810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@PostConstruct (</a:t>
            </a:r>
            <a:r>
              <a:rPr lang="ko-KR" altLang="en-US" dirty="0"/>
              <a:t>빈 후처리기</a:t>
            </a:r>
            <a:r>
              <a:rPr lang="en-US" altLang="ko-KR" dirty="0"/>
              <a:t>) </a:t>
            </a:r>
            <a:r>
              <a:rPr lang="ko-KR" altLang="en-US" dirty="0"/>
              <a:t>를 사용하기 위해 </a:t>
            </a:r>
            <a:r>
              <a:rPr lang="en-US" altLang="ko-KR" dirty="0"/>
              <a:t>xml</a:t>
            </a:r>
            <a:r>
              <a:rPr lang="ko-KR" altLang="en-US" dirty="0"/>
              <a:t>에 추가했던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태그는 필요 없음</a:t>
            </a:r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/>
              <a:t>으로 설정된 컨테이너에서 직접 처리기를 등록해 주기 때문</a:t>
            </a:r>
          </a:p>
        </p:txBody>
      </p:sp>
    </p:spTree>
    <p:extLst>
      <p:ext uri="{BB962C8B-B14F-4D97-AF65-F5344CB8AC3E}">
        <p14:creationId xmlns:p14="http://schemas.microsoft.com/office/powerpoint/2010/main" val="2233944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6962-EAC5-4190-BFCE-8E10E76E224A}"/>
              </a:ext>
            </a:extLst>
          </p:cNvPr>
          <p:cNvSpPr txBox="1"/>
          <p:nvPr/>
        </p:nvSpPr>
        <p:spPr>
          <a:xfrm>
            <a:off x="1326776" y="618565"/>
            <a:ext cx="779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은 </a:t>
            </a:r>
            <a:r>
              <a:rPr lang="en-US" altLang="ko-KR" dirty="0"/>
              <a:t>@Configuration</a:t>
            </a:r>
            <a:r>
              <a:rPr lang="ko-KR" altLang="en-US" dirty="0"/>
              <a:t>이 붙은 </a:t>
            </a:r>
            <a:r>
              <a:rPr lang="en-US" altLang="ko-KR" dirty="0"/>
              <a:t>DI </a:t>
            </a:r>
            <a:r>
              <a:rPr lang="ko-KR" altLang="en-US" dirty="0"/>
              <a:t>설정용 클래스에서 주로 사용되는 것으로</a:t>
            </a:r>
            <a:r>
              <a:rPr lang="en-US" altLang="ko-KR" dirty="0"/>
              <a:t>, </a:t>
            </a:r>
            <a:r>
              <a:rPr lang="ko-KR" altLang="en-US" dirty="0"/>
              <a:t>메소드를 이용해서 빈 오브젝트의 생성과 의존관계 주입을 직접 자바 코드로 작성할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89D21-473A-4031-BAD0-BA7BC82701C8}"/>
              </a:ext>
            </a:extLst>
          </p:cNvPr>
          <p:cNvSpPr txBox="1"/>
          <p:nvPr/>
        </p:nvSpPr>
        <p:spPr>
          <a:xfrm>
            <a:off x="1326776" y="2106706"/>
            <a:ext cx="718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을 이용해서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class=</a:t>
            </a:r>
            <a:r>
              <a:rPr lang="ko-KR" altLang="en-US" dirty="0"/>
              <a:t>부분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)</a:t>
            </a:r>
            <a:r>
              <a:rPr lang="ko-KR" altLang="en-US" dirty="0"/>
              <a:t>을 자바코드로 전환 할 때</a:t>
            </a:r>
            <a:r>
              <a:rPr lang="en-US" altLang="ko-KR" dirty="0"/>
              <a:t>, </a:t>
            </a:r>
            <a:r>
              <a:rPr lang="ko-KR" altLang="en-US" dirty="0"/>
              <a:t>리턴 타입을 그대로 명시하는 것보다 인터페이스로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 원리에 따라 빈의 구현 클래스는 자유롭게 변경이 가능해야 하기 때문이고 변경하더라도 해당 빈에 의존하는 다른 빈의 코드는 바뀔 필요가 없어야 하기 때문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BF13-2B5B-4A6E-9302-A1AAD2632AEC}"/>
              </a:ext>
            </a:extLst>
          </p:cNvPr>
          <p:cNvSpPr txBox="1"/>
          <p:nvPr/>
        </p:nvSpPr>
        <p:spPr>
          <a:xfrm>
            <a:off x="1407459" y="4760259"/>
            <a:ext cx="77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</a:t>
            </a:r>
            <a:r>
              <a:rPr lang="ko-KR" altLang="en-US" dirty="0"/>
              <a:t>자바 클래스에서 정의한 빈과 </a:t>
            </a:r>
            <a:r>
              <a:rPr lang="en-US" altLang="ko-KR" dirty="0"/>
              <a:t>XML</a:t>
            </a:r>
            <a:r>
              <a:rPr lang="ko-KR" altLang="en-US" dirty="0"/>
              <a:t>에서 정의한 빈은 얼마든지 서로 참조가 가능함</a:t>
            </a:r>
          </a:p>
        </p:txBody>
      </p:sp>
    </p:spTree>
    <p:extLst>
      <p:ext uri="{BB962C8B-B14F-4D97-AF65-F5344CB8AC3E}">
        <p14:creationId xmlns:p14="http://schemas.microsoft.com/office/powerpoint/2010/main" val="3096237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23ED8-D372-49C5-97BC-66BE19B98F79}"/>
              </a:ext>
            </a:extLst>
          </p:cNvPr>
          <p:cNvSpPr txBox="1"/>
          <p:nvPr/>
        </p:nvSpPr>
        <p:spPr>
          <a:xfrm>
            <a:off x="968188" y="475129"/>
            <a:ext cx="4706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코드로 정의한 빈은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/>
              <a:t>&lt;property&gt;</a:t>
            </a:r>
            <a:r>
              <a:rPr lang="ko-KR" altLang="en-US" dirty="0"/>
              <a:t>를 이용해 참조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반대로 자바코드에서 </a:t>
            </a:r>
            <a:r>
              <a:rPr lang="en-US" altLang="ko-KR" dirty="0"/>
              <a:t>XML</a:t>
            </a:r>
            <a:r>
              <a:rPr lang="ko-KR" altLang="en-US" dirty="0"/>
              <a:t>에서 정의한 빈을 참조하려면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메소드 호출로는 불가</a:t>
            </a:r>
            <a:endParaRPr lang="en-US" altLang="ko-KR" dirty="0"/>
          </a:p>
          <a:p>
            <a:r>
              <a:rPr lang="en-US" altLang="ko-KR" dirty="0"/>
              <a:t>@Autowired</a:t>
            </a:r>
            <a:r>
              <a:rPr lang="ko-KR" altLang="en-US" dirty="0"/>
              <a:t>가 붙은 필드를 선언해서 </a:t>
            </a:r>
            <a:r>
              <a:rPr lang="en-US" altLang="ko-KR" dirty="0"/>
              <a:t>XML</a:t>
            </a:r>
            <a:r>
              <a:rPr lang="ko-KR" altLang="en-US" dirty="0"/>
              <a:t>에 정의된 빈을 컨테이너가 주입해주게 해야함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5E5AC-D8B1-45A2-853B-E9C9BE883125}"/>
              </a:ext>
            </a:extLst>
          </p:cNvPr>
          <p:cNvSpPr txBox="1"/>
          <p:nvPr/>
        </p:nvSpPr>
        <p:spPr>
          <a:xfrm>
            <a:off x="968188" y="5414683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필드 타입을 기준으로 빈을 찾고 </a:t>
            </a:r>
            <a:r>
              <a:rPr lang="en-US" altLang="ko-KR" dirty="0"/>
              <a:t>@Resource</a:t>
            </a:r>
            <a:r>
              <a:rPr lang="ko-KR" altLang="en-US" dirty="0"/>
              <a:t>는 필드 이름을 기준으로 한다</a:t>
            </a:r>
          </a:p>
        </p:txBody>
      </p:sp>
    </p:spTree>
    <p:extLst>
      <p:ext uri="{BB962C8B-B14F-4D97-AF65-F5344CB8AC3E}">
        <p14:creationId xmlns:p14="http://schemas.microsoft.com/office/powerpoint/2010/main" val="2667747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2D30C-1A67-4EED-972A-A52C2F9BB006}"/>
              </a:ext>
            </a:extLst>
          </p:cNvPr>
          <p:cNvSpPr txBox="1"/>
          <p:nvPr/>
        </p:nvSpPr>
        <p:spPr>
          <a:xfrm>
            <a:off x="1326776" y="744071"/>
            <a:ext cx="3720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@Transactional</a:t>
            </a:r>
            <a:r>
              <a:rPr lang="ko-KR" altLang="en-US" dirty="0"/>
              <a:t>을 이용한  트랜잭션 </a:t>
            </a:r>
            <a:r>
              <a:rPr lang="en-US" altLang="ko-KR" dirty="0"/>
              <a:t>AOP </a:t>
            </a:r>
            <a:r>
              <a:rPr lang="ko-KR" altLang="en-US" dirty="0"/>
              <a:t>기능을 사용 하기 위해</a:t>
            </a:r>
            <a:r>
              <a:rPr lang="en-US" altLang="ko-KR" dirty="0"/>
              <a:t> </a:t>
            </a:r>
            <a:r>
              <a:rPr lang="ko-KR" altLang="en-US" dirty="0"/>
              <a:t>전용 태그를 </a:t>
            </a:r>
            <a:r>
              <a:rPr lang="en-US" altLang="ko-KR" dirty="0"/>
              <a:t>XML</a:t>
            </a:r>
            <a:r>
              <a:rPr lang="ko-KR" altLang="en-US" dirty="0"/>
              <a:t>에서 가져와서 자바코드로 작성하기 어려움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</a:t>
            </a:r>
            <a:r>
              <a:rPr lang="en-US" altLang="ko-KR" dirty="0"/>
              <a:t>AOP</a:t>
            </a:r>
            <a:r>
              <a:rPr lang="ko-KR" altLang="en-US" dirty="0"/>
              <a:t>를 적용하려면 복잡하고 많은 빈이 </a:t>
            </a:r>
            <a:r>
              <a:rPr lang="ko-KR" altLang="en-US" dirty="0" err="1"/>
              <a:t>동원돼야함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에서 자주 사용되는 전용 태그를 </a:t>
            </a:r>
            <a:r>
              <a:rPr lang="en-US" altLang="ko-KR" dirty="0"/>
              <a:t>@Enable</a:t>
            </a:r>
            <a:r>
              <a:rPr lang="ko-KR" altLang="en-US" dirty="0"/>
              <a:t>로 시작하는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대체할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@EnableTransactionManagement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52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6201E-B35B-4639-93E6-C4429DDBD346}"/>
              </a:ext>
            </a:extLst>
          </p:cNvPr>
          <p:cNvSpPr txBox="1"/>
          <p:nvPr/>
        </p:nvSpPr>
        <p:spPr>
          <a:xfrm>
            <a:off x="923365" y="45228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</a:t>
            </a:r>
            <a:r>
              <a:rPr lang="ko-KR" altLang="en-US" dirty="0" err="1"/>
              <a:t>자동와이어링</a:t>
            </a:r>
            <a:r>
              <a:rPr lang="ko-KR" altLang="en-US" dirty="0"/>
              <a:t> 기법을 이용해서 조건에 맞는 빈을 찾아 자동으로 </a:t>
            </a:r>
            <a:r>
              <a:rPr lang="ko-KR" altLang="en-US" dirty="0" err="1"/>
              <a:t>수정자</a:t>
            </a:r>
            <a:r>
              <a:rPr lang="ko-KR" altLang="en-US" dirty="0"/>
              <a:t> 메소드나 필드에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</a:t>
            </a:r>
            <a:r>
              <a:rPr lang="en-US" altLang="ko-KR" dirty="0"/>
              <a:t>@Autowired</a:t>
            </a:r>
            <a:r>
              <a:rPr lang="ko-KR" altLang="en-US" dirty="0"/>
              <a:t>가 붙은 </a:t>
            </a:r>
            <a:r>
              <a:rPr lang="ko-KR" altLang="en-US" dirty="0" err="1"/>
              <a:t>수정자</a:t>
            </a:r>
            <a:r>
              <a:rPr lang="ko-KR" altLang="en-US" dirty="0"/>
              <a:t> 메소드가 있으면 파라미터 </a:t>
            </a:r>
            <a:r>
              <a:rPr lang="ko-KR" altLang="en-US" b="1" dirty="0"/>
              <a:t>타입</a:t>
            </a:r>
            <a:r>
              <a:rPr lang="ko-KR" altLang="en-US" dirty="0"/>
              <a:t>을 보고 주입 가능한 타입의 빈을 모두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주입 가능한 타입의 빈이 하나라면 스프링이 </a:t>
            </a:r>
            <a:r>
              <a:rPr lang="ko-KR" altLang="en-US" dirty="0" err="1"/>
              <a:t>수정자</a:t>
            </a:r>
            <a:r>
              <a:rPr lang="ko-KR" altLang="en-US" dirty="0"/>
              <a:t> 메소드를 호출해서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 이상이 나오면 그 중에서 </a:t>
            </a:r>
            <a:r>
              <a:rPr lang="ko-KR" altLang="en-US" dirty="0" err="1"/>
              <a:t>수정자</a:t>
            </a:r>
            <a:r>
              <a:rPr lang="ko-KR" altLang="en-US" dirty="0"/>
              <a:t> 메소드의 프로퍼티와 동일한 이름의 빈이 있는지 찾고 일치하면 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189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17282-3334-4EA9-9D63-1C12F25C7204}"/>
              </a:ext>
            </a:extLst>
          </p:cNvPr>
          <p:cNvSpPr txBox="1"/>
          <p:nvPr/>
        </p:nvSpPr>
        <p:spPr>
          <a:xfrm>
            <a:off x="1819835" y="735106"/>
            <a:ext cx="3944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</a:t>
            </a:r>
            <a:r>
              <a:rPr lang="en-US" altLang="ko-KR" dirty="0"/>
              <a:t> </a:t>
            </a:r>
            <a:r>
              <a:rPr lang="ko-KR" altLang="en-US" dirty="0"/>
              <a:t>자바 언어에서 </a:t>
            </a:r>
            <a:r>
              <a:rPr lang="en-US" altLang="ko-KR" dirty="0"/>
              <a:t>private </a:t>
            </a:r>
            <a:r>
              <a:rPr lang="ko-KR" altLang="en-US" dirty="0"/>
              <a:t>필드에는 클래스 외부에서 값을 넣을 수 없게 되어 있지만 스프링은 </a:t>
            </a:r>
            <a:r>
              <a:rPr lang="ko-KR" altLang="en-US" dirty="0" err="1"/>
              <a:t>리플렉션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 제약조건을 우회해서 값을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0C75-EDE3-471E-BF7D-A64C2D2C0C2D}"/>
              </a:ext>
            </a:extLst>
          </p:cNvPr>
          <p:cNvSpPr txBox="1"/>
          <p:nvPr/>
        </p:nvSpPr>
        <p:spPr>
          <a:xfrm>
            <a:off x="2241176" y="2653553"/>
            <a:ext cx="385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자동와이어링은</a:t>
            </a:r>
            <a:r>
              <a:rPr lang="ko-KR" altLang="en-US" dirty="0"/>
              <a:t> 적절히 사용하면 </a:t>
            </a:r>
            <a:r>
              <a:rPr lang="en-US" altLang="ko-KR" dirty="0"/>
              <a:t>DI </a:t>
            </a:r>
            <a:r>
              <a:rPr lang="ko-KR" altLang="en-US" dirty="0"/>
              <a:t>관련 코드를 대폭 줄일 수 있어서 편리하지만 빈 설정정보를 보고 다른 빈과 의존관계가 어떻게 맺어져 있는지 한눈에 파악하기 힘듦</a:t>
            </a:r>
          </a:p>
        </p:txBody>
      </p:sp>
    </p:spTree>
    <p:extLst>
      <p:ext uri="{BB962C8B-B14F-4D97-AF65-F5344CB8AC3E}">
        <p14:creationId xmlns:p14="http://schemas.microsoft.com/office/powerpoint/2010/main" val="42756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0DB2E-0C2C-4B41-A525-45EC78559E79}"/>
              </a:ext>
            </a:extLst>
          </p:cNvPr>
          <p:cNvSpPr txBox="1"/>
          <p:nvPr/>
        </p:nvSpPr>
        <p:spPr>
          <a:xfrm>
            <a:off x="1547446" y="1019908"/>
            <a:ext cx="7139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어떤 일을 하겠다는 기능만 </a:t>
            </a:r>
            <a:r>
              <a:rPr lang="ko-KR" altLang="en-US" dirty="0" err="1"/>
              <a:t>정의해놓은</a:t>
            </a:r>
            <a:r>
              <a:rPr lang="ko-KR" altLang="en-US" dirty="0"/>
              <a:t> 것이므로 인터페이스에는 어떻게 하겠다는 구현 방법은 나타나 있지 않음 </a:t>
            </a:r>
            <a:r>
              <a:rPr lang="en-US" altLang="ko-KR" dirty="0"/>
              <a:t>-&gt; </a:t>
            </a:r>
            <a:r>
              <a:rPr lang="ko-KR" altLang="en-US" dirty="0"/>
              <a:t>인터페이스를 구현한 클래스들이 알아서 결정할 일임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ko-KR" altLang="en-US" dirty="0"/>
              <a:t>가 인터페이스를 사용하면 인터페이스의 메소드를 통해 알 수 있는 기능에만 관심을 가지면 되지 어떻게 </a:t>
            </a:r>
            <a:r>
              <a:rPr lang="ko-KR" altLang="en-US" dirty="0" err="1"/>
              <a:t>구현했는지에는</a:t>
            </a:r>
            <a:r>
              <a:rPr lang="ko-KR" altLang="en-US" dirty="0"/>
              <a:t> 관심을 둘 필요가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5846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F7DDD-97EB-48B8-8381-6E1BD3DFD25C}"/>
              </a:ext>
            </a:extLst>
          </p:cNvPr>
          <p:cNvSpPr txBox="1"/>
          <p:nvPr/>
        </p:nvSpPr>
        <p:spPr>
          <a:xfrm>
            <a:off x="1093694" y="762000"/>
            <a:ext cx="848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</a:t>
            </a:r>
            <a:r>
              <a:rPr lang="ko-KR" altLang="en-US" dirty="0"/>
              <a:t>가 붙은 </a:t>
            </a:r>
            <a:r>
              <a:rPr lang="ko-KR" altLang="en-US" b="1" dirty="0"/>
              <a:t>클래스</a:t>
            </a:r>
            <a:r>
              <a:rPr lang="ko-KR" altLang="en-US" dirty="0"/>
              <a:t>는 빈 스캐너를 통해 자동으로 빈으로 등록됨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빈으로 등록될 후보 클래스에 붙여주는 일종의 마커라고 보면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DCE7-E319-4AA3-B869-98A076F1D9ED}"/>
              </a:ext>
            </a:extLst>
          </p:cNvPr>
          <p:cNvSpPr txBox="1"/>
          <p:nvPr/>
        </p:nvSpPr>
        <p:spPr>
          <a:xfrm>
            <a:off x="1461247" y="2375647"/>
            <a:ext cx="380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 </a:t>
            </a:r>
            <a:r>
              <a:rPr lang="ko-KR" altLang="en-US" dirty="0" err="1"/>
              <a:t>애노테이션이</a:t>
            </a:r>
            <a:r>
              <a:rPr lang="ko-KR" altLang="en-US" dirty="0"/>
              <a:t> 달린 클래스를 찾는 것은 부담이 많이 가는 작업임</a:t>
            </a:r>
            <a:endParaRPr lang="en-US" altLang="ko-KR" dirty="0"/>
          </a:p>
          <a:p>
            <a:r>
              <a:rPr lang="en-US" altLang="ko-KR" dirty="0"/>
              <a:t>-&gt; @ComponentScan</a:t>
            </a:r>
            <a:r>
              <a:rPr lang="ko-KR" altLang="en-US" dirty="0"/>
              <a:t>을 이용해 특정 패키지 아래서만 찾도록 기준이 되는 패키지를 지정해줌</a:t>
            </a:r>
          </a:p>
        </p:txBody>
      </p:sp>
    </p:spTree>
    <p:extLst>
      <p:ext uri="{BB962C8B-B14F-4D97-AF65-F5344CB8AC3E}">
        <p14:creationId xmlns:p14="http://schemas.microsoft.com/office/powerpoint/2010/main" val="6346956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F492D-5582-4E55-8F2D-3D75FE79D21E}"/>
              </a:ext>
            </a:extLst>
          </p:cNvPr>
          <p:cNvSpPr txBox="1"/>
          <p:nvPr/>
        </p:nvSpPr>
        <p:spPr>
          <a:xfrm>
            <a:off x="2402541" y="923365"/>
            <a:ext cx="3693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빈의 클래스는 </a:t>
            </a:r>
            <a:r>
              <a:rPr lang="en-US" altLang="ko-KR" dirty="0"/>
              <a:t>@Component</a:t>
            </a:r>
            <a:r>
              <a:rPr lang="ko-KR" altLang="en-US" dirty="0"/>
              <a:t>가 붙은 클래스이고</a:t>
            </a:r>
            <a:r>
              <a:rPr lang="en-US" altLang="ko-KR" dirty="0"/>
              <a:t>, </a:t>
            </a:r>
            <a:r>
              <a:rPr lang="ko-KR" altLang="en-US" dirty="0"/>
              <a:t>빈의 아이디는 따로 지정하지 않았으면 </a:t>
            </a:r>
            <a:r>
              <a:rPr lang="ko-KR" altLang="en-US" b="1" dirty="0"/>
              <a:t>클래스 이름</a:t>
            </a:r>
            <a:r>
              <a:rPr lang="ko-KR" altLang="en-US" dirty="0"/>
              <a:t>의 첫 글자를 </a:t>
            </a:r>
            <a:r>
              <a:rPr lang="ko-KR" altLang="en-US" b="1" dirty="0"/>
              <a:t>소문자</a:t>
            </a:r>
            <a:r>
              <a:rPr lang="ko-KR" altLang="en-US" dirty="0"/>
              <a:t>로 바꿔서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빈 등록을 이용하는 경우 빈의 의존관계를 담은 프로퍼티를 따로 지정할 방법이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프로퍼티 설정에 </a:t>
            </a:r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</a:t>
            </a:r>
            <a:r>
              <a:rPr lang="ko-KR" altLang="en-US" dirty="0"/>
              <a:t> 방식을 </a:t>
            </a:r>
            <a:r>
              <a:rPr lang="ko-KR" altLang="en-US" dirty="0" err="1"/>
              <a:t>적용해야함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  <a:r>
              <a:rPr lang="ko-KR" altLang="en-US" dirty="0"/>
              <a:t>가 붙은 클래스의 이름 대신 다른 이름을 빈의 아이디로 사용 가능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@Component(“userDao”)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145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59FF9-E11B-4211-939A-D5D1DCC2FE48}"/>
              </a:ext>
            </a:extLst>
          </p:cNvPr>
          <p:cNvSpPr txBox="1"/>
          <p:nvPr/>
        </p:nvSpPr>
        <p:spPr>
          <a:xfrm>
            <a:off x="2277034" y="770965"/>
            <a:ext cx="7395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애노테이션에</a:t>
            </a:r>
            <a:r>
              <a:rPr lang="ko-KR" altLang="en-US" dirty="0"/>
              <a:t> 공통적인 속성을 부여하려면 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메타 </a:t>
            </a:r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ko-KR" altLang="en-US" dirty="0" err="1"/>
              <a:t>애노테이션의</a:t>
            </a:r>
            <a:r>
              <a:rPr lang="ko-KR" altLang="en-US" dirty="0"/>
              <a:t> 정의에 부여된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&lt;@Component </a:t>
            </a:r>
            <a:r>
              <a:rPr lang="ko-KR" altLang="en-US" dirty="0"/>
              <a:t>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가진 </a:t>
            </a:r>
            <a:r>
              <a:rPr lang="ko-KR" altLang="en-US" dirty="0" err="1"/>
              <a:t>애노테이션</a:t>
            </a:r>
            <a:r>
              <a:rPr lang="ko-KR" altLang="en-US" dirty="0"/>
              <a:t> 정의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</a:p>
          <a:p>
            <a:r>
              <a:rPr lang="en-US" altLang="ko-KR" dirty="0"/>
              <a:t>Public @interface </a:t>
            </a:r>
            <a:r>
              <a:rPr lang="en-US" altLang="ko-KR" dirty="0" err="1"/>
              <a:t>SnsConnector</a:t>
            </a:r>
            <a:r>
              <a:rPr lang="en-US" altLang="ko-KR" dirty="0"/>
              <a:t> {}</a:t>
            </a:r>
          </a:p>
          <a:p>
            <a:endParaRPr lang="en-US" altLang="ko-KR" dirty="0"/>
          </a:p>
          <a:p>
            <a:r>
              <a:rPr lang="en-US" altLang="ko-KR" dirty="0"/>
              <a:t>@SnsConnector</a:t>
            </a:r>
            <a:r>
              <a:rPr lang="ko-KR" altLang="en-US" dirty="0"/>
              <a:t>를 클래스에 부여해주면 자동 빈 등록 대상이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기능을 제공하는 클래스에는 </a:t>
            </a:r>
            <a:r>
              <a:rPr lang="en-US" altLang="ko-KR" dirty="0"/>
              <a:t>@Component </a:t>
            </a:r>
            <a:r>
              <a:rPr lang="ko-KR" altLang="en-US" dirty="0"/>
              <a:t>대신 </a:t>
            </a:r>
            <a:r>
              <a:rPr lang="en-US" altLang="ko-KR" dirty="0"/>
              <a:t>@Repository</a:t>
            </a:r>
            <a:r>
              <a:rPr lang="ko-KR" altLang="en-US" dirty="0"/>
              <a:t>을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로직을 담는 클래스에는 </a:t>
            </a:r>
            <a:r>
              <a:rPr lang="en-US" altLang="ko-KR" dirty="0"/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1972712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36ED2-7257-4B2E-AAD9-2E903FEFD4BD}"/>
              </a:ext>
            </a:extLst>
          </p:cNvPr>
          <p:cNvSpPr txBox="1"/>
          <p:nvPr/>
        </p:nvSpPr>
        <p:spPr>
          <a:xfrm>
            <a:off x="1855693" y="663388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스프링이 제공해준 클래스를 사용하는 빈은 소스코드 </a:t>
            </a:r>
            <a:r>
              <a:rPr lang="en-US" altLang="ko-KR" dirty="0"/>
              <a:t>@Component</a:t>
            </a:r>
            <a:r>
              <a:rPr lang="ko-KR" altLang="en-US" dirty="0"/>
              <a:t>나 </a:t>
            </a:r>
            <a:r>
              <a:rPr lang="en-US" altLang="ko-KR" dirty="0"/>
              <a:t>@Autowired</a:t>
            </a:r>
            <a:r>
              <a:rPr lang="ko-KR" altLang="en-US" dirty="0"/>
              <a:t>를 적용할 방법이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4AAA-AC94-4C06-86F9-D623D5265E62}"/>
              </a:ext>
            </a:extLst>
          </p:cNvPr>
          <p:cNvSpPr txBox="1"/>
          <p:nvPr/>
        </p:nvSpPr>
        <p:spPr>
          <a:xfrm>
            <a:off x="2008094" y="2303929"/>
            <a:ext cx="580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컨텍스트에 실제</a:t>
            </a:r>
            <a:r>
              <a:rPr lang="en-US" altLang="ko-KR" dirty="0"/>
              <a:t> </a:t>
            </a:r>
            <a:r>
              <a:rPr lang="ko-KR" altLang="en-US" dirty="0"/>
              <a:t>서비스 기능에 필요한 </a:t>
            </a:r>
            <a:r>
              <a:rPr lang="en-US" altLang="ko-KR" dirty="0"/>
              <a:t>DI </a:t>
            </a:r>
            <a:r>
              <a:rPr lang="ko-KR" altLang="en-US" dirty="0"/>
              <a:t>정보와 테스트를 위한 </a:t>
            </a:r>
            <a:r>
              <a:rPr lang="en-US" altLang="ko-KR" dirty="0"/>
              <a:t>DI</a:t>
            </a:r>
            <a:r>
              <a:rPr lang="ko-KR" altLang="en-US" dirty="0"/>
              <a:t>정보가 혼재 되어있음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성격이 다른 것들이 혼재 되어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분리를 통해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3A94-263D-4222-B2A1-CF2151D2D725}"/>
              </a:ext>
            </a:extLst>
          </p:cNvPr>
          <p:cNvSpPr txBox="1"/>
          <p:nvPr/>
        </p:nvSpPr>
        <p:spPr>
          <a:xfrm>
            <a:off x="2008094" y="3759804"/>
            <a:ext cx="614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@Import</a:t>
            </a:r>
            <a:r>
              <a:rPr lang="ko-KR" altLang="en-US" dirty="0"/>
              <a:t> </a:t>
            </a:r>
            <a:r>
              <a:rPr lang="ko-KR" altLang="en-US" dirty="0" err="1"/>
              <a:t>애노테이션을</a:t>
            </a:r>
            <a:r>
              <a:rPr lang="ko-KR" altLang="en-US" dirty="0"/>
              <a:t> 사용해서 메인 설정정보에 보조 설정정보를 긴밀하게 연결해준다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 err="1"/>
              <a:t>AppContext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SQL </a:t>
            </a:r>
            <a:r>
              <a:rPr lang="ko-KR" altLang="en-US" dirty="0"/>
              <a:t>서비스 컨텍스트</a:t>
            </a:r>
            <a:r>
              <a:rPr lang="en-US" altLang="ko-KR" dirty="0"/>
              <a:t>(</a:t>
            </a:r>
            <a:r>
              <a:rPr lang="ko-KR" altLang="en-US" dirty="0"/>
              <a:t>보조</a:t>
            </a:r>
            <a:r>
              <a:rPr lang="en-US" altLang="ko-KR" dirty="0"/>
              <a:t>)</a:t>
            </a:r>
            <a:r>
              <a:rPr lang="ko-KR" altLang="en-US" dirty="0"/>
              <a:t>를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5971F-6BDA-4899-A251-DB4EA7CEB06A}"/>
              </a:ext>
            </a:extLst>
          </p:cNvPr>
          <p:cNvSpPr txBox="1"/>
          <p:nvPr/>
        </p:nvSpPr>
        <p:spPr>
          <a:xfrm>
            <a:off x="2008094" y="5737412"/>
            <a:ext cx="448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클래스로 된 설정정보를 </a:t>
            </a:r>
            <a:r>
              <a:rPr lang="ko-KR" altLang="en-US" dirty="0" err="1"/>
              <a:t>가져올때는</a:t>
            </a:r>
            <a:r>
              <a:rPr lang="ko-KR" altLang="en-US" dirty="0"/>
              <a:t> </a:t>
            </a:r>
            <a:r>
              <a:rPr lang="en-US" altLang="ko-KR" dirty="0"/>
              <a:t>@ImportResource </a:t>
            </a:r>
            <a:r>
              <a:rPr lang="ko-KR" altLang="en-US" dirty="0"/>
              <a:t>대신 </a:t>
            </a:r>
            <a:r>
              <a:rPr lang="en-US" altLang="ko-KR" dirty="0"/>
              <a:t>@Import</a:t>
            </a:r>
            <a:r>
              <a:rPr lang="ko-KR" altLang="en-US" dirty="0"/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1958440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C7937-3072-42B9-AEB1-2654BA258BC8}"/>
              </a:ext>
            </a:extLst>
          </p:cNvPr>
          <p:cNvSpPr txBox="1"/>
          <p:nvPr/>
        </p:nvSpPr>
        <p:spPr>
          <a:xfrm>
            <a:off x="2017059" y="950259"/>
            <a:ext cx="306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ko-KR" altLang="en-US" b="1" dirty="0"/>
              <a:t>환경</a:t>
            </a:r>
            <a:r>
              <a:rPr lang="en-US" altLang="ko-KR" dirty="0"/>
              <a:t>(</a:t>
            </a:r>
            <a:r>
              <a:rPr lang="ko-KR" altLang="en-US" dirty="0"/>
              <a:t>테스트환경 </a:t>
            </a:r>
            <a:r>
              <a:rPr lang="en-US" altLang="ko-KR" dirty="0"/>
              <a:t>or </a:t>
            </a:r>
            <a:r>
              <a:rPr lang="ko-KR" altLang="en-US" dirty="0"/>
              <a:t>서버환경</a:t>
            </a:r>
            <a:r>
              <a:rPr lang="en-US" altLang="ko-KR" dirty="0"/>
              <a:t>)</a:t>
            </a:r>
            <a:r>
              <a:rPr lang="ko-KR" altLang="en-US" dirty="0"/>
              <a:t>에 따라 빈구성이 달라지는 내용을 </a:t>
            </a:r>
            <a:r>
              <a:rPr lang="en-US" altLang="ko-KR" dirty="0"/>
              <a:t>@Profile</a:t>
            </a:r>
            <a:r>
              <a:rPr lang="ko-KR" altLang="en-US" dirty="0"/>
              <a:t>로 정의해서 </a:t>
            </a:r>
            <a:r>
              <a:rPr lang="ko-KR" altLang="en-US" dirty="0" err="1"/>
              <a:t>만들어두고</a:t>
            </a:r>
            <a:r>
              <a:rPr lang="ko-KR" altLang="en-US" dirty="0"/>
              <a:t> 실행 시점에 어떤 프로파일의 빈 설정을 사용할지 지정함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F2FF6-9630-4F1F-9436-A0981327A358}"/>
              </a:ext>
            </a:extLst>
          </p:cNvPr>
          <p:cNvSpPr txBox="1"/>
          <p:nvPr/>
        </p:nvSpPr>
        <p:spPr>
          <a:xfrm>
            <a:off x="2124635" y="3003176"/>
            <a:ext cx="4885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 </a:t>
            </a:r>
            <a:r>
              <a:rPr lang="ko-KR" altLang="en-US" dirty="0" err="1"/>
              <a:t>애너테이션을</a:t>
            </a:r>
            <a:r>
              <a:rPr lang="ko-KR" altLang="en-US" dirty="0"/>
              <a:t> 클래스 레벨에 부여하고 프로파일 이름을 </a:t>
            </a:r>
            <a:r>
              <a:rPr lang="ko-KR" altLang="en-US" dirty="0" err="1"/>
              <a:t>넣어주면됨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@Profile(“test”)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TestAppContext</a:t>
            </a:r>
            <a:r>
              <a:rPr lang="en-US" altLang="ko-KR" dirty="0"/>
              <a:t> {}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AD197-A27E-4354-BE52-3492E87E1CC4}"/>
              </a:ext>
            </a:extLst>
          </p:cNvPr>
          <p:cNvSpPr txBox="1"/>
          <p:nvPr/>
        </p:nvSpPr>
        <p:spPr>
          <a:xfrm>
            <a:off x="2259106" y="5755341"/>
            <a:ext cx="216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@Profile</a:t>
            </a:r>
            <a:r>
              <a:rPr lang="ko-KR" altLang="en-US" dirty="0"/>
              <a:t>을 적용하면 </a:t>
            </a:r>
            <a:r>
              <a:rPr lang="ko-KR" altLang="en-US" dirty="0" err="1"/>
              <a:t>부담없이</a:t>
            </a:r>
            <a:r>
              <a:rPr lang="ko-KR" altLang="en-US" dirty="0"/>
              <a:t> </a:t>
            </a:r>
            <a:r>
              <a:rPr lang="en-US" altLang="ko-KR" dirty="0"/>
              <a:t>@Import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871601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794BF-EB0F-41CD-A30A-EE685F4959CB}"/>
              </a:ext>
            </a:extLst>
          </p:cNvPr>
          <p:cNvSpPr txBox="1"/>
          <p:nvPr/>
        </p:nvSpPr>
        <p:spPr>
          <a:xfrm>
            <a:off x="2070847" y="502024"/>
            <a:ext cx="4473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프로파일을 적용해서 가져온 후에는 활성 프로파일을 지정해서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@ActiveProfiles </a:t>
            </a:r>
            <a:r>
              <a:rPr lang="ko-KR" altLang="en-US" dirty="0" err="1"/>
              <a:t>애노테이션을</a:t>
            </a:r>
            <a:r>
              <a:rPr lang="ko-KR" altLang="en-US" dirty="0"/>
              <a:t> 클래스 레벨에 적용해서 특정 클래스가 실행 </a:t>
            </a:r>
            <a:r>
              <a:rPr lang="ko-KR" altLang="en-US" dirty="0" err="1"/>
              <a:t>될때</a:t>
            </a:r>
            <a:r>
              <a:rPr lang="ko-KR" altLang="en-US" dirty="0"/>
              <a:t>  프로파일을 활성 프로파일로 사용하게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01587-5229-4F0A-9249-7148A3C9F05B}"/>
              </a:ext>
            </a:extLst>
          </p:cNvPr>
          <p:cNvSpPr txBox="1"/>
          <p:nvPr/>
        </p:nvSpPr>
        <p:spPr>
          <a:xfrm>
            <a:off x="2572871" y="3155576"/>
            <a:ext cx="352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클래스에 두가지 같은 타입의 빈설정이 되어 있고 활성 프로파일을 적용했다면</a:t>
            </a:r>
            <a:r>
              <a:rPr lang="en-US" altLang="ko-KR" dirty="0"/>
              <a:t>, </a:t>
            </a:r>
            <a:r>
              <a:rPr lang="ko-KR" altLang="en-US" dirty="0"/>
              <a:t>프로파일로 지정된 빈설정을 사용하고 다른 빈설정은 무시함</a:t>
            </a:r>
          </a:p>
        </p:txBody>
      </p:sp>
    </p:spTree>
    <p:extLst>
      <p:ext uri="{BB962C8B-B14F-4D97-AF65-F5344CB8AC3E}">
        <p14:creationId xmlns:p14="http://schemas.microsoft.com/office/powerpoint/2010/main" val="30354031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FE570-4562-4972-B9E1-05485B154EBB}"/>
              </a:ext>
            </a:extLst>
          </p:cNvPr>
          <p:cNvSpPr txBox="1"/>
          <p:nvPr/>
        </p:nvSpPr>
        <p:spPr>
          <a:xfrm>
            <a:off x="1685365" y="564776"/>
            <a:ext cx="5889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 프로파일이 제대로 적용돼서 지정한 프로파일의 빈 설정이 제대로 적용됐는지 확인 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BeanFactory</a:t>
            </a:r>
            <a:r>
              <a:rPr lang="ko-KR" altLang="en-US" dirty="0"/>
              <a:t>에 구현 클래스를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BeanFactory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빈을 등록하고 관리해줌</a:t>
            </a:r>
          </a:p>
        </p:txBody>
      </p:sp>
    </p:spTree>
    <p:extLst>
      <p:ext uri="{BB962C8B-B14F-4D97-AF65-F5344CB8AC3E}">
        <p14:creationId xmlns:p14="http://schemas.microsoft.com/office/powerpoint/2010/main" val="22874767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1B14B-F3D7-4BB0-B5CE-D87E2A2BEE6A}"/>
              </a:ext>
            </a:extLst>
          </p:cNvPr>
          <p:cNvSpPr txBox="1"/>
          <p:nvPr/>
        </p:nvSpPr>
        <p:spPr>
          <a:xfrm>
            <a:off x="2142565" y="4267201"/>
            <a:ext cx="456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중첩 클래스로 넣은 </a:t>
            </a:r>
            <a:r>
              <a:rPr lang="en-US" altLang="ko-KR" dirty="0"/>
              <a:t>@Configuration </a:t>
            </a:r>
            <a:r>
              <a:rPr lang="ko-KR" altLang="en-US" dirty="0"/>
              <a:t>클래스는 스프링이 자동으로 포함해준다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A8DC8-0E2E-4DD8-B007-195EFB3347CE}"/>
              </a:ext>
            </a:extLst>
          </p:cNvPr>
          <p:cNvSpPr txBox="1"/>
          <p:nvPr/>
        </p:nvSpPr>
        <p:spPr>
          <a:xfrm>
            <a:off x="2761129" y="0"/>
            <a:ext cx="3460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분리를 해서 세부정보 파악을 한눈에 보기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스태틱</a:t>
            </a:r>
            <a:r>
              <a:rPr lang="ko-KR" altLang="en-US" dirty="0"/>
              <a:t> 중첩클래스를 이용해서 프로파일 적용한 클래스를 합침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따라 </a:t>
            </a:r>
            <a:r>
              <a:rPr lang="ko-KR" altLang="en-US" dirty="0" err="1"/>
              <a:t>어떤빈이</a:t>
            </a:r>
            <a:r>
              <a:rPr lang="ko-KR" altLang="en-US" dirty="0"/>
              <a:t> 등록되는지 구현클래스가 어떻게 달라지는지를 손쉽게 확인 가능하게 </a:t>
            </a:r>
            <a:r>
              <a:rPr lang="ko-KR" altLang="en-US" dirty="0" err="1"/>
              <a:t>됐음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프로파일에 정의한 빈설정양이 많지 </a:t>
            </a:r>
            <a:r>
              <a:rPr lang="ko-KR" altLang="en-US" dirty="0" err="1"/>
              <a:t>않을때</a:t>
            </a:r>
            <a:r>
              <a:rPr lang="ko-KR" altLang="en-US" dirty="0"/>
              <a:t> 메인 컨텍스트에 모으는 방법은 괜찮음</a:t>
            </a:r>
          </a:p>
        </p:txBody>
      </p:sp>
    </p:spTree>
    <p:extLst>
      <p:ext uri="{BB962C8B-B14F-4D97-AF65-F5344CB8AC3E}">
        <p14:creationId xmlns:p14="http://schemas.microsoft.com/office/powerpoint/2010/main" val="8294920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CCA2B-BBD3-4AA2-BE10-8D34609614FB}"/>
              </a:ext>
            </a:extLst>
          </p:cNvPr>
          <p:cNvSpPr txBox="1"/>
          <p:nvPr/>
        </p:nvSpPr>
        <p:spPr>
          <a:xfrm>
            <a:off x="2897659" y="698157"/>
            <a:ext cx="430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연결정보 </a:t>
            </a:r>
            <a:r>
              <a:rPr lang="ko-KR" altLang="en-US" dirty="0" err="1"/>
              <a:t>같은경우는</a:t>
            </a:r>
            <a:r>
              <a:rPr lang="ko-KR" altLang="en-US" dirty="0"/>
              <a:t> 환경에 따라 다르게 설정되야 하므로 </a:t>
            </a:r>
            <a:r>
              <a:rPr lang="en-US" altLang="ko-KR" dirty="0" err="1"/>
              <a:t>AppContext</a:t>
            </a:r>
            <a:r>
              <a:rPr lang="ko-KR" altLang="en-US" dirty="0"/>
              <a:t>에  종속되는 정보로 </a:t>
            </a:r>
            <a:r>
              <a:rPr lang="ko-KR" altLang="en-US" dirty="0" err="1"/>
              <a:t>남기는것보다</a:t>
            </a:r>
            <a:r>
              <a:rPr lang="ko-KR" altLang="en-US" dirty="0"/>
              <a:t> </a:t>
            </a:r>
            <a:r>
              <a:rPr lang="ko-KR" altLang="en-US" dirty="0" err="1"/>
              <a:t>빌드작업이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ko-KR" altLang="en-US" b="1" dirty="0"/>
              <a:t>프로퍼티 파일 </a:t>
            </a:r>
            <a:r>
              <a:rPr lang="ko-KR" altLang="en-US" dirty="0"/>
              <a:t>같은 텍스트 파일에 저장해두는 편이 나음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454D0-B291-4609-AB37-1C351EB6AB1C}"/>
              </a:ext>
            </a:extLst>
          </p:cNvPr>
          <p:cNvSpPr txBox="1"/>
          <p:nvPr/>
        </p:nvSpPr>
        <p:spPr>
          <a:xfrm>
            <a:off x="3101546" y="2885303"/>
            <a:ext cx="307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 파일의 확장자는 보통 </a:t>
            </a:r>
            <a:r>
              <a:rPr lang="en-US" altLang="ko-KR" dirty="0"/>
              <a:t>properties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내부에 키</a:t>
            </a:r>
            <a:r>
              <a:rPr lang="en-US" altLang="ko-KR" dirty="0"/>
              <a:t>=</a:t>
            </a:r>
            <a:r>
              <a:rPr lang="ko-KR" altLang="en-US" dirty="0"/>
              <a:t>값 형태로 프로퍼티를 정의함</a:t>
            </a:r>
          </a:p>
        </p:txBody>
      </p:sp>
    </p:spTree>
    <p:extLst>
      <p:ext uri="{BB962C8B-B14F-4D97-AF65-F5344CB8AC3E}">
        <p14:creationId xmlns:p14="http://schemas.microsoft.com/office/powerpoint/2010/main" val="8738863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BDEA2-27AB-4A76-A345-2F1220CA8548}"/>
              </a:ext>
            </a:extLst>
          </p:cNvPr>
          <p:cNvSpPr txBox="1"/>
          <p:nvPr/>
        </p:nvSpPr>
        <p:spPr>
          <a:xfrm>
            <a:off x="3138616" y="834081"/>
            <a:ext cx="27926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빈 설정 작업에 필요한 프로퍼티 정보를 컨테이너에서 관리하고 제공해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@PropertySource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이용해서 사용할 프로퍼티 소스를 등록해줘야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Environment </a:t>
            </a:r>
            <a:r>
              <a:rPr lang="ko-KR" altLang="en-US" dirty="0"/>
              <a:t>오브젝트의 </a:t>
            </a:r>
            <a:r>
              <a:rPr lang="en-US" altLang="ko-KR" dirty="0" err="1"/>
              <a:t>getProperty</a:t>
            </a:r>
            <a:r>
              <a:rPr lang="en-US" altLang="ko-KR" dirty="0"/>
              <a:t>()</a:t>
            </a:r>
            <a:r>
              <a:rPr lang="ko-KR" altLang="en-US" dirty="0"/>
              <a:t>로 프로퍼티 값을 </a:t>
            </a:r>
            <a:r>
              <a:rPr lang="ko-KR" altLang="en-US" dirty="0" err="1"/>
              <a:t>가져올수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/>
              <a:t>@Value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이용해서  값을 주입 </a:t>
            </a:r>
            <a:r>
              <a:rPr lang="ko-KR" altLang="en-US" dirty="0" err="1"/>
              <a:t>받을수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06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5130C-B74D-4DD7-9DFA-A53D589B26C1}"/>
              </a:ext>
            </a:extLst>
          </p:cNvPr>
          <p:cNvSpPr txBox="1"/>
          <p:nvPr/>
        </p:nvSpPr>
        <p:spPr>
          <a:xfrm>
            <a:off x="1312985" y="984738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설정 책임의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77116-D74B-4E38-8F0D-A91844097915}"/>
              </a:ext>
            </a:extLst>
          </p:cNvPr>
          <p:cNvSpPr txBox="1"/>
          <p:nvPr/>
        </p:nvSpPr>
        <p:spPr>
          <a:xfrm>
            <a:off x="1418492" y="2497015"/>
            <a:ext cx="711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오브젝트가 동작하려면 특정 클래스와 관계를 </a:t>
            </a:r>
            <a:r>
              <a:rPr lang="ko-KR" altLang="en-US" dirty="0" err="1"/>
              <a:t>맺어야함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그러나 특정 클래스를 알게 됨으로써 종속 적인 관계가 </a:t>
            </a:r>
            <a:r>
              <a:rPr lang="ko-KR" altLang="en-US" dirty="0" err="1"/>
              <a:t>되어버림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간접적으로 아는 방법 다형성을 이용 </a:t>
            </a:r>
            <a:r>
              <a:rPr lang="en-US" altLang="ko-KR" dirty="0"/>
              <a:t>-&gt; </a:t>
            </a:r>
            <a:r>
              <a:rPr lang="ko-KR" altLang="en-US" dirty="0"/>
              <a:t>생성자의 </a:t>
            </a:r>
            <a:r>
              <a:rPr lang="ko-KR" altLang="en-US" dirty="0" err="1"/>
              <a:t>패러미터에</a:t>
            </a:r>
            <a:r>
              <a:rPr lang="ko-KR" altLang="en-US" dirty="0"/>
              <a:t> 다형성을 이용하면 그 클래스를 직접적으로 알 수는 없지만 간접적으로는 </a:t>
            </a:r>
            <a:r>
              <a:rPr lang="ko-KR" altLang="en-US" dirty="0" err="1"/>
              <a:t>알수가</a:t>
            </a:r>
            <a:r>
              <a:rPr lang="ko-KR" altLang="en-US" dirty="0"/>
              <a:t> 있어서 특정 클래스와 느슨한 관계를 맺을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UserDao</a:t>
            </a:r>
            <a:r>
              <a:rPr lang="ko-KR" altLang="en-US" dirty="0"/>
              <a:t>에 있는 관심사항</a:t>
            </a:r>
            <a:r>
              <a:rPr lang="en-US" altLang="ko-KR" dirty="0"/>
              <a:t>, </a:t>
            </a:r>
            <a:r>
              <a:rPr lang="ko-KR" altLang="en-US" dirty="0"/>
              <a:t>책임을 클라이언트 </a:t>
            </a:r>
            <a:r>
              <a:rPr lang="en-US" altLang="ko-KR" dirty="0" err="1"/>
              <a:t>UserDaoTest</a:t>
            </a:r>
            <a:r>
              <a:rPr lang="ko-KR" altLang="en-US" dirty="0"/>
              <a:t>에 전가 함으로써 </a:t>
            </a:r>
            <a:r>
              <a:rPr lang="en-US" altLang="ko-KR" dirty="0" err="1"/>
              <a:t>UserDao</a:t>
            </a:r>
            <a:r>
              <a:rPr lang="ko-KR" altLang="en-US" dirty="0"/>
              <a:t>에 전혀 손대지 않고도 모든 고객이 기능을</a:t>
            </a:r>
            <a:r>
              <a:rPr lang="en-US" altLang="ko-KR" dirty="0"/>
              <a:t> </a:t>
            </a:r>
            <a:r>
              <a:rPr lang="ko-KR" altLang="en-US" dirty="0"/>
              <a:t>확장해서 </a:t>
            </a:r>
            <a:r>
              <a:rPr lang="ko-KR" altLang="en-US" dirty="0" err="1"/>
              <a:t>사용할수</a:t>
            </a:r>
            <a:r>
              <a:rPr lang="ko-KR" altLang="en-US" dirty="0"/>
              <a:t> 있게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다형성</a:t>
            </a:r>
            <a:r>
              <a:rPr lang="en-US" altLang="ko-KR" dirty="0"/>
              <a:t>: </a:t>
            </a:r>
            <a:r>
              <a:rPr lang="ko-KR" altLang="en-US" dirty="0"/>
              <a:t>상위 클래스의 변수로 하위 클래스의 오브젝트를 </a:t>
            </a:r>
            <a:r>
              <a:rPr lang="ko-KR" altLang="en-US" dirty="0" err="1"/>
              <a:t>가리키는것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49FE7-3893-4BA0-ACA8-340DA2727BE1}"/>
              </a:ext>
            </a:extLst>
          </p:cNvPr>
          <p:cNvSpPr txBox="1"/>
          <p:nvPr/>
        </p:nvSpPr>
        <p:spPr>
          <a:xfrm>
            <a:off x="1535723" y="1606062"/>
            <a:ext cx="543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도입하고 클라이언트의 도움을 얻는 방법은 상속에 비해 훨씬 유연함</a:t>
            </a:r>
          </a:p>
        </p:txBody>
      </p:sp>
    </p:spTree>
    <p:extLst>
      <p:ext uri="{BB962C8B-B14F-4D97-AF65-F5344CB8AC3E}">
        <p14:creationId xmlns:p14="http://schemas.microsoft.com/office/powerpoint/2010/main" val="3403849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BEBA7-6A3A-46D9-ABB3-BC8B9A8B35C2}"/>
              </a:ext>
            </a:extLst>
          </p:cNvPr>
          <p:cNvSpPr txBox="1"/>
          <p:nvPr/>
        </p:nvSpPr>
        <p:spPr>
          <a:xfrm>
            <a:off x="2755557" y="2286000"/>
            <a:ext cx="4615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컨텍스트 클래스를 </a:t>
            </a:r>
            <a:r>
              <a:rPr lang="en-US" altLang="ko-KR" dirty="0"/>
              <a:t>@Configuration </a:t>
            </a:r>
            <a:r>
              <a:rPr lang="ko-KR" altLang="en-US" dirty="0"/>
              <a:t>으로 지정을 하고 특정 인터페이스를 구현을 하면 다른 컨텍스트 파일에서 주입 받을 인터페이스를 구현하지 않아도 되므로 파일이 줄어 들어 더 간결해짐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 err="1"/>
              <a:t>애노테이션이</a:t>
            </a:r>
            <a:r>
              <a:rPr lang="ko-KR" altLang="en-US" dirty="0"/>
              <a:t> </a:t>
            </a:r>
            <a:r>
              <a:rPr lang="en-US" altLang="ko-KR" dirty="0"/>
              <a:t>@Component</a:t>
            </a:r>
            <a:r>
              <a:rPr lang="ko-KR" altLang="en-US" dirty="0"/>
              <a:t>를 메타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갖고 있는 자동 빈 등록용 </a:t>
            </a:r>
            <a:r>
              <a:rPr lang="ko-KR" altLang="en-US" dirty="0" err="1"/>
              <a:t>애노테이션이기</a:t>
            </a:r>
            <a:r>
              <a:rPr lang="ko-KR" altLang="en-US" dirty="0"/>
              <a:t> 때문에 가능</a:t>
            </a:r>
          </a:p>
        </p:txBody>
      </p:sp>
    </p:spTree>
    <p:extLst>
      <p:ext uri="{BB962C8B-B14F-4D97-AF65-F5344CB8AC3E}">
        <p14:creationId xmlns:p14="http://schemas.microsoft.com/office/powerpoint/2010/main" val="32638723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04740-9C64-45C6-9390-9BA472AA1B63}"/>
              </a:ext>
            </a:extLst>
          </p:cNvPr>
          <p:cNvSpPr txBox="1"/>
          <p:nvPr/>
        </p:nvSpPr>
        <p:spPr>
          <a:xfrm>
            <a:off x="1797908" y="549876"/>
            <a:ext cx="4985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@Enable </a:t>
            </a:r>
            <a:r>
              <a:rPr lang="ko-KR" altLang="en-US" dirty="0"/>
              <a:t>을 접두사로 붙여서 전용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만들면 편리함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</a:p>
          <a:p>
            <a:r>
              <a:rPr lang="en-US" altLang="ko-KR" dirty="0"/>
              <a:t>@Import(value=</a:t>
            </a:r>
            <a:r>
              <a:rPr lang="ko-KR" altLang="en-US" dirty="0" err="1"/>
              <a:t>보조컨텍스트</a:t>
            </a:r>
            <a:r>
              <a:rPr lang="en-US" altLang="ko-KR" dirty="0"/>
              <a:t>.class)</a:t>
            </a:r>
          </a:p>
          <a:p>
            <a:r>
              <a:rPr lang="en-US" altLang="ko-KR" dirty="0"/>
              <a:t>public @interface </a:t>
            </a:r>
            <a:r>
              <a:rPr lang="en-US" altLang="ko-KR" b="1" dirty="0" err="1"/>
              <a:t>EnableSqlService</a:t>
            </a:r>
            <a:r>
              <a:rPr lang="en-US" altLang="ko-KR" dirty="0"/>
              <a:t>{}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b="1" dirty="0"/>
              <a:t>EnableSqlService</a:t>
            </a:r>
          </a:p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public class </a:t>
            </a:r>
            <a:r>
              <a:rPr lang="ko-KR" altLang="en-US" dirty="0" err="1"/>
              <a:t>메인컨텍스트</a:t>
            </a:r>
            <a:r>
              <a:rPr lang="ko-KR" altLang="en-US" dirty="0"/>
              <a:t> </a:t>
            </a:r>
            <a:r>
              <a:rPr lang="en-US" altLang="ko-KR" dirty="0"/>
              <a:t>{}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메인컨텍스트에</a:t>
            </a:r>
            <a:r>
              <a:rPr lang="ko-KR" altLang="en-US" dirty="0"/>
              <a:t> </a:t>
            </a:r>
            <a:r>
              <a:rPr lang="ko-KR" altLang="en-US" dirty="0" err="1"/>
              <a:t>보조컨텍스트를</a:t>
            </a:r>
            <a:r>
              <a:rPr lang="ko-KR" altLang="en-US" dirty="0"/>
              <a:t> 깔끔하게 추가해서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4917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39BBC-9A11-4516-AB76-4E7568FEE523}"/>
              </a:ext>
            </a:extLst>
          </p:cNvPr>
          <p:cNvSpPr txBox="1"/>
          <p:nvPr/>
        </p:nvSpPr>
        <p:spPr>
          <a:xfrm>
            <a:off x="2366319" y="661086"/>
            <a:ext cx="65181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처럼 변경될 수 있는 텍스트로 된 정보는 외부 리소스에 담아두고 가져오게 만들면 편리함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성격이 다른 코드가 한데 섞여 있는 클래스라면 먼저 인터페이스를 정의해서 코드를 각 인터페이스별로 </a:t>
            </a:r>
            <a:r>
              <a:rPr lang="ko-KR" altLang="en-US" dirty="0" err="1"/>
              <a:t>분리하는게</a:t>
            </a:r>
            <a:r>
              <a:rPr lang="ko-KR" altLang="en-US" dirty="0"/>
              <a:t>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인터페이스에 속한 기능은 인터페이스를 통해 접근하게 만들고</a:t>
            </a:r>
            <a:r>
              <a:rPr lang="en-US" altLang="ko-KR" dirty="0"/>
              <a:t>, </a:t>
            </a:r>
            <a:r>
              <a:rPr lang="ko-KR" altLang="en-US" dirty="0"/>
              <a:t>간단히 </a:t>
            </a:r>
            <a:r>
              <a:rPr lang="ko-KR" altLang="en-US" b="1" dirty="0" err="1"/>
              <a:t>자기참조</a:t>
            </a:r>
            <a:r>
              <a:rPr lang="ko-KR" altLang="en-US" b="1" dirty="0"/>
              <a:t> 빈</a:t>
            </a:r>
            <a:r>
              <a:rPr lang="ko-KR" altLang="en-US" dirty="0"/>
              <a:t>으로 의존관계를 만들어 검증함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검증을 마쳤으면 아예 클래스를 분리해도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사용되는 의존 오브젝트는 </a:t>
            </a:r>
            <a:r>
              <a:rPr lang="ko-KR" altLang="en-US" b="1" dirty="0"/>
              <a:t>디폴트</a:t>
            </a:r>
            <a:r>
              <a:rPr lang="ko-KR" altLang="en-US" dirty="0"/>
              <a:t>로 미리 정의해두면 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의존 오브젝트를 고정시켜 기능을 특화하려면 멤버 클래스로 만드는 것이 편리</a:t>
            </a:r>
            <a:endParaRPr lang="en-US" altLang="ko-KR" dirty="0"/>
          </a:p>
          <a:p>
            <a:r>
              <a:rPr lang="ko-KR" altLang="en-US" dirty="0"/>
              <a:t>기존에 만들어진 기능과 중복되는 부분은 위임을 통해 중복을 제거하는 게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외부의 파일이나 리소스를 사용하는 코드에서는 스프링의 </a:t>
            </a:r>
            <a:r>
              <a:rPr lang="ko-KR" altLang="en-US" b="1" dirty="0"/>
              <a:t>리소스</a:t>
            </a:r>
            <a:r>
              <a:rPr lang="ko-KR" altLang="en-US" dirty="0"/>
              <a:t> 추상화와 </a:t>
            </a:r>
            <a:r>
              <a:rPr lang="ko-KR" altLang="en-US" b="1" dirty="0"/>
              <a:t>리소스</a:t>
            </a:r>
            <a:r>
              <a:rPr lang="ko-KR" altLang="en-US" dirty="0"/>
              <a:t> </a:t>
            </a:r>
            <a:r>
              <a:rPr lang="ko-KR" altLang="en-US" dirty="0" err="1"/>
              <a:t>로더를</a:t>
            </a:r>
            <a:r>
              <a:rPr lang="ko-KR" altLang="en-US" dirty="0"/>
              <a:t>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</a:t>
            </a:r>
            <a:r>
              <a:rPr lang="ko-KR" altLang="en-US" dirty="0"/>
              <a:t>를 의식하면서 코드를 작성하면 객체지향 설계에 도움이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7377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4E432-E8BC-444D-A8EA-5D52D8EF574F}"/>
              </a:ext>
            </a:extLst>
          </p:cNvPr>
          <p:cNvSpPr txBox="1"/>
          <p:nvPr/>
        </p:nvSpPr>
        <p:spPr>
          <a:xfrm>
            <a:off x="2452816" y="889686"/>
            <a:ext cx="4948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에는 인터페이스를 사용</a:t>
            </a:r>
            <a:r>
              <a:rPr lang="en-US" altLang="ko-KR" dirty="0"/>
              <a:t>. </a:t>
            </a:r>
            <a:r>
              <a:rPr lang="ko-KR" altLang="en-US" dirty="0"/>
              <a:t>인터페이스를 사용하면 인터페이스 분리 원칙을 잘 지키는데 도움이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클라이언트에 따라서 인터페이스를 분리할 때</a:t>
            </a:r>
            <a:r>
              <a:rPr lang="en-US" altLang="ko-KR" dirty="0"/>
              <a:t>, </a:t>
            </a:r>
            <a:r>
              <a:rPr lang="ko-KR" altLang="en-US" dirty="0"/>
              <a:t>새로운 인터페이스를 만드는 방법과 인터페이스를 상속하는 방법 두 가지를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애플리케이션에 내장하는 </a:t>
            </a:r>
            <a:r>
              <a:rPr lang="en-US" altLang="ko-KR" dirty="0"/>
              <a:t>DB</a:t>
            </a:r>
            <a:r>
              <a:rPr lang="ko-KR" altLang="en-US" dirty="0"/>
              <a:t>를 사용할 때 는 스프링의 내장형 </a:t>
            </a:r>
            <a:r>
              <a:rPr lang="en-US" altLang="ko-KR" dirty="0"/>
              <a:t>DB </a:t>
            </a:r>
            <a:r>
              <a:rPr lang="ko-KR" altLang="en-US" dirty="0"/>
              <a:t>추상화 기능과 전용 태그를 사용하면 편리</a:t>
            </a:r>
          </a:p>
        </p:txBody>
      </p:sp>
    </p:spTree>
    <p:extLst>
      <p:ext uri="{BB962C8B-B14F-4D97-AF65-F5344CB8AC3E}">
        <p14:creationId xmlns:p14="http://schemas.microsoft.com/office/powerpoint/2010/main" val="3721573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7312D-D1AE-4437-A5FB-07343C7C656F}"/>
              </a:ext>
            </a:extLst>
          </p:cNvPr>
          <p:cNvSpPr txBox="1"/>
          <p:nvPr/>
        </p:nvSpPr>
        <p:spPr>
          <a:xfrm>
            <a:off x="3101546" y="22242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6569661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7D6D4-F330-4C7D-948D-651296AC5F63}"/>
              </a:ext>
            </a:extLst>
          </p:cNvPr>
          <p:cNvSpPr txBox="1"/>
          <p:nvPr/>
        </p:nvSpPr>
        <p:spPr>
          <a:xfrm>
            <a:off x="1544594" y="852616"/>
            <a:ext cx="72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스프링의 정의</a:t>
            </a:r>
            <a:r>
              <a:rPr lang="en-US" altLang="ko-KR" sz="2400" dirty="0"/>
              <a:t>: </a:t>
            </a:r>
            <a:r>
              <a:rPr lang="ko-KR" altLang="en-US" sz="2400" dirty="0"/>
              <a:t>자바 엔터프라이즈 개발을 편하게 해주는 오픈소스 경량급 애플리케이션 프레임워크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B23BA-F8AB-4DD3-993E-B911233CBDA9}"/>
              </a:ext>
            </a:extLst>
          </p:cNvPr>
          <p:cNvSpPr txBox="1"/>
          <p:nvPr/>
        </p:nvSpPr>
        <p:spPr>
          <a:xfrm>
            <a:off x="1773194" y="2007973"/>
            <a:ext cx="717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프레임워크</a:t>
            </a:r>
            <a:r>
              <a:rPr lang="en-US" altLang="ko-KR" dirty="0"/>
              <a:t>: </a:t>
            </a:r>
            <a:r>
              <a:rPr lang="ko-KR" altLang="en-US" dirty="0"/>
              <a:t>일관된 프로그래밍 모델과 핵심 기술을 바탕으로 애플리케이션 개발의 전 과정을 빠르고 편리하며 효율적으로 진행하는데 일차적인 목표를 두는 프레임워크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E2E37-BDA1-428F-984A-F50747A94BB8}"/>
              </a:ext>
            </a:extLst>
          </p:cNvPr>
          <p:cNvSpPr txBox="1"/>
          <p:nvPr/>
        </p:nvSpPr>
        <p:spPr>
          <a:xfrm>
            <a:off x="1699054" y="3676135"/>
            <a:ext cx="265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경량급</a:t>
            </a:r>
            <a:r>
              <a:rPr lang="en-US" altLang="ko-KR" dirty="0"/>
              <a:t>: </a:t>
            </a:r>
            <a:r>
              <a:rPr lang="ko-KR" altLang="en-US" dirty="0"/>
              <a:t>불필요하게 무겁지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EJB</a:t>
            </a:r>
            <a:r>
              <a:rPr lang="ko-KR" altLang="en-US" dirty="0"/>
              <a:t>에 비해 가볍고 단순한 환경에서도 엔터프라이즈 개발의 고급 기술을 대부분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6000638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D9C15-64E0-49F2-B2FB-CA71A2C2A18D}"/>
              </a:ext>
            </a:extLst>
          </p:cNvPr>
          <p:cNvSpPr txBox="1"/>
          <p:nvPr/>
        </p:nvSpPr>
        <p:spPr>
          <a:xfrm>
            <a:off x="1729946" y="506627"/>
            <a:ext cx="379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엔터프라이즈 개발을 편하게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7111C-E8D4-4461-BD57-89C7CC09BAE2}"/>
              </a:ext>
            </a:extLst>
          </p:cNvPr>
          <p:cNvSpPr txBox="1"/>
          <p:nvPr/>
        </p:nvSpPr>
        <p:spPr>
          <a:xfrm>
            <a:off x="1915296" y="1779373"/>
            <a:ext cx="661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편리한 애플리케이션 개발</a:t>
            </a:r>
            <a:r>
              <a:rPr lang="en-US" altLang="ko-KR" dirty="0"/>
              <a:t>: </a:t>
            </a:r>
            <a:r>
              <a:rPr lang="ko-KR" altLang="en-US" dirty="0"/>
              <a:t>개발자가 복잡하고 실수하기 쉬운 </a:t>
            </a:r>
            <a:r>
              <a:rPr lang="ko-KR" altLang="en-US" dirty="0" err="1"/>
              <a:t>로우레벨</a:t>
            </a:r>
            <a:r>
              <a:rPr lang="ko-KR" altLang="en-US" dirty="0"/>
              <a:t> 기술에 많은 신경을 쓰지 않으면서도 애플리케이션의 핵심인 사용자의 요구사항</a:t>
            </a:r>
            <a:r>
              <a:rPr lang="en-US" altLang="ko-KR" dirty="0"/>
              <a:t>, </a:t>
            </a:r>
            <a:r>
              <a:rPr lang="ko-KR" altLang="en-US" dirty="0"/>
              <a:t>즉 비즈니스 로직을 빠르고 효과적으로 구현하는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프레임워크가 제공하는 기술이 아니라 자신이 작성하는 애플리케이션의 로직에 더 많은 관심과 시간을 쏟게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3F0-FDBA-49A8-AB1A-4F0AF7A26A35}"/>
              </a:ext>
            </a:extLst>
          </p:cNvPr>
          <p:cNvSpPr txBox="1"/>
          <p:nvPr/>
        </p:nvSpPr>
        <p:spPr>
          <a:xfrm>
            <a:off x="1729946" y="4528751"/>
            <a:ext cx="3447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엔터프라이즈 개발에서 필연적으로 요구되는 기술적인 요구를 충족하면서도 개발을 복잡하게 만들지 않음</a:t>
            </a:r>
          </a:p>
        </p:txBody>
      </p:sp>
    </p:spTree>
    <p:extLst>
      <p:ext uri="{BB962C8B-B14F-4D97-AF65-F5344CB8AC3E}">
        <p14:creationId xmlns:p14="http://schemas.microsoft.com/office/powerpoint/2010/main" val="2089192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ADF52-0C8F-4367-AF05-70A73EEEF5F6}"/>
              </a:ext>
            </a:extLst>
          </p:cNvPr>
          <p:cNvSpPr txBox="1"/>
          <p:nvPr/>
        </p:nvSpPr>
        <p:spPr>
          <a:xfrm>
            <a:off x="2638168" y="494270"/>
            <a:ext cx="42260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오픈소스</a:t>
            </a:r>
            <a:r>
              <a:rPr lang="en-US" altLang="ko-KR" dirty="0"/>
              <a:t>: </a:t>
            </a:r>
            <a:r>
              <a:rPr lang="ko-KR" altLang="en-US" dirty="0"/>
              <a:t>소스가 모드에게 공개되고</a:t>
            </a:r>
            <a:r>
              <a:rPr lang="en-US" altLang="ko-KR" dirty="0"/>
              <a:t>, </a:t>
            </a:r>
            <a:r>
              <a:rPr lang="ko-KR" altLang="en-US" dirty="0"/>
              <a:t>특별한 라이선스를 취득할 필요없이 소스를 자유롭게 열람하고</a:t>
            </a:r>
            <a:r>
              <a:rPr lang="en-US" altLang="ko-KR" dirty="0"/>
              <a:t>, </a:t>
            </a:r>
            <a:r>
              <a:rPr lang="ko-KR" altLang="en-US" dirty="0"/>
              <a:t>자신의 목적에 맞게 사용할 수 있을 뿐만 아니라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재배포의 자유도 허용됨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오픈소스도 저작권이 있기 때문에 저작자에 대한 정보와 라이선스는 유지한 채로 사용하거나 배포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개발 방식의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과정에 많은 사람이 자유롭게 참여 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잠재적인 버그와 문제점이 빠르게 발견되고 해결됨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지속적이고 안정적인 개발이 계속될지가 불확실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601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E39A6-4C64-4BA9-9F5D-7DEB8390C2E2}"/>
              </a:ext>
            </a:extLst>
          </p:cNvPr>
          <p:cNvSpPr txBox="1"/>
          <p:nvPr/>
        </p:nvSpPr>
        <p:spPr>
          <a:xfrm>
            <a:off x="1805940" y="304800"/>
            <a:ext cx="6835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언어와 </a:t>
            </a:r>
            <a:r>
              <a:rPr lang="en-US" altLang="ko-KR" dirty="0"/>
              <a:t>JDK </a:t>
            </a:r>
            <a:r>
              <a:rPr lang="ko-KR" altLang="en-US" dirty="0"/>
              <a:t>라이브러리는 모두 일종의 편리한 도구로서 자바 언어의 특징인 객체지향프로그래밍을 좀 더 손쉽게 할 수 있도록 </a:t>
            </a:r>
            <a:r>
              <a:rPr lang="ko-KR" altLang="en-US" dirty="0" err="1"/>
              <a:t>도울뿐임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자바로 개발을 잘하려면 결국 근본적인 프로그래밍 실력이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자바의 근본적인 목적</a:t>
            </a:r>
            <a:r>
              <a:rPr lang="en-US" altLang="ko-KR" dirty="0"/>
              <a:t>: </a:t>
            </a:r>
            <a:r>
              <a:rPr lang="ko-KR" altLang="en-US" dirty="0"/>
              <a:t>객체지향 프로그래밍을 통해 유연하고 확장성 좋은 애플리케이션을 빠르게 만드는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기술이든 그 자체로는 도구에 불과함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궁극적으로 이루고자 하는 목표를 이루는 것이 중요함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72AD7-8A25-40A8-98AD-24ECA75DD401}"/>
              </a:ext>
            </a:extLst>
          </p:cNvPr>
          <p:cNvSpPr txBox="1"/>
          <p:nvPr/>
        </p:nvSpPr>
        <p:spPr>
          <a:xfrm>
            <a:off x="1805940" y="480822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목적</a:t>
            </a:r>
            <a:r>
              <a:rPr lang="en-US" altLang="ko-KR" dirty="0"/>
              <a:t>: </a:t>
            </a:r>
            <a:r>
              <a:rPr lang="ko-KR" altLang="en-US" dirty="0"/>
              <a:t>경량급 프레임워크인 스프링을 활용해서 엔터프라이즈 애플리케이션 개발을 편하게 </a:t>
            </a:r>
            <a:r>
              <a:rPr lang="ko-KR" altLang="en-US" dirty="0" err="1"/>
              <a:t>하는것</a:t>
            </a:r>
            <a:r>
              <a:rPr lang="en-US" altLang="ko-KR" dirty="0"/>
              <a:t>(</a:t>
            </a:r>
            <a:r>
              <a:rPr lang="ko-KR" altLang="en-US" dirty="0"/>
              <a:t>스프링의 정의와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원래 엔터프라이즈 개발이란 편하지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4551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D0E9D9-3007-4477-B583-C01C868F0E03}"/>
              </a:ext>
            </a:extLst>
          </p:cNvPr>
          <p:cNvSpPr txBox="1"/>
          <p:nvPr/>
        </p:nvSpPr>
        <p:spPr>
          <a:xfrm>
            <a:off x="1333500" y="701040"/>
            <a:ext cx="439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엔터프라이즈 개발의 복잡함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3C4B2-42A8-4890-8DAE-A6C91338F5CB}"/>
              </a:ext>
            </a:extLst>
          </p:cNvPr>
          <p:cNvSpPr txBox="1"/>
          <p:nvPr/>
        </p:nvSpPr>
        <p:spPr>
          <a:xfrm>
            <a:off x="1531620" y="1577340"/>
            <a:ext cx="9738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복잡함의 근본적인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기술적인 제약조건과 요구사항이 </a:t>
            </a:r>
            <a:r>
              <a:rPr lang="ko-KR" altLang="en-US" dirty="0" err="1"/>
              <a:t>늘어가기</a:t>
            </a:r>
            <a:r>
              <a:rPr lang="ko-KR" altLang="en-US" dirty="0"/>
              <a:t> 때문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엔터프라이즈 시스템</a:t>
            </a:r>
            <a:r>
              <a:rPr lang="en-US" altLang="ko-KR" dirty="0"/>
              <a:t>: </a:t>
            </a:r>
            <a:r>
              <a:rPr lang="ko-KR" altLang="en-US" dirty="0"/>
              <a:t>서버에서 동작하며 기업과 조직의 업무를 처리해주는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많은 사용자의 요청을 동시에 처리해야 하기 때문에 서버의 자원을 효율적으로 공유하고 분배해서 사용할 수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중요한 기업의 핵심 정보를 처리하거나 보안에 민감한 시스템을 다루기도 하기 때문에 보안과 안정성</a:t>
            </a:r>
            <a:r>
              <a:rPr lang="en-US" altLang="ko-KR" dirty="0"/>
              <a:t>, </a:t>
            </a:r>
            <a:r>
              <a:rPr lang="ko-KR" altLang="en-US" dirty="0"/>
              <a:t>확장성 면에서도 </a:t>
            </a:r>
            <a:r>
              <a:rPr lang="ko-KR" altLang="en-US" dirty="0" err="1"/>
              <a:t>뛰어나야함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뛰어난 성능과 서비스의 안정성이 요구되고 그런 점을 고려한 개발 기술이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기술적으로 고려할 사항이 많음</a:t>
            </a:r>
            <a:r>
              <a:rPr lang="en-US" altLang="ko-KR" dirty="0"/>
              <a:t>(</a:t>
            </a:r>
            <a:r>
              <a:rPr lang="ko-KR" altLang="en-US" dirty="0"/>
              <a:t>단순히 고가의 서버나 툴을 사용한다고 </a:t>
            </a:r>
            <a:r>
              <a:rPr lang="ko-KR" altLang="en-US" dirty="0" err="1"/>
              <a:t>충족되는게</a:t>
            </a:r>
            <a:r>
              <a:rPr lang="ko-KR" altLang="en-US" dirty="0"/>
              <a:t> 아님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95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6608</Words>
  <Application>Microsoft Office PowerPoint</Application>
  <PresentationFormat>와이드스크린</PresentationFormat>
  <Paragraphs>693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4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송주환</cp:lastModifiedBy>
  <cp:revision>369</cp:revision>
  <dcterms:created xsi:type="dcterms:W3CDTF">2022-03-26T14:40:07Z</dcterms:created>
  <dcterms:modified xsi:type="dcterms:W3CDTF">2022-03-31T05:37:56Z</dcterms:modified>
</cp:coreProperties>
</file>