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308" r:id="rId3"/>
    <p:sldId id="322" r:id="rId4"/>
    <p:sldId id="320" r:id="rId5"/>
    <p:sldId id="321" r:id="rId6"/>
    <p:sldId id="319" r:id="rId7"/>
    <p:sldId id="309" r:id="rId8"/>
    <p:sldId id="310" r:id="rId9"/>
    <p:sldId id="316" r:id="rId10"/>
    <p:sldId id="317" r:id="rId11"/>
    <p:sldId id="311" r:id="rId12"/>
    <p:sldId id="318" r:id="rId13"/>
  </p:sldIdLst>
  <p:sldSz cx="10691813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7" userDrawn="1">
          <p15:clr>
            <a:srgbClr val="A4A3A4"/>
          </p15:clr>
        </p15:guide>
        <p15:guide id="3" pos="356" userDrawn="1">
          <p15:clr>
            <a:srgbClr val="A4A3A4"/>
          </p15:clr>
        </p15:guide>
        <p15:guide id="4" pos="6366" userDrawn="1">
          <p15:clr>
            <a:srgbClr val="A4A3A4"/>
          </p15:clr>
        </p15:guide>
        <p15:guide id="5" orient="horz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28A"/>
    <a:srgbClr val="078FEB"/>
    <a:srgbClr val="1C6DCE"/>
    <a:srgbClr val="ACBD85"/>
    <a:srgbClr val="9CB16E"/>
    <a:srgbClr val="C5DD89"/>
    <a:srgbClr val="1756A6"/>
    <a:srgbClr val="00B9F1"/>
    <a:srgbClr val="F6FAEC"/>
    <a:srgbClr val="698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62" y="67"/>
      </p:cViewPr>
      <p:guideLst>
        <p:guide orient="horz" pos="2381"/>
        <p:guide pos="3367"/>
        <p:guide pos="356"/>
        <p:guide pos="6366"/>
        <p:guide orient="horz"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F4A2-0E57-4C17-80C9-0DADF022DFF7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A8E1-E09C-4224-B25E-0F292C38AA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0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C88-55D3-4BDF-8EA6-671B88E3458B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5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F2E2-9D0A-4494-BB0D-603E77C79F91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053FAA-148E-47D4-9627-0920C567C2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"/>
            <a:ext cx="10691813" cy="7542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B1753A-DDF1-4315-99FC-D1383B5A5F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7" y="6249748"/>
            <a:ext cx="1301304" cy="13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21B-DFA0-4D48-BE1A-ADBF6BAE97F9}" type="datetime1">
              <a:rPr lang="ko-KR" altLang="en-US" smtClean="0"/>
              <a:t>2022-04-12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ECE8FD-485A-4109-9F44-FB9892756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" y="0"/>
            <a:ext cx="10689380" cy="7559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846166-9D2C-4460-928E-0A5018D7A5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7" y="7006700"/>
            <a:ext cx="689785" cy="689785"/>
          </a:xfrm>
          <a:prstGeom prst="rect">
            <a:avLst/>
          </a:prstGeom>
        </p:spPr>
      </p:pic>
      <p:sp>
        <p:nvSpPr>
          <p:cNvPr id="9" name="Rectangle 235">
            <a:extLst>
              <a:ext uri="{FF2B5EF4-FFF2-40B4-BE49-F238E27FC236}">
                <a16:creationId xmlns:a16="http://schemas.microsoft.com/office/drawing/2014/main" id="{6E51DCFA-A3A9-48F6-9BC5-9A551A0387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51093" y="7246756"/>
            <a:ext cx="304891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F8BD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fontAlgn="ctr">
              <a:lnSpc>
                <a:spcPct val="125000"/>
              </a:lnSpc>
              <a:buFont typeface="Symbol" panose="05050102010706020507" pitchFamily="18" charset="2"/>
              <a:buNone/>
            </a:pPr>
            <a:r>
              <a:rPr kumimoji="1" lang="en-US" altLang="ko-KR" sz="800" dirty="0">
                <a:solidFill>
                  <a:srgbClr val="002060"/>
                </a:solidFill>
                <a:latin typeface="+mn-ea"/>
                <a:ea typeface="+mn-ea"/>
              </a:rPr>
              <a:t>Copyright ⓒ EN S&amp;C Co., Ltd. All Rights Reserved | </a:t>
            </a:r>
            <a:r>
              <a:rPr kumimoji="1" lang="en-US" altLang="ko-KR" sz="800" dirty="0">
                <a:solidFill>
                  <a:srgbClr val="FF0000"/>
                </a:solidFill>
                <a:latin typeface="+mn-ea"/>
                <a:ea typeface="+mn-ea"/>
              </a:rPr>
              <a:t>Confidential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43077" y="7122458"/>
            <a:ext cx="2405658" cy="402483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9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C085-6523-4F50-ADD6-C952023DDF3A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0AC29D-0121-408D-A69A-CDC8A9F235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" y="0"/>
            <a:ext cx="10689380" cy="7559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7BE41C-A89A-49B2-98E3-FAF75F355C22}"/>
              </a:ext>
            </a:extLst>
          </p:cNvPr>
          <p:cNvSpPr/>
          <p:nvPr userDrawn="1"/>
        </p:nvSpPr>
        <p:spPr bwMode="auto">
          <a:xfrm>
            <a:off x="329935" y="1195112"/>
            <a:ext cx="10178990" cy="94426"/>
          </a:xfrm>
          <a:prstGeom prst="rect">
            <a:avLst/>
          </a:prstGeom>
          <a:solidFill>
            <a:srgbClr val="5E5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1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38-C556-41E7-B76E-783E7A0ECE4C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093" y="7054325"/>
            <a:ext cx="2405658" cy="402483"/>
          </a:xfrm>
        </p:spPr>
        <p:txBody>
          <a:bodyPr/>
          <a:lstStyle>
            <a:lvl1pPr>
              <a:defRPr sz="9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63664D-1D1F-4D91-9304-D65A1FB45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" y="0"/>
            <a:ext cx="7939574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96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01CD-40E2-4753-8BCF-5831B17AADF1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5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1633-C8A7-401F-9431-5FF96D45B55E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4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2" r:id="rId6"/>
    <p:sldLayoutId id="2147483671" r:id="rId7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34A688-7908-4A11-A8C2-D074C59E2244}"/>
              </a:ext>
            </a:extLst>
          </p:cNvPr>
          <p:cNvSpPr txBox="1"/>
          <p:nvPr/>
        </p:nvSpPr>
        <p:spPr>
          <a:xfrm>
            <a:off x="0" y="3779837"/>
            <a:ext cx="10680569" cy="2437014"/>
          </a:xfrm>
          <a:prstGeom prst="rect">
            <a:avLst/>
          </a:prstGeom>
          <a:noFill/>
        </p:spPr>
        <p:txBody>
          <a:bodyPr wrap="square" rIns="432000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REST API</a:t>
            </a:r>
          </a:p>
          <a:p>
            <a:pPr algn="r">
              <a:lnSpc>
                <a:spcPct val="200000"/>
              </a:lnSpc>
            </a:pP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버젼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(V1.0)</a:t>
            </a:r>
          </a:p>
          <a:p>
            <a:pPr algn="r">
              <a:lnSpc>
                <a:spcPct val="200000"/>
              </a:lnSpc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22.04.12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C6550-22C3-4A7A-A28B-8E4D75589061}"/>
              </a:ext>
            </a:extLst>
          </p:cNvPr>
          <p:cNvSpPr txBox="1"/>
          <p:nvPr/>
        </p:nvSpPr>
        <p:spPr>
          <a:xfrm>
            <a:off x="6420" y="1861459"/>
            <a:ext cx="1068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업무 명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세부업무명 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5632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C9561-6C50-4CCD-8D68-A01DF07D09D7}"/>
              </a:ext>
            </a:extLst>
          </p:cNvPr>
          <p:cNvSpPr txBox="1"/>
          <p:nvPr/>
        </p:nvSpPr>
        <p:spPr>
          <a:xfrm>
            <a:off x="1103243" y="2037522"/>
            <a:ext cx="676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2-1.</a:t>
            </a:r>
            <a:r>
              <a:rPr lang="ko-KR" altLang="en-US" sz="1000" dirty="0"/>
              <a:t> </a:t>
            </a:r>
            <a:r>
              <a:rPr lang="en-US" altLang="ko-KR" sz="1000" dirty="0"/>
              <a:t>Media type</a:t>
            </a:r>
            <a:r>
              <a:rPr lang="ko-KR" altLang="en-US" sz="1000" dirty="0"/>
              <a:t>을 정의하는 방법</a:t>
            </a:r>
            <a:endParaRPr lang="en-US" altLang="ko-KR" sz="1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BAA19C-1534-4857-988F-DCFB5813434C}"/>
              </a:ext>
            </a:extLst>
          </p:cNvPr>
          <p:cNvGrpSpPr/>
          <p:nvPr/>
        </p:nvGrpSpPr>
        <p:grpSpPr>
          <a:xfrm>
            <a:off x="1410511" y="2509736"/>
            <a:ext cx="7096796" cy="971757"/>
            <a:chOff x="1410511" y="2509736"/>
            <a:chExt cx="7096796" cy="9717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AEE6BF-C8F4-4413-876F-D3ED446CC4FC}"/>
                </a:ext>
              </a:extLst>
            </p:cNvPr>
            <p:cNvSpPr/>
            <p:nvPr/>
          </p:nvSpPr>
          <p:spPr>
            <a:xfrm>
              <a:off x="1410511" y="2509736"/>
              <a:ext cx="7096796" cy="97175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32C5A5-3CFF-416D-AE69-0A63D2510F65}"/>
                </a:ext>
              </a:extLst>
            </p:cNvPr>
            <p:cNvSpPr txBox="1"/>
            <p:nvPr/>
          </p:nvSpPr>
          <p:spPr>
            <a:xfrm>
              <a:off x="1484029" y="2582061"/>
              <a:ext cx="6948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HTTP/1.1 200 OK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Content-Type: application/</a:t>
              </a:r>
              <a:r>
                <a:rPr lang="en-US" altLang="ko-KR" sz="1200" b="0" i="0" dirty="0" err="1">
                  <a:solidFill>
                    <a:srgbClr val="383A42"/>
                  </a:solidFill>
                  <a:effectLst/>
                  <a:latin typeface="Menlo"/>
                </a:rPr>
                <a:t>ecsimsw.subways+json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{"id":1,"name":"</a:t>
              </a:r>
              <a:r>
                <a:rPr lang="ko-KR" altLang="en-US" sz="1200" b="0" i="0" dirty="0" err="1">
                  <a:solidFill>
                    <a:srgbClr val="383A42"/>
                  </a:solidFill>
                  <a:effectLst/>
                  <a:latin typeface="Menlo"/>
                </a:rPr>
                <a:t>잠실역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"}</a:t>
              </a:r>
              <a:endParaRPr lang="ko-KR" altLang="en-US" sz="1200" dirty="0"/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635A8E-D3E2-4331-9CFA-278614A5684E}"/>
              </a:ext>
            </a:extLst>
          </p:cNvPr>
          <p:cNvSpPr/>
          <p:nvPr/>
        </p:nvSpPr>
        <p:spPr>
          <a:xfrm>
            <a:off x="1536345" y="2825565"/>
            <a:ext cx="3157575" cy="161475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FCB24-52FC-4CE6-A7EE-00E8DDDA109B}"/>
              </a:ext>
            </a:extLst>
          </p:cNvPr>
          <p:cNvSpPr txBox="1"/>
          <p:nvPr/>
        </p:nvSpPr>
        <p:spPr>
          <a:xfrm>
            <a:off x="1103243" y="4169365"/>
            <a:ext cx="676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Link</a:t>
            </a:r>
            <a:r>
              <a:rPr lang="ko-KR" altLang="en-US" sz="1000" dirty="0"/>
              <a:t>헤더에 명세를 확인할 수 있는 링크를 삽입</a:t>
            </a:r>
            <a:endParaRPr lang="en-US" altLang="ko-KR" sz="1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FFB470-3CCF-4E16-81BB-B3EF126C41C8}"/>
              </a:ext>
            </a:extLst>
          </p:cNvPr>
          <p:cNvGrpSpPr/>
          <p:nvPr/>
        </p:nvGrpSpPr>
        <p:grpSpPr>
          <a:xfrm>
            <a:off x="1410511" y="4641579"/>
            <a:ext cx="7096796" cy="971757"/>
            <a:chOff x="1410511" y="2509736"/>
            <a:chExt cx="7096796" cy="97175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1BB8B3-4299-4709-BD62-ADE132EA8E7E}"/>
                </a:ext>
              </a:extLst>
            </p:cNvPr>
            <p:cNvSpPr/>
            <p:nvPr/>
          </p:nvSpPr>
          <p:spPr>
            <a:xfrm>
              <a:off x="1410511" y="2509736"/>
              <a:ext cx="7096796" cy="97175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A0CD23-7754-4CDE-B946-BC8D2A475F14}"/>
                </a:ext>
              </a:extLst>
            </p:cNvPr>
            <p:cNvSpPr txBox="1"/>
            <p:nvPr/>
          </p:nvSpPr>
          <p:spPr>
            <a:xfrm>
              <a:off x="1484029" y="2582061"/>
              <a:ext cx="69487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HTTP/1.1 200 OK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Content-Type: application/</a:t>
              </a:r>
              <a:r>
                <a:rPr lang="en-US" altLang="ko-KR" sz="1200" b="0" i="0" dirty="0" err="1">
                  <a:solidFill>
                    <a:srgbClr val="383A42"/>
                  </a:solidFill>
                  <a:effectLst/>
                  <a:latin typeface="Menlo"/>
                </a:rPr>
                <a:t>json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Link: &lt;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https: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//</a:t>
              </a:r>
              <a:r>
                <a:rPr lang="en-US" altLang="ko-KR" sz="1200" b="0" i="0" dirty="0">
                  <a:solidFill>
                    <a:srgbClr val="986801"/>
                  </a:solidFill>
                  <a:effectLst/>
                  <a:latin typeface="Menlo"/>
                </a:rPr>
                <a:t>ecsimsw.com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/</a:t>
              </a:r>
              <a:r>
                <a:rPr lang="en-US" altLang="ko-KR" sz="1200" b="0" i="0" dirty="0">
                  <a:solidFill>
                    <a:srgbClr val="986801"/>
                  </a:solidFill>
                  <a:effectLst/>
                  <a:latin typeface="Menlo"/>
                </a:rPr>
                <a:t>docs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/</a:t>
              </a:r>
              <a:r>
                <a:rPr lang="en-US" altLang="ko-KR" sz="1200" b="0" i="0" dirty="0">
                  <a:solidFill>
                    <a:srgbClr val="986801"/>
                  </a:solidFill>
                  <a:effectLst/>
                  <a:latin typeface="Menlo"/>
                </a:rPr>
                <a:t>subway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&gt;; </a:t>
              </a:r>
              <a:r>
                <a:rPr lang="en-US" altLang="ko-KR" sz="1200" b="0" i="0" dirty="0" err="1">
                  <a:solidFill>
                    <a:srgbClr val="383A42"/>
                  </a:solidFill>
                  <a:effectLst/>
                  <a:latin typeface="Menlo"/>
                </a:rPr>
                <a:t>rel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="profile"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{"id":1,"name":"</a:t>
              </a:r>
              <a:r>
                <a:rPr lang="ko-KR" altLang="en-US" sz="1200" b="0" i="0" dirty="0" err="1">
                  <a:solidFill>
                    <a:srgbClr val="383A42"/>
                  </a:solidFill>
                  <a:effectLst/>
                  <a:latin typeface="Menlo"/>
                </a:rPr>
                <a:t>잠실역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"}</a:t>
              </a:r>
              <a:endParaRPr lang="ko-KR" altLang="en-US" sz="1200" dirty="0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7EF42E2-6561-4FC7-A954-6CE37460450F}"/>
              </a:ext>
            </a:extLst>
          </p:cNvPr>
          <p:cNvSpPr/>
          <p:nvPr/>
        </p:nvSpPr>
        <p:spPr>
          <a:xfrm>
            <a:off x="1536345" y="5134230"/>
            <a:ext cx="3536882" cy="169290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2EABA1-71E3-4978-AB7C-EE5460FCBE5E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REST API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398433-E6E7-4523-85DF-A0357E21A4B4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3-1. </a:t>
            </a:r>
            <a:r>
              <a:rPr lang="en-US" altLang="ko-KR" sz="1400" b="1" dirty="0">
                <a:latin typeface="+mn-ea"/>
              </a:rPr>
              <a:t>self-descriptive</a:t>
            </a:r>
            <a:r>
              <a:rPr lang="ko-KR" altLang="en-US" sz="1400" dirty="0">
                <a:latin typeface="+mn-ea"/>
              </a:rPr>
              <a:t>한 </a:t>
            </a:r>
            <a:r>
              <a:rPr lang="ko-KR" altLang="en-US" sz="1400" dirty="0" err="1">
                <a:latin typeface="+mn-ea"/>
              </a:rPr>
              <a:t>메세지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9799B-3028-476F-839A-DCDDBC53FC15}"/>
              </a:ext>
            </a:extLst>
          </p:cNvPr>
          <p:cNvSpPr txBox="1"/>
          <p:nvPr/>
        </p:nvSpPr>
        <p:spPr>
          <a:xfrm>
            <a:off x="384386" y="1313895"/>
            <a:ext cx="7357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메시지의 모든 요소는 메시지만 보고 그 뜻을 알아야 한다</a:t>
            </a:r>
          </a:p>
        </p:txBody>
      </p:sp>
    </p:spTree>
    <p:extLst>
      <p:ext uri="{BB962C8B-B14F-4D97-AF65-F5344CB8AC3E}">
        <p14:creationId xmlns:p14="http://schemas.microsoft.com/office/powerpoint/2010/main" val="413348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3-2. </a:t>
            </a:r>
            <a:r>
              <a:rPr lang="en-US" altLang="ko-KR" sz="1400" b="1" dirty="0">
                <a:latin typeface="+mn-ea"/>
              </a:rPr>
              <a:t>HATEOAS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b="1" dirty="0">
                <a:latin typeface="+mn-ea"/>
              </a:rPr>
              <a:t>H</a:t>
            </a:r>
            <a:r>
              <a:rPr lang="en-US" altLang="ko-KR" sz="1400" dirty="0">
                <a:latin typeface="+mn-ea"/>
              </a:rPr>
              <a:t>ypermedia </a:t>
            </a:r>
            <a:r>
              <a:rPr lang="en-US" altLang="ko-KR" sz="1400" b="1" dirty="0">
                <a:latin typeface="+mn-ea"/>
              </a:rPr>
              <a:t>A</a:t>
            </a:r>
            <a:r>
              <a:rPr lang="en-US" altLang="ko-KR" sz="1400" dirty="0">
                <a:latin typeface="+mn-ea"/>
              </a:rPr>
              <a:t>s </a:t>
            </a:r>
            <a:r>
              <a:rPr lang="en-US" altLang="ko-KR" sz="1400" b="1" dirty="0">
                <a:latin typeface="+mn-ea"/>
              </a:rPr>
              <a:t>T</a:t>
            </a:r>
            <a:r>
              <a:rPr lang="en-US" altLang="ko-KR" sz="1400" dirty="0">
                <a:latin typeface="+mn-ea"/>
              </a:rPr>
              <a:t>he </a:t>
            </a:r>
            <a:r>
              <a:rPr lang="en-US" altLang="ko-KR" sz="1400" b="1" dirty="0">
                <a:latin typeface="+mn-ea"/>
              </a:rPr>
              <a:t>E</a:t>
            </a:r>
            <a:r>
              <a:rPr lang="en-US" altLang="ko-KR" sz="1400" dirty="0">
                <a:latin typeface="+mn-ea"/>
              </a:rPr>
              <a:t>ngine </a:t>
            </a:r>
            <a:r>
              <a:rPr lang="en-US" altLang="ko-KR" sz="1400" b="1" dirty="0">
                <a:latin typeface="+mn-ea"/>
              </a:rPr>
              <a:t>O</a:t>
            </a:r>
            <a:r>
              <a:rPr lang="en-US" altLang="ko-KR" sz="1400" dirty="0">
                <a:latin typeface="+mn-ea"/>
              </a:rPr>
              <a:t>f </a:t>
            </a:r>
            <a:r>
              <a:rPr lang="en-US" altLang="ko-KR" sz="1400" b="1" dirty="0">
                <a:latin typeface="+mn-ea"/>
              </a:rPr>
              <a:t>A</a:t>
            </a:r>
            <a:r>
              <a:rPr lang="en-US" altLang="ko-KR" sz="1400" dirty="0">
                <a:latin typeface="+mn-ea"/>
              </a:rPr>
              <a:t>pplication </a:t>
            </a:r>
            <a:r>
              <a:rPr lang="en-US" altLang="ko-KR" sz="1400" b="1" dirty="0">
                <a:latin typeface="+mn-ea"/>
              </a:rPr>
              <a:t>S</a:t>
            </a:r>
            <a:r>
              <a:rPr lang="en-US" altLang="ko-KR" sz="1400" dirty="0">
                <a:latin typeface="+mn-ea"/>
              </a:rPr>
              <a:t>tate)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16CF7-EC67-43A7-95F4-701DE8EE2A24}"/>
              </a:ext>
            </a:extLst>
          </p:cNvPr>
          <p:cNvSpPr txBox="1"/>
          <p:nvPr/>
        </p:nvSpPr>
        <p:spPr>
          <a:xfrm>
            <a:off x="1103243" y="2037522"/>
            <a:ext cx="676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</a:t>
            </a:r>
            <a:r>
              <a:rPr lang="ko-KR" altLang="en-US" sz="1000" dirty="0"/>
              <a:t> </a:t>
            </a:r>
            <a:r>
              <a:rPr lang="en-US" altLang="ko-KR" sz="1000" dirty="0"/>
              <a:t>HTML</a:t>
            </a:r>
            <a:r>
              <a:rPr lang="ko-KR" altLang="en-US" sz="1000" dirty="0"/>
              <a:t>의 경우</a:t>
            </a:r>
            <a:r>
              <a:rPr lang="en-US" altLang="ko-KR" sz="1000" dirty="0"/>
              <a:t>- a</a:t>
            </a:r>
            <a:r>
              <a:rPr lang="ko-KR" altLang="en-US" sz="1000" dirty="0"/>
              <a:t>태그를 사용 </a:t>
            </a:r>
            <a:endParaRPr lang="en-US" altLang="ko-KR" sz="1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5FAEC0A-D83F-4528-AD8F-4502A54F1B47}"/>
              </a:ext>
            </a:extLst>
          </p:cNvPr>
          <p:cNvGrpSpPr/>
          <p:nvPr/>
        </p:nvGrpSpPr>
        <p:grpSpPr>
          <a:xfrm>
            <a:off x="1410511" y="2509737"/>
            <a:ext cx="7096796" cy="2062264"/>
            <a:chOff x="1410511" y="2509737"/>
            <a:chExt cx="7096796" cy="20873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FDBE8D-D255-469F-ACFE-90D7F56426FD}"/>
                </a:ext>
              </a:extLst>
            </p:cNvPr>
            <p:cNvSpPr/>
            <p:nvPr/>
          </p:nvSpPr>
          <p:spPr>
            <a:xfrm>
              <a:off x="1410511" y="2509737"/>
              <a:ext cx="7096796" cy="20873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055599-1618-40C5-95C7-E1DFE5453797}"/>
                </a:ext>
              </a:extLst>
            </p:cNvPr>
            <p:cNvSpPr txBox="1"/>
            <p:nvPr/>
          </p:nvSpPr>
          <p:spPr>
            <a:xfrm>
              <a:off x="1484029" y="2582061"/>
              <a:ext cx="694877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HTTP/1.1 200 OK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Content-Type: text/html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&lt;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html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&lt;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head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&gt;&lt;/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head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&lt;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body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 </a:t>
              </a:r>
            </a:p>
            <a:p>
              <a:r>
                <a:rPr lang="en-US" altLang="ko-KR" sz="1200" dirty="0">
                  <a:solidFill>
                    <a:srgbClr val="383A42"/>
                  </a:solidFill>
                  <a:latin typeface="Menlo"/>
                </a:rPr>
                <a:t>	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&lt;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h2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</a:t>
              </a:r>
              <a:r>
                <a:rPr lang="ko-KR" altLang="en-US" sz="1200" b="0" i="0" dirty="0" err="1">
                  <a:solidFill>
                    <a:srgbClr val="383A42"/>
                  </a:solidFill>
                  <a:effectLst/>
                  <a:latin typeface="Menlo"/>
                </a:rPr>
                <a:t>잠실역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&lt;/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h2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 </a:t>
              </a:r>
            </a:p>
            <a:p>
              <a:r>
                <a:rPr lang="en-US" altLang="ko-KR" sz="1200" dirty="0">
                  <a:solidFill>
                    <a:srgbClr val="383A42"/>
                  </a:solidFill>
                  <a:latin typeface="Menlo"/>
                </a:rPr>
                <a:t>	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&lt;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h4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&gt;&lt;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a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 </a:t>
              </a:r>
              <a:r>
                <a:rPr lang="en-US" altLang="ko-KR" sz="1200" b="0" i="0" dirty="0" err="1">
                  <a:solidFill>
                    <a:srgbClr val="986801"/>
                  </a:solidFill>
                  <a:effectLst/>
                  <a:latin typeface="Menlo"/>
                </a:rPr>
                <a:t>href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=</a:t>
              </a:r>
              <a:r>
                <a:rPr lang="en-US" altLang="ko-KR" sz="1200" b="0" i="0" dirty="0">
                  <a:solidFill>
                    <a:srgbClr val="50A14F"/>
                  </a:solidFill>
                  <a:effectLst/>
                  <a:latin typeface="Menlo"/>
                </a:rPr>
                <a:t>"/subways/1/times"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&gt;&lt;/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a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</a:t>
              </a:r>
              <a:r>
                <a:rPr lang="ko-KR" altLang="en-US" sz="1200" b="0" i="0" dirty="0">
                  <a:solidFill>
                    <a:srgbClr val="383A42"/>
                  </a:solidFill>
                  <a:effectLst/>
                  <a:latin typeface="Menlo"/>
                </a:rPr>
                <a:t>운행정보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&lt;/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h4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 </a:t>
              </a:r>
            </a:p>
            <a:p>
              <a:r>
                <a:rPr lang="en-US" altLang="ko-KR" sz="1200" dirty="0">
                  <a:solidFill>
                    <a:srgbClr val="383A42"/>
                  </a:solidFill>
                  <a:latin typeface="Menlo"/>
                </a:rPr>
                <a:t>	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&lt;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h4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&gt;&lt;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a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 </a:t>
              </a:r>
              <a:r>
                <a:rPr lang="en-US" altLang="ko-KR" sz="1200" b="0" i="0" dirty="0" err="1">
                  <a:solidFill>
                    <a:srgbClr val="986801"/>
                  </a:solidFill>
                  <a:effectLst/>
                  <a:latin typeface="Menlo"/>
                </a:rPr>
                <a:t>href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=</a:t>
              </a:r>
              <a:r>
                <a:rPr lang="en-US" altLang="ko-KR" sz="1200" b="0" i="0" dirty="0">
                  <a:solidFill>
                    <a:srgbClr val="50A14F"/>
                  </a:solidFill>
                  <a:effectLst/>
                  <a:latin typeface="Menlo"/>
                </a:rPr>
                <a:t>"/subways/1/details"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&gt;&lt;/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a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</a:t>
              </a:r>
              <a:r>
                <a:rPr lang="ko-KR" altLang="en-US" sz="1200" b="0" i="0" dirty="0">
                  <a:solidFill>
                    <a:srgbClr val="383A42"/>
                  </a:solidFill>
                  <a:effectLst/>
                  <a:latin typeface="Menlo"/>
                </a:rPr>
                <a:t>세부정보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&lt;/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h4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&lt;/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body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&lt;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html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</a:t>
              </a:r>
              <a:endParaRPr lang="ko-KR" altLang="en-US" sz="1200" dirty="0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C81854-388F-46CE-B946-CC3FC5A55145}"/>
              </a:ext>
            </a:extLst>
          </p:cNvPr>
          <p:cNvSpPr/>
          <p:nvPr/>
        </p:nvSpPr>
        <p:spPr>
          <a:xfrm>
            <a:off x="2796185" y="3732964"/>
            <a:ext cx="2107709" cy="168474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2C919-680B-452C-87E2-1560809DFE15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REST API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7FD07-EF36-4785-8B5A-E7B981CA43BB}"/>
              </a:ext>
            </a:extLst>
          </p:cNvPr>
          <p:cNvSpPr txBox="1"/>
          <p:nvPr/>
        </p:nvSpPr>
        <p:spPr>
          <a:xfrm>
            <a:off x="384386" y="1313895"/>
            <a:ext cx="7357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애플리케이션 상태는 </a:t>
            </a:r>
            <a:r>
              <a:rPr lang="en-US" altLang="ko-KR" sz="1200" dirty="0">
                <a:latin typeface="+mn-ea"/>
              </a:rPr>
              <a:t>Hyperlink</a:t>
            </a:r>
            <a:r>
              <a:rPr lang="ko-KR" altLang="en-US" sz="1200" dirty="0">
                <a:latin typeface="+mn-ea"/>
              </a:rPr>
              <a:t>를 이용해서 전이가 되어야한다</a:t>
            </a:r>
          </a:p>
        </p:txBody>
      </p:sp>
    </p:spTree>
    <p:extLst>
      <p:ext uri="{BB962C8B-B14F-4D97-AF65-F5344CB8AC3E}">
        <p14:creationId xmlns:p14="http://schemas.microsoft.com/office/powerpoint/2010/main" val="153192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6FAA349-9E75-452A-8979-B7B52CE16158}"/>
              </a:ext>
            </a:extLst>
          </p:cNvPr>
          <p:cNvGrpSpPr/>
          <p:nvPr/>
        </p:nvGrpSpPr>
        <p:grpSpPr>
          <a:xfrm>
            <a:off x="1410511" y="2509736"/>
            <a:ext cx="7096796" cy="971757"/>
            <a:chOff x="1410511" y="2509736"/>
            <a:chExt cx="7096796" cy="97175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03DAD-DA10-4D9B-BC78-898919D3AA87}"/>
                </a:ext>
              </a:extLst>
            </p:cNvPr>
            <p:cNvSpPr/>
            <p:nvPr/>
          </p:nvSpPr>
          <p:spPr>
            <a:xfrm>
              <a:off x="1410511" y="2509736"/>
              <a:ext cx="7096796" cy="97175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C961FF-E083-4DD6-BF6D-8C406FE92E52}"/>
                </a:ext>
              </a:extLst>
            </p:cNvPr>
            <p:cNvSpPr txBox="1"/>
            <p:nvPr/>
          </p:nvSpPr>
          <p:spPr>
            <a:xfrm>
              <a:off x="1484029" y="2582061"/>
              <a:ext cx="6948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HTTP/1.1 200 OK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Content-Type: application/</a:t>
              </a:r>
              <a:r>
                <a:rPr lang="en-US" altLang="ko-KR" sz="1200" b="0" i="0" dirty="0" err="1">
                  <a:solidFill>
                    <a:srgbClr val="383A42"/>
                  </a:solidFill>
                  <a:effectLst/>
                  <a:latin typeface="Menlo"/>
                </a:rPr>
                <a:t>json</a:t>
              </a:r>
              <a:endParaRPr lang="en-US" altLang="ko-KR" sz="1200" b="0" i="0" dirty="0">
                <a:solidFill>
                  <a:srgbClr val="383A42"/>
                </a:solidFill>
                <a:effectLst/>
                <a:latin typeface="Menlo"/>
              </a:endParaRP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{"id":1,"name":"</a:t>
              </a:r>
              <a:r>
                <a:rPr lang="ko-KR" altLang="en-US" sz="1200" b="0" i="0" dirty="0" err="1">
                  <a:solidFill>
                    <a:srgbClr val="383A42"/>
                  </a:solidFill>
                  <a:effectLst/>
                  <a:latin typeface="Menlo"/>
                </a:rPr>
                <a:t>잠실역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"}</a:t>
              </a:r>
              <a:endParaRPr lang="ko-KR" altLang="en-US" sz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8E9E061-2193-4B3A-BD37-E36E31924A75}"/>
              </a:ext>
            </a:extLst>
          </p:cNvPr>
          <p:cNvSpPr txBox="1"/>
          <p:nvPr/>
        </p:nvSpPr>
        <p:spPr>
          <a:xfrm>
            <a:off x="1103243" y="4169365"/>
            <a:ext cx="676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Link</a:t>
            </a:r>
            <a:r>
              <a:rPr lang="ko-KR" altLang="en-US" sz="1000" dirty="0"/>
              <a:t> 헤더를 이용해서 </a:t>
            </a:r>
            <a:r>
              <a:rPr lang="en-US" altLang="ko-KR" sz="1000" dirty="0"/>
              <a:t>‘</a:t>
            </a:r>
            <a:r>
              <a:rPr lang="en-US" altLang="ko-KR" sz="1000" dirty="0" err="1"/>
              <a:t>Json</a:t>
            </a:r>
            <a:r>
              <a:rPr lang="ko-KR" altLang="en-US" sz="1000" dirty="0"/>
              <a:t>으로 하이퍼링크를 표현하는 방법</a:t>
            </a:r>
            <a:r>
              <a:rPr lang="en-US" altLang="ko-KR" sz="1000" dirty="0"/>
              <a:t>’</a:t>
            </a:r>
            <a:r>
              <a:rPr lang="ko-KR" altLang="en-US" sz="1000" dirty="0"/>
              <a:t>을 정의한 명세를 활용</a:t>
            </a:r>
            <a:endParaRPr lang="en-US" altLang="ko-KR" sz="10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3745A5E-611A-4E6F-A087-7BE7C352FEF0}"/>
              </a:ext>
            </a:extLst>
          </p:cNvPr>
          <p:cNvGrpSpPr/>
          <p:nvPr/>
        </p:nvGrpSpPr>
        <p:grpSpPr>
          <a:xfrm>
            <a:off x="1410511" y="4641579"/>
            <a:ext cx="7096796" cy="1166898"/>
            <a:chOff x="1410511" y="2509736"/>
            <a:chExt cx="7096796" cy="116689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AFA5C7-29C9-4CCA-9D64-94DD4FB5DD1E}"/>
                </a:ext>
              </a:extLst>
            </p:cNvPr>
            <p:cNvSpPr/>
            <p:nvPr/>
          </p:nvSpPr>
          <p:spPr>
            <a:xfrm>
              <a:off x="1410511" y="2509736"/>
              <a:ext cx="7096796" cy="11668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6C0175-4438-4DF2-82AC-C3024F21694E}"/>
                </a:ext>
              </a:extLst>
            </p:cNvPr>
            <p:cNvSpPr txBox="1"/>
            <p:nvPr/>
          </p:nvSpPr>
          <p:spPr>
            <a:xfrm>
              <a:off x="1484029" y="2582061"/>
              <a:ext cx="6948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HTTP/1.1 200 OK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Content-Type: application/</a:t>
              </a:r>
              <a:r>
                <a:rPr lang="en-US" altLang="ko-KR" sz="1200" b="0" i="0" dirty="0" err="1">
                  <a:solidFill>
                    <a:srgbClr val="383A42"/>
                  </a:solidFill>
                  <a:effectLst/>
                  <a:latin typeface="Menlo"/>
                </a:rPr>
                <a:t>json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Link:&lt;/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subways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/</a:t>
              </a:r>
              <a:r>
                <a:rPr lang="en-US" altLang="ko-KR" sz="1200" b="0" i="0" dirty="0">
                  <a:solidFill>
                    <a:srgbClr val="986801"/>
                  </a:solidFill>
                  <a:effectLst/>
                  <a:latin typeface="Menlo"/>
                </a:rPr>
                <a:t>1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/</a:t>
              </a:r>
              <a:r>
                <a:rPr lang="en-US" altLang="ko-KR" sz="1200" b="0" i="0" dirty="0">
                  <a:solidFill>
                    <a:srgbClr val="986801"/>
                  </a:solidFill>
                  <a:effectLst/>
                  <a:latin typeface="Menlo"/>
                </a:rPr>
                <a:t>times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&gt;; </a:t>
              </a:r>
              <a:r>
                <a:rPr lang="en-US" altLang="ko-KR" sz="1200" b="0" i="0" dirty="0" err="1">
                  <a:solidFill>
                    <a:srgbClr val="383A42"/>
                  </a:solidFill>
                  <a:effectLst/>
                  <a:latin typeface="Menlo"/>
                </a:rPr>
                <a:t>rel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="times", </a:t>
              </a:r>
            </a:p>
            <a:p>
              <a:r>
                <a:rPr lang="en-US" altLang="ko-KR" sz="1200" dirty="0">
                  <a:solidFill>
                    <a:srgbClr val="383A42"/>
                  </a:solidFill>
                  <a:latin typeface="Menlo"/>
                </a:rPr>
                <a:t>        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&lt;/</a:t>
              </a:r>
              <a:r>
                <a:rPr lang="en-US" altLang="ko-KR" sz="1200" b="0" i="0" dirty="0">
                  <a:solidFill>
                    <a:srgbClr val="E45649"/>
                  </a:solidFill>
                  <a:effectLst/>
                  <a:latin typeface="Menlo"/>
                </a:rPr>
                <a:t>subways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/</a:t>
              </a:r>
              <a:r>
                <a:rPr lang="en-US" altLang="ko-KR" sz="1200" b="0" i="0" dirty="0">
                  <a:solidFill>
                    <a:srgbClr val="986801"/>
                  </a:solidFill>
                  <a:effectLst/>
                  <a:latin typeface="Menlo"/>
                </a:rPr>
                <a:t>1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/</a:t>
              </a:r>
              <a:r>
                <a:rPr lang="en-US" altLang="ko-KR" sz="1200" b="0" i="0" dirty="0">
                  <a:solidFill>
                    <a:srgbClr val="986801"/>
                  </a:solidFill>
                  <a:effectLst/>
                  <a:latin typeface="Menlo"/>
                </a:rPr>
                <a:t>detail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&gt;; </a:t>
              </a:r>
              <a:r>
                <a:rPr lang="en-US" altLang="ko-KR" sz="1200" b="0" i="0" dirty="0" err="1">
                  <a:solidFill>
                    <a:srgbClr val="383A42"/>
                  </a:solidFill>
                  <a:effectLst/>
                  <a:latin typeface="Menlo"/>
                </a:rPr>
                <a:t>rel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="detail"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{"id":1,"name":"</a:t>
              </a:r>
              <a:r>
                <a:rPr lang="ko-KR" altLang="en-US" sz="1200" b="0" i="0" dirty="0" err="1">
                  <a:solidFill>
                    <a:srgbClr val="383A42"/>
                  </a:solidFill>
                  <a:effectLst/>
                  <a:latin typeface="Menlo"/>
                </a:rPr>
                <a:t>잠실역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"}</a:t>
              </a:r>
              <a:endParaRPr lang="ko-KR" altLang="en-US" sz="1200" dirty="0"/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1EAE34C-EBBC-472D-8A90-4253F099B096}"/>
              </a:ext>
            </a:extLst>
          </p:cNvPr>
          <p:cNvSpPr/>
          <p:nvPr/>
        </p:nvSpPr>
        <p:spPr>
          <a:xfrm>
            <a:off x="1854692" y="5137090"/>
            <a:ext cx="2141575" cy="342537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FD0CF-A08B-476D-A309-D7F3FC9573DF}"/>
              </a:ext>
            </a:extLst>
          </p:cNvPr>
          <p:cNvSpPr txBox="1"/>
          <p:nvPr/>
        </p:nvSpPr>
        <p:spPr>
          <a:xfrm>
            <a:off x="1103243" y="2037522"/>
            <a:ext cx="676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</a:t>
            </a:r>
            <a:r>
              <a:rPr lang="ko-KR" altLang="en-US" sz="1000" dirty="0"/>
              <a:t> </a:t>
            </a:r>
            <a:r>
              <a:rPr lang="en-US" altLang="ko-KR" sz="1000" dirty="0" err="1"/>
              <a:t>Json</a:t>
            </a:r>
            <a:r>
              <a:rPr lang="ko-KR" altLang="en-US" sz="1000" dirty="0"/>
              <a:t>의 경우</a:t>
            </a:r>
            <a:endParaRPr lang="en-US" altLang="ko-KR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9E198C-D970-473E-8069-C956505C8D61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REST API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08DB26-828E-4683-9702-1B92E8CEE8B8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3-2. </a:t>
            </a:r>
            <a:r>
              <a:rPr lang="en-US" altLang="ko-KR" sz="1400" b="1" dirty="0">
                <a:latin typeface="+mn-ea"/>
              </a:rPr>
              <a:t>HATEOAS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b="1" dirty="0">
                <a:latin typeface="+mn-ea"/>
              </a:rPr>
              <a:t>H</a:t>
            </a:r>
            <a:r>
              <a:rPr lang="en-US" altLang="ko-KR" sz="1400" dirty="0">
                <a:latin typeface="+mn-ea"/>
              </a:rPr>
              <a:t>ypermedia </a:t>
            </a:r>
            <a:r>
              <a:rPr lang="en-US" altLang="ko-KR" sz="1400" b="1" dirty="0">
                <a:latin typeface="+mn-ea"/>
              </a:rPr>
              <a:t>A</a:t>
            </a:r>
            <a:r>
              <a:rPr lang="en-US" altLang="ko-KR" sz="1400" dirty="0">
                <a:latin typeface="+mn-ea"/>
              </a:rPr>
              <a:t>s </a:t>
            </a:r>
            <a:r>
              <a:rPr lang="en-US" altLang="ko-KR" sz="1400" b="1" dirty="0">
                <a:latin typeface="+mn-ea"/>
              </a:rPr>
              <a:t>T</a:t>
            </a:r>
            <a:r>
              <a:rPr lang="en-US" altLang="ko-KR" sz="1400" dirty="0">
                <a:latin typeface="+mn-ea"/>
              </a:rPr>
              <a:t>he </a:t>
            </a:r>
            <a:r>
              <a:rPr lang="en-US" altLang="ko-KR" sz="1400" b="1" dirty="0">
                <a:latin typeface="+mn-ea"/>
              </a:rPr>
              <a:t>E</a:t>
            </a:r>
            <a:r>
              <a:rPr lang="en-US" altLang="ko-KR" sz="1400" dirty="0">
                <a:latin typeface="+mn-ea"/>
              </a:rPr>
              <a:t>ngine </a:t>
            </a:r>
            <a:r>
              <a:rPr lang="en-US" altLang="ko-KR" sz="1400" b="1" dirty="0">
                <a:latin typeface="+mn-ea"/>
              </a:rPr>
              <a:t>O</a:t>
            </a:r>
            <a:r>
              <a:rPr lang="en-US" altLang="ko-KR" sz="1400" dirty="0">
                <a:latin typeface="+mn-ea"/>
              </a:rPr>
              <a:t>f </a:t>
            </a:r>
            <a:r>
              <a:rPr lang="en-US" altLang="ko-KR" sz="1400" b="1" dirty="0">
                <a:latin typeface="+mn-ea"/>
              </a:rPr>
              <a:t>A</a:t>
            </a:r>
            <a:r>
              <a:rPr lang="en-US" altLang="ko-KR" sz="1400" dirty="0">
                <a:latin typeface="+mn-ea"/>
              </a:rPr>
              <a:t>pplication </a:t>
            </a:r>
            <a:r>
              <a:rPr lang="en-US" altLang="ko-KR" sz="1400" b="1" dirty="0">
                <a:latin typeface="+mn-ea"/>
              </a:rPr>
              <a:t>S</a:t>
            </a:r>
            <a:r>
              <a:rPr lang="en-US" altLang="ko-KR" sz="1400" dirty="0">
                <a:latin typeface="+mn-ea"/>
              </a:rPr>
              <a:t>tate)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98EEE-D68A-4029-A78D-19E878BF4A0A}"/>
              </a:ext>
            </a:extLst>
          </p:cNvPr>
          <p:cNvSpPr txBox="1"/>
          <p:nvPr/>
        </p:nvSpPr>
        <p:spPr>
          <a:xfrm>
            <a:off x="384386" y="1313895"/>
            <a:ext cx="7357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애플리케이션 상태는 </a:t>
            </a:r>
            <a:r>
              <a:rPr lang="en-US" altLang="ko-KR" sz="1200" dirty="0">
                <a:latin typeface="+mn-ea"/>
              </a:rPr>
              <a:t>Hyperlink</a:t>
            </a:r>
            <a:r>
              <a:rPr lang="ko-KR" altLang="en-US" sz="1200" dirty="0">
                <a:latin typeface="+mn-ea"/>
              </a:rPr>
              <a:t>를 이용해서 전이가 되어야한다</a:t>
            </a:r>
          </a:p>
        </p:txBody>
      </p:sp>
    </p:spTree>
    <p:extLst>
      <p:ext uri="{BB962C8B-B14F-4D97-AF65-F5344CB8AC3E}">
        <p14:creationId xmlns:p14="http://schemas.microsoft.com/office/powerpoint/2010/main" val="289588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933D21-5EE3-40D7-80FC-3D6B75861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5673"/>
              </p:ext>
            </p:extLst>
          </p:nvPr>
        </p:nvGraphicFramePr>
        <p:xfrm>
          <a:off x="272706" y="909940"/>
          <a:ext cx="10146400" cy="5972592"/>
        </p:xfrm>
        <a:graphic>
          <a:graphicData uri="http://schemas.openxmlformats.org/drawingml/2006/table">
            <a:tbl>
              <a:tblPr firstRow="1" bandRow="1"/>
              <a:tblGrid>
                <a:gridCol w="1165530">
                  <a:extLst>
                    <a:ext uri="{9D8B030D-6E8A-4147-A177-3AD203B41FA5}">
                      <a16:colId xmlns:a16="http://schemas.microsoft.com/office/drawing/2014/main" val="2202437241"/>
                    </a:ext>
                  </a:extLst>
                </a:gridCol>
                <a:gridCol w="5935612">
                  <a:extLst>
                    <a:ext uri="{9D8B030D-6E8A-4147-A177-3AD203B41FA5}">
                      <a16:colId xmlns:a16="http://schemas.microsoft.com/office/drawing/2014/main" val="4199465260"/>
                    </a:ext>
                  </a:extLst>
                </a:gridCol>
                <a:gridCol w="1518498">
                  <a:extLst>
                    <a:ext uri="{9D8B030D-6E8A-4147-A177-3AD203B41FA5}">
                      <a16:colId xmlns:a16="http://schemas.microsoft.com/office/drawing/2014/main" val="2987944458"/>
                    </a:ext>
                  </a:extLst>
                </a:gridCol>
                <a:gridCol w="1526760">
                  <a:extLst>
                    <a:ext uri="{9D8B030D-6E8A-4147-A177-3AD203B41FA5}">
                      <a16:colId xmlns:a16="http://schemas.microsoft.com/office/drawing/2014/main" val="2793570838"/>
                    </a:ext>
                  </a:extLst>
                </a:gridCol>
              </a:tblGrid>
              <a:tr h="422152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5039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007943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511915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015886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519858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023829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527801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0317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버젼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개정 사유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63372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6815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4483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64414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59341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78390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2033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341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582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55995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8892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6713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295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69753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1961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문서 제</a:t>
            </a:r>
            <a:r>
              <a:rPr lang="en-US" altLang="ko-KR" sz="2400" dirty="0"/>
              <a:t>/</a:t>
            </a:r>
            <a:r>
              <a:rPr lang="ko-KR" altLang="en-US" sz="2400" dirty="0"/>
              <a:t>개정 이력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REST API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en-US" altLang="ko-KR" sz="1400" b="1" dirty="0">
                <a:latin typeface="+mn-ea"/>
              </a:rPr>
              <a:t>REST</a:t>
            </a:r>
            <a:r>
              <a:rPr lang="ko-KR" altLang="en-US" sz="1400" dirty="0">
                <a:latin typeface="+mn-ea"/>
              </a:rPr>
              <a:t>가 만들어진 이유</a:t>
            </a:r>
            <a:endParaRPr lang="en-US" altLang="ko-KR" sz="14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614C4-38B5-4ED0-B660-935941C66BC5}"/>
              </a:ext>
            </a:extLst>
          </p:cNvPr>
          <p:cNvSpPr txBox="1"/>
          <p:nvPr/>
        </p:nvSpPr>
        <p:spPr>
          <a:xfrm>
            <a:off x="1103243" y="2430857"/>
            <a:ext cx="7011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서버의 기능이 변경 되도 클라이언트를 업데이트할 필요가 없다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A04A35-4C57-40AD-9C99-458C804B7C38}"/>
              </a:ext>
            </a:extLst>
          </p:cNvPr>
          <p:cNvSpPr txBox="1"/>
          <p:nvPr/>
        </p:nvSpPr>
        <p:spPr>
          <a:xfrm>
            <a:off x="1103243" y="2037522"/>
            <a:ext cx="676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웹을 망가뜨리는 거 없이 </a:t>
            </a:r>
            <a:r>
              <a:rPr lang="en-US" altLang="ko-KR" sz="1000" b="1" dirty="0"/>
              <a:t>http</a:t>
            </a:r>
            <a:r>
              <a:rPr lang="ko-KR" altLang="en-US" sz="1000" b="1" dirty="0"/>
              <a:t>를 어떻게 향상 시킬 것인가</a:t>
            </a:r>
            <a:r>
              <a:rPr lang="en-US" altLang="ko-KR" sz="1000" b="1" dirty="0"/>
              <a:t>?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F48DB7-5D76-440B-A8DE-8641DAB4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137" y="3350603"/>
            <a:ext cx="2512028" cy="26964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3B8938-916E-4170-9C7D-B5D44E526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884" y="4504078"/>
            <a:ext cx="790685" cy="22863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D7A1E4-984A-4317-80BA-8DB1CACE5AED}"/>
              </a:ext>
            </a:extLst>
          </p:cNvPr>
          <p:cNvCxnSpPr/>
          <p:nvPr/>
        </p:nvCxnSpPr>
        <p:spPr>
          <a:xfrm>
            <a:off x="3217333" y="4618394"/>
            <a:ext cx="26280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6FFD90-3641-4F53-8865-24B0BB89B5BC}"/>
              </a:ext>
            </a:extLst>
          </p:cNvPr>
          <p:cNvSpPr txBox="1"/>
          <p:nvPr/>
        </p:nvSpPr>
        <p:spPr>
          <a:xfrm>
            <a:off x="2020199" y="4110744"/>
            <a:ext cx="573988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update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F6398-2566-4D2B-9922-5C54AF34B9D5}"/>
              </a:ext>
            </a:extLst>
          </p:cNvPr>
          <p:cNvSpPr txBox="1"/>
          <p:nvPr/>
        </p:nvSpPr>
        <p:spPr>
          <a:xfrm>
            <a:off x="384387" y="1313895"/>
            <a:ext cx="5311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웹의 독립적 진화를 위해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997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2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통상적인 </a:t>
            </a:r>
            <a:r>
              <a:rPr lang="en-US" altLang="ko-KR" sz="1400" b="1" dirty="0">
                <a:latin typeface="+mn-ea"/>
              </a:rPr>
              <a:t>REST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6EB57-0E29-4B36-BB70-3776EEF7B182}"/>
              </a:ext>
            </a:extLst>
          </p:cNvPr>
          <p:cNvSpPr txBox="1"/>
          <p:nvPr/>
        </p:nvSpPr>
        <p:spPr>
          <a:xfrm>
            <a:off x="1103243" y="2037522"/>
            <a:ext cx="676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URI</a:t>
            </a:r>
            <a:r>
              <a:rPr lang="ko-KR" altLang="en-US" sz="1000" dirty="0"/>
              <a:t>는 자원을 명시</a:t>
            </a:r>
            <a:r>
              <a:rPr lang="en-US" altLang="ko-KR" sz="1000" dirty="0"/>
              <a:t>, </a:t>
            </a:r>
            <a:r>
              <a:rPr lang="en-US" altLang="ko-KR" sz="1000" b="1" dirty="0"/>
              <a:t>HTTP</a:t>
            </a:r>
            <a:r>
              <a:rPr lang="en-US" altLang="ko-KR" sz="1000" dirty="0"/>
              <a:t> </a:t>
            </a:r>
            <a:r>
              <a:rPr lang="en-US" altLang="ko-KR" sz="1000" b="1" dirty="0"/>
              <a:t>METHOD</a:t>
            </a:r>
            <a:r>
              <a:rPr lang="ko-KR" altLang="en-US" sz="1000" dirty="0"/>
              <a:t>를 통해 자원에 대한 </a:t>
            </a:r>
            <a:r>
              <a:rPr lang="en-US" altLang="ko-KR" sz="1000" b="1" dirty="0"/>
              <a:t>CRUD</a:t>
            </a:r>
            <a:r>
              <a:rPr lang="ko-KR" altLang="en-US" sz="1000" dirty="0"/>
              <a:t>를 적용</a:t>
            </a:r>
            <a:endParaRPr lang="en-US" altLang="ko-KR" sz="1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445AA8-52D8-4CE9-A670-C99BBF1A2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86" y="2439998"/>
            <a:ext cx="8166040" cy="231682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E1D1BC-6C29-49C2-B576-171175C66DFA}"/>
              </a:ext>
            </a:extLst>
          </p:cNvPr>
          <p:cNvSpPr/>
          <p:nvPr/>
        </p:nvSpPr>
        <p:spPr>
          <a:xfrm>
            <a:off x="4988281" y="2692041"/>
            <a:ext cx="626813" cy="1818999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40A3E-409B-4C11-BF29-BE5B9A79CAFC}"/>
              </a:ext>
            </a:extLst>
          </p:cNvPr>
          <p:cNvSpPr txBox="1"/>
          <p:nvPr/>
        </p:nvSpPr>
        <p:spPr>
          <a:xfrm>
            <a:off x="4307841" y="4649375"/>
            <a:ext cx="1137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목적에 따라 구분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4E92C1-F534-49CD-B71B-F637A0E722BA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REST API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DD4E5-6F34-4B5E-883B-9210ADFAD65F}"/>
              </a:ext>
            </a:extLst>
          </p:cNvPr>
          <p:cNvSpPr txBox="1"/>
          <p:nvPr/>
        </p:nvSpPr>
        <p:spPr>
          <a:xfrm>
            <a:off x="384387" y="1313895"/>
            <a:ext cx="5311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요청의 모습 그대로</a:t>
            </a:r>
            <a:r>
              <a:rPr lang="en-US" altLang="ko-KR" sz="1200" dirty="0">
                <a:latin typeface="+mn-ea"/>
              </a:rPr>
              <a:t>(URI </a:t>
            </a:r>
            <a:r>
              <a:rPr lang="ko-KR" altLang="en-US" sz="1200" dirty="0">
                <a:latin typeface="+mn-ea"/>
              </a:rPr>
              <a:t>그 자체로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추론 가능</a:t>
            </a:r>
          </a:p>
        </p:txBody>
      </p:sp>
    </p:spTree>
    <p:extLst>
      <p:ext uri="{BB962C8B-B14F-4D97-AF65-F5344CB8AC3E}">
        <p14:creationId xmlns:p14="http://schemas.microsoft.com/office/powerpoint/2010/main" val="257876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통상적인 </a:t>
            </a:r>
            <a:r>
              <a:rPr lang="en-US" altLang="ko-KR" sz="1400" b="1" dirty="0">
                <a:latin typeface="+mn-ea"/>
              </a:rPr>
              <a:t>REST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6EB57-0E29-4B36-BB70-3776EEF7B182}"/>
              </a:ext>
            </a:extLst>
          </p:cNvPr>
          <p:cNvSpPr txBox="1"/>
          <p:nvPr/>
        </p:nvSpPr>
        <p:spPr>
          <a:xfrm>
            <a:off x="1103243" y="2051068"/>
            <a:ext cx="676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</a:t>
            </a:r>
            <a:r>
              <a:rPr lang="ko-KR" altLang="en-US" sz="1000" dirty="0"/>
              <a:t>에 </a:t>
            </a:r>
            <a:r>
              <a:rPr lang="ko-KR" altLang="en-US" sz="1000" b="1" dirty="0"/>
              <a:t>요청</a:t>
            </a:r>
            <a:r>
              <a:rPr lang="ko-KR" altLang="en-US" sz="1000" dirty="0"/>
              <a:t>을 보낼 때 </a:t>
            </a:r>
            <a:r>
              <a:rPr lang="ko-KR" altLang="en-US" sz="1000" b="1" dirty="0"/>
              <a:t>어떤 </a:t>
            </a:r>
            <a:r>
              <a:rPr lang="en-US" altLang="ko-KR" sz="1000" b="1" dirty="0"/>
              <a:t>URI</a:t>
            </a:r>
            <a:r>
              <a:rPr lang="ko-KR" altLang="en-US" sz="1000" dirty="0"/>
              <a:t>에 </a:t>
            </a:r>
            <a:r>
              <a:rPr lang="ko-KR" altLang="en-US" sz="1000" b="1" dirty="0"/>
              <a:t>어떤 메소드</a:t>
            </a:r>
            <a:r>
              <a:rPr lang="ko-KR" altLang="en-US" sz="1000" dirty="0"/>
              <a:t>를 사용 할 지의 </a:t>
            </a:r>
            <a:r>
              <a:rPr lang="ko-KR" altLang="en-US" sz="1000" b="1" dirty="0"/>
              <a:t>규칙</a:t>
            </a:r>
            <a:r>
              <a:rPr lang="ko-KR" altLang="en-US" sz="1000" dirty="0"/>
              <a:t>을 </a:t>
            </a:r>
            <a:r>
              <a:rPr lang="ko-KR" altLang="en-US" sz="1000" b="1" dirty="0"/>
              <a:t>준수</a:t>
            </a:r>
            <a:endParaRPr lang="en-US" altLang="ko-KR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D1C2A-C839-4786-926D-38D39559AF6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REST API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93C13-EF7F-486C-B87D-D481AD66A4B9}"/>
              </a:ext>
            </a:extLst>
          </p:cNvPr>
          <p:cNvSpPr txBox="1"/>
          <p:nvPr/>
        </p:nvSpPr>
        <p:spPr>
          <a:xfrm>
            <a:off x="384387" y="1313895"/>
            <a:ext cx="5311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개발자들 사이에 널리 지켜지는 약속</a:t>
            </a:r>
          </a:p>
        </p:txBody>
      </p:sp>
    </p:spTree>
    <p:extLst>
      <p:ext uri="{BB962C8B-B14F-4D97-AF65-F5344CB8AC3E}">
        <p14:creationId xmlns:p14="http://schemas.microsoft.com/office/powerpoint/2010/main" val="14637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>
                <a:latin typeface="+mn-ea"/>
              </a:rPr>
              <a:t>깊은 의미의 </a:t>
            </a:r>
            <a:r>
              <a:rPr lang="en-US" altLang="ko-KR" sz="1400" b="1" dirty="0">
                <a:latin typeface="+mn-ea"/>
              </a:rPr>
              <a:t>REST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6EB57-0E29-4B36-BB70-3776EEF7B182}"/>
              </a:ext>
            </a:extLst>
          </p:cNvPr>
          <p:cNvSpPr txBox="1"/>
          <p:nvPr/>
        </p:nvSpPr>
        <p:spPr>
          <a:xfrm>
            <a:off x="1103243" y="2037522"/>
            <a:ext cx="676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en-US" altLang="ko-KR" sz="1000" b="1" dirty="0">
                <a:latin typeface="+mn-ea"/>
              </a:rPr>
              <a:t>uniform interface</a:t>
            </a:r>
            <a:r>
              <a:rPr lang="ko-KR" altLang="en-US" sz="1000" dirty="0">
                <a:latin typeface="+mn-ea"/>
              </a:rPr>
              <a:t>를 통해 리소스에 접근</a:t>
            </a:r>
            <a:endParaRPr lang="en-US" altLang="ko-KR" sz="10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D09D394-6E85-457D-8439-7FE928FB8343}"/>
              </a:ext>
            </a:extLst>
          </p:cNvPr>
          <p:cNvGrpSpPr/>
          <p:nvPr/>
        </p:nvGrpSpPr>
        <p:grpSpPr>
          <a:xfrm>
            <a:off x="1410511" y="2509735"/>
            <a:ext cx="7096796" cy="1420598"/>
            <a:chOff x="1410511" y="2509734"/>
            <a:chExt cx="7096796" cy="11929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9AE573-4D8F-490F-9F11-86B6A989039A}"/>
                </a:ext>
              </a:extLst>
            </p:cNvPr>
            <p:cNvSpPr/>
            <p:nvPr/>
          </p:nvSpPr>
          <p:spPr>
            <a:xfrm>
              <a:off x="1410511" y="2509734"/>
              <a:ext cx="7096796" cy="11929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ACD67E-3B37-46C5-847A-7A939665121E}"/>
                </a:ext>
              </a:extLst>
            </p:cNvPr>
            <p:cNvSpPr txBox="1"/>
            <p:nvPr/>
          </p:nvSpPr>
          <p:spPr>
            <a:xfrm>
              <a:off x="1484029" y="2582061"/>
              <a:ext cx="6948772" cy="28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383A42"/>
                  </a:solidFill>
                  <a:latin typeface="Menlo"/>
                </a:rPr>
                <a:t>한정된 인터페이스</a:t>
              </a:r>
              <a:r>
                <a:rPr lang="en-US" altLang="ko-KR" sz="1200" dirty="0">
                  <a:solidFill>
                    <a:srgbClr val="383A42"/>
                  </a:solidFill>
                  <a:latin typeface="Menlo"/>
                </a:rPr>
                <a:t>(GET, POST, PUT, DELETE)</a:t>
              </a:r>
              <a:r>
                <a:rPr lang="ko-KR" altLang="en-US" sz="1200" dirty="0">
                  <a:solidFill>
                    <a:srgbClr val="383A42"/>
                  </a:solidFill>
                  <a:latin typeface="Menlo"/>
                </a:rPr>
                <a:t>로 리소스에 접근</a:t>
              </a:r>
              <a:endParaRPr lang="en-US" altLang="ko-KR" sz="1200" dirty="0">
                <a:latin typeface="+mn-ea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7E6CE4B-810E-4A1F-BCFA-842871F9C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02" y="3161051"/>
            <a:ext cx="3627518" cy="361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6FC709-B416-4DCC-9C72-88BEA1184BE7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REST API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07AA4-0090-4B84-8572-EFE5D87E3F66}"/>
              </a:ext>
            </a:extLst>
          </p:cNvPr>
          <p:cNvSpPr txBox="1"/>
          <p:nvPr/>
        </p:nvSpPr>
        <p:spPr>
          <a:xfrm>
            <a:off x="384386" y="1313895"/>
            <a:ext cx="7357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하이퍼텍스트를 포함한 </a:t>
            </a:r>
            <a:r>
              <a:rPr lang="en-US" altLang="ko-KR" sz="1200" b="1" dirty="0">
                <a:latin typeface="+mn-ea"/>
              </a:rPr>
              <a:t>self-descriptive</a:t>
            </a:r>
            <a:r>
              <a:rPr lang="ko-KR" altLang="en-US" sz="1200" dirty="0">
                <a:latin typeface="+mn-ea"/>
              </a:rPr>
              <a:t>한 메세지의 </a:t>
            </a:r>
            <a:r>
              <a:rPr lang="en-US" altLang="ko-KR" sz="1200" b="1" dirty="0">
                <a:latin typeface="+mn-ea"/>
              </a:rPr>
              <a:t>uniform interface</a:t>
            </a:r>
            <a:r>
              <a:rPr lang="ko-KR" altLang="en-US" sz="1200" dirty="0">
                <a:latin typeface="+mn-ea"/>
              </a:rPr>
              <a:t>를 통해 리소스에 접근하는 </a:t>
            </a:r>
            <a:r>
              <a:rPr lang="en-US" altLang="ko-KR" sz="1200" dirty="0">
                <a:latin typeface="+mn-ea"/>
              </a:rPr>
              <a:t>API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1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6EB57-0E29-4B36-BB70-3776EEF7B182}"/>
              </a:ext>
            </a:extLst>
          </p:cNvPr>
          <p:cNvSpPr txBox="1"/>
          <p:nvPr/>
        </p:nvSpPr>
        <p:spPr>
          <a:xfrm>
            <a:off x="1103243" y="2037522"/>
            <a:ext cx="676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en-US" altLang="ko-KR" sz="1000" b="1" dirty="0">
                <a:latin typeface="+mn-ea"/>
              </a:rPr>
              <a:t>uniform interface </a:t>
            </a:r>
            <a:r>
              <a:rPr lang="ko-KR" altLang="en-US" sz="1000" dirty="0">
                <a:latin typeface="+mn-ea"/>
              </a:rPr>
              <a:t>조건</a:t>
            </a:r>
            <a:endParaRPr lang="en-US" altLang="ko-KR" sz="1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D09D394-6E85-457D-8439-7FE928FB8343}"/>
              </a:ext>
            </a:extLst>
          </p:cNvPr>
          <p:cNvGrpSpPr/>
          <p:nvPr/>
        </p:nvGrpSpPr>
        <p:grpSpPr>
          <a:xfrm>
            <a:off x="1410511" y="2509733"/>
            <a:ext cx="7096796" cy="1554267"/>
            <a:chOff x="1410511" y="2509733"/>
            <a:chExt cx="7096796" cy="13051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9AE573-4D8F-490F-9F11-86B6A989039A}"/>
                </a:ext>
              </a:extLst>
            </p:cNvPr>
            <p:cNvSpPr/>
            <p:nvPr/>
          </p:nvSpPr>
          <p:spPr>
            <a:xfrm>
              <a:off x="1410511" y="2509733"/>
              <a:ext cx="7096796" cy="13051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ACD67E-3B37-46C5-847A-7A939665121E}"/>
                </a:ext>
              </a:extLst>
            </p:cNvPr>
            <p:cNvSpPr txBox="1"/>
            <p:nvPr/>
          </p:nvSpPr>
          <p:spPr>
            <a:xfrm>
              <a:off x="1484029" y="2582061"/>
              <a:ext cx="6948772" cy="28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383A42"/>
                  </a:solidFill>
                  <a:latin typeface="Menlo"/>
                </a:rPr>
                <a:t>리소스가 </a:t>
              </a:r>
              <a:r>
                <a:rPr lang="en-US" altLang="ko-KR" sz="1200" dirty="0">
                  <a:solidFill>
                    <a:srgbClr val="383A42"/>
                  </a:solidFill>
                  <a:latin typeface="Menlo"/>
                </a:rPr>
                <a:t>URI</a:t>
              </a:r>
              <a:r>
                <a:rPr lang="ko-KR" altLang="en-US" sz="1200" dirty="0">
                  <a:solidFill>
                    <a:srgbClr val="383A42"/>
                  </a:solidFill>
                  <a:latin typeface="Menlo"/>
                </a:rPr>
                <a:t>로 식별이 되는지</a:t>
              </a:r>
              <a:endParaRPr lang="en-US" altLang="ko-KR" sz="1200" dirty="0">
                <a:solidFill>
                  <a:srgbClr val="383A42"/>
                </a:solidFill>
                <a:latin typeface="Menlo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2ED5931-8006-4B7C-971B-F04DF5A4201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REST API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77507-5307-42B6-99BC-71C862B65318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>
                <a:latin typeface="+mn-ea"/>
              </a:rPr>
              <a:t>깊은 의미의 </a:t>
            </a:r>
            <a:r>
              <a:rPr lang="en-US" altLang="ko-KR" sz="1400" b="1" dirty="0">
                <a:latin typeface="+mn-ea"/>
              </a:rPr>
              <a:t>REST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A5470-CD89-4943-91FD-E9FBBFB89504}"/>
              </a:ext>
            </a:extLst>
          </p:cNvPr>
          <p:cNvSpPr txBox="1"/>
          <p:nvPr/>
        </p:nvSpPr>
        <p:spPr>
          <a:xfrm>
            <a:off x="384386" y="1313895"/>
            <a:ext cx="7357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하이퍼텍스트를 포함한 </a:t>
            </a:r>
            <a:r>
              <a:rPr lang="en-US" altLang="ko-KR" sz="1200" b="1" dirty="0">
                <a:latin typeface="+mn-ea"/>
              </a:rPr>
              <a:t>self-descriptive</a:t>
            </a:r>
            <a:r>
              <a:rPr lang="ko-KR" altLang="en-US" sz="1200" dirty="0">
                <a:latin typeface="+mn-ea"/>
              </a:rPr>
              <a:t>한 메세지의 </a:t>
            </a:r>
            <a:r>
              <a:rPr lang="en-US" altLang="ko-KR" sz="1200" b="1" dirty="0">
                <a:latin typeface="+mn-ea"/>
              </a:rPr>
              <a:t>uniform interface</a:t>
            </a:r>
            <a:r>
              <a:rPr lang="ko-KR" altLang="en-US" sz="1200" dirty="0">
                <a:latin typeface="+mn-ea"/>
              </a:rPr>
              <a:t>를 통해 리소스에 접근하는 </a:t>
            </a:r>
            <a:r>
              <a:rPr lang="en-US" altLang="ko-KR" sz="1200" dirty="0">
                <a:latin typeface="+mn-ea"/>
              </a:rPr>
              <a:t>API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6865B-7D77-4A7F-B511-AEDE32909ABD}"/>
              </a:ext>
            </a:extLst>
          </p:cNvPr>
          <p:cNvSpPr txBox="1"/>
          <p:nvPr/>
        </p:nvSpPr>
        <p:spPr>
          <a:xfrm>
            <a:off x="1484029" y="2935059"/>
            <a:ext cx="6948772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383A42"/>
                </a:solidFill>
                <a:effectLst/>
                <a:latin typeface="Menlo"/>
              </a:rPr>
              <a:t>서버가 클라이언트에서 이해할 수 있는 형식으로 응답을 하는지</a:t>
            </a:r>
            <a:endParaRPr lang="en-US" altLang="ko-KR" sz="1200" b="0" i="0" dirty="0">
              <a:solidFill>
                <a:srgbClr val="383A42"/>
              </a:solidFill>
              <a:effectLst/>
              <a:latin typeface="Menl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DAC2B9-1B8F-464F-86A4-72C95322ACE1}"/>
              </a:ext>
            </a:extLst>
          </p:cNvPr>
          <p:cNvSpPr txBox="1"/>
          <p:nvPr/>
        </p:nvSpPr>
        <p:spPr>
          <a:xfrm>
            <a:off x="1475053" y="3278932"/>
            <a:ext cx="6948772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self-descriptive</a:t>
            </a:r>
            <a:r>
              <a:rPr lang="ko-KR" altLang="en-US" sz="1200" dirty="0">
                <a:latin typeface="+mn-ea"/>
              </a:rPr>
              <a:t>한 메시지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DCB2F-D5C6-4FCC-B3F3-AA3641C8993B}"/>
              </a:ext>
            </a:extLst>
          </p:cNvPr>
          <p:cNvSpPr txBox="1"/>
          <p:nvPr/>
        </p:nvSpPr>
        <p:spPr>
          <a:xfrm>
            <a:off x="1475053" y="3602353"/>
            <a:ext cx="6948772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HATEOAS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하이퍼텍스트를 포함</a:t>
            </a:r>
            <a:r>
              <a:rPr lang="en-US" altLang="ko-KR" sz="1200" dirty="0">
                <a:latin typeface="+mn-ea"/>
              </a:rPr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158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3-1. </a:t>
            </a:r>
            <a:r>
              <a:rPr lang="en-US" altLang="ko-KR" sz="1400" b="1" dirty="0">
                <a:latin typeface="+mn-ea"/>
              </a:rPr>
              <a:t>self-descriptive</a:t>
            </a:r>
            <a:r>
              <a:rPr lang="ko-KR" altLang="en-US" sz="1400" dirty="0">
                <a:latin typeface="+mn-ea"/>
              </a:rPr>
              <a:t>한 </a:t>
            </a:r>
            <a:r>
              <a:rPr lang="ko-KR" altLang="en-US" sz="1400" dirty="0" err="1">
                <a:latin typeface="+mn-ea"/>
              </a:rPr>
              <a:t>메세지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C9561-6C50-4CCD-8D68-A01DF07D09D7}"/>
              </a:ext>
            </a:extLst>
          </p:cNvPr>
          <p:cNvSpPr txBox="1"/>
          <p:nvPr/>
        </p:nvSpPr>
        <p:spPr>
          <a:xfrm>
            <a:off x="1103243" y="2037522"/>
            <a:ext cx="676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</a:t>
            </a:r>
            <a:r>
              <a:rPr lang="ko-KR" altLang="en-US" sz="1000" b="1" dirty="0"/>
              <a:t>상태</a:t>
            </a:r>
            <a:r>
              <a:rPr lang="ko-KR" altLang="en-US" sz="1000" dirty="0"/>
              <a:t> 명시</a:t>
            </a:r>
            <a:r>
              <a:rPr lang="en-US" altLang="ko-KR" sz="1000" dirty="0"/>
              <a:t>(HTTP status)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BAA19C-1534-4857-988F-DCFB5813434C}"/>
              </a:ext>
            </a:extLst>
          </p:cNvPr>
          <p:cNvGrpSpPr/>
          <p:nvPr/>
        </p:nvGrpSpPr>
        <p:grpSpPr>
          <a:xfrm>
            <a:off x="1410511" y="2509736"/>
            <a:ext cx="7096796" cy="971757"/>
            <a:chOff x="1410511" y="2509736"/>
            <a:chExt cx="7096796" cy="9717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AEE6BF-C8F4-4413-876F-D3ED446CC4FC}"/>
                </a:ext>
              </a:extLst>
            </p:cNvPr>
            <p:cNvSpPr/>
            <p:nvPr/>
          </p:nvSpPr>
          <p:spPr>
            <a:xfrm>
              <a:off x="1410511" y="2509736"/>
              <a:ext cx="7096796" cy="97175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32C5A5-3CFF-416D-AE69-0A63D2510F65}"/>
                </a:ext>
              </a:extLst>
            </p:cNvPr>
            <p:cNvSpPr txBox="1"/>
            <p:nvPr/>
          </p:nvSpPr>
          <p:spPr>
            <a:xfrm>
              <a:off x="1484029" y="2582061"/>
              <a:ext cx="6948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HTTP/1.1 200 OK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{"id":1,"name":"</a:t>
              </a:r>
              <a:r>
                <a:rPr lang="ko-KR" altLang="en-US" sz="1200" b="0" i="0" dirty="0" err="1">
                  <a:solidFill>
                    <a:srgbClr val="383A42"/>
                  </a:solidFill>
                  <a:effectLst/>
                  <a:latin typeface="Menlo"/>
                </a:rPr>
                <a:t>잠실역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"}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9E714C-CBC6-4FEA-A518-ACC1CBC72962}"/>
              </a:ext>
            </a:extLst>
          </p:cNvPr>
          <p:cNvSpPr/>
          <p:nvPr/>
        </p:nvSpPr>
        <p:spPr>
          <a:xfrm>
            <a:off x="1536345" y="2642686"/>
            <a:ext cx="1125575" cy="161474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0D1AC-6CCE-4C0B-B471-B10F8C5E1088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REST API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5F1D9-55FD-4391-BC34-3EB658E44ACC}"/>
              </a:ext>
            </a:extLst>
          </p:cNvPr>
          <p:cNvSpPr txBox="1"/>
          <p:nvPr/>
        </p:nvSpPr>
        <p:spPr>
          <a:xfrm>
            <a:off x="384386" y="1313895"/>
            <a:ext cx="7357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메시지의 모든 요소는 메시지만 보고 그 뜻을 알아야 한다</a:t>
            </a:r>
          </a:p>
        </p:txBody>
      </p:sp>
    </p:spTree>
    <p:extLst>
      <p:ext uri="{BB962C8B-B14F-4D97-AF65-F5344CB8AC3E}">
        <p14:creationId xmlns:p14="http://schemas.microsoft.com/office/powerpoint/2010/main" val="245631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C9561-6C50-4CCD-8D68-A01DF07D09D7}"/>
              </a:ext>
            </a:extLst>
          </p:cNvPr>
          <p:cNvSpPr txBox="1"/>
          <p:nvPr/>
        </p:nvSpPr>
        <p:spPr>
          <a:xfrm>
            <a:off x="1103243" y="2037522"/>
            <a:ext cx="676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</a:t>
            </a:r>
            <a:r>
              <a:rPr lang="ko-KR" altLang="en-US" sz="1000" dirty="0"/>
              <a:t>어떤 </a:t>
            </a:r>
            <a:r>
              <a:rPr lang="ko-KR" altLang="en-US" sz="1000" b="1" dirty="0"/>
              <a:t>형식</a:t>
            </a:r>
            <a:r>
              <a:rPr lang="ko-KR" altLang="en-US" sz="1000" dirty="0"/>
              <a:t>으로 작성된 정보인지 명시</a:t>
            </a:r>
            <a:r>
              <a:rPr lang="en-US" altLang="ko-KR" sz="1000" dirty="0"/>
              <a:t>(</a:t>
            </a:r>
            <a:r>
              <a:rPr lang="ko-KR" altLang="en-US" sz="1000" dirty="0"/>
              <a:t>컨텐츠 타입</a:t>
            </a:r>
            <a:r>
              <a:rPr lang="en-US" altLang="ko-KR" sz="1000" dirty="0"/>
              <a:t>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BAA19C-1534-4857-988F-DCFB5813434C}"/>
              </a:ext>
            </a:extLst>
          </p:cNvPr>
          <p:cNvGrpSpPr/>
          <p:nvPr/>
        </p:nvGrpSpPr>
        <p:grpSpPr>
          <a:xfrm>
            <a:off x="1410511" y="2509736"/>
            <a:ext cx="7096796" cy="971757"/>
            <a:chOff x="1410511" y="2509736"/>
            <a:chExt cx="7096796" cy="9717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AEE6BF-C8F4-4413-876F-D3ED446CC4FC}"/>
                </a:ext>
              </a:extLst>
            </p:cNvPr>
            <p:cNvSpPr/>
            <p:nvPr/>
          </p:nvSpPr>
          <p:spPr>
            <a:xfrm>
              <a:off x="1410511" y="2509736"/>
              <a:ext cx="7096796" cy="97175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32C5A5-3CFF-416D-AE69-0A63D2510F65}"/>
                </a:ext>
              </a:extLst>
            </p:cNvPr>
            <p:cNvSpPr txBox="1"/>
            <p:nvPr/>
          </p:nvSpPr>
          <p:spPr>
            <a:xfrm>
              <a:off x="1484029" y="2582061"/>
              <a:ext cx="6948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HTTP/1.1 200 OK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Content-Type: application/</a:t>
              </a:r>
              <a:r>
                <a:rPr lang="en-US" altLang="ko-KR" sz="1200" b="0" i="0" dirty="0" err="1">
                  <a:solidFill>
                    <a:srgbClr val="383A42"/>
                  </a:solidFill>
                  <a:effectLst/>
                  <a:latin typeface="Menlo"/>
                </a:rPr>
                <a:t>json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 </a:t>
              </a:r>
            </a:p>
            <a:p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{"id":1,"name":"</a:t>
              </a:r>
              <a:r>
                <a:rPr lang="ko-KR" altLang="en-US" sz="1200" b="0" i="0" dirty="0" err="1">
                  <a:solidFill>
                    <a:srgbClr val="383A42"/>
                  </a:solidFill>
                  <a:effectLst/>
                  <a:latin typeface="Menlo"/>
                </a:rPr>
                <a:t>잠실역</a:t>
              </a:r>
              <a:r>
                <a:rPr lang="en-US" altLang="ko-KR" sz="1200" b="0" i="0" dirty="0">
                  <a:solidFill>
                    <a:srgbClr val="383A42"/>
                  </a:solidFill>
                  <a:effectLst/>
                  <a:latin typeface="Menlo"/>
                </a:rPr>
                <a:t>"}</a:t>
              </a:r>
              <a:endParaRPr lang="ko-KR" altLang="en-US" sz="1200" dirty="0"/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EC0859-560E-404C-8031-36949D635420}"/>
              </a:ext>
            </a:extLst>
          </p:cNvPr>
          <p:cNvSpPr/>
          <p:nvPr/>
        </p:nvSpPr>
        <p:spPr>
          <a:xfrm>
            <a:off x="1536345" y="2825565"/>
            <a:ext cx="1985787" cy="164520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552D8-0FBF-4370-9CE0-40B46500FA56}"/>
              </a:ext>
            </a:extLst>
          </p:cNvPr>
          <p:cNvSpPr txBox="1"/>
          <p:nvPr/>
        </p:nvSpPr>
        <p:spPr>
          <a:xfrm>
            <a:off x="2817890" y="4078182"/>
            <a:ext cx="333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“id”</a:t>
            </a:r>
            <a:r>
              <a:rPr lang="ko-KR" altLang="en-US" dirty="0"/>
              <a:t>와 </a:t>
            </a:r>
            <a:r>
              <a:rPr lang="en-US" altLang="ko-KR" dirty="0"/>
              <a:t>“name”</a:t>
            </a:r>
            <a:r>
              <a:rPr lang="ko-KR" altLang="en-US" dirty="0"/>
              <a:t>이 의미하는 바는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DF7BF-B326-4176-9FB6-22AD9DD266AC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REST API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AD3B0-B5A2-4E2F-8E02-8A516081B114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3-1. </a:t>
            </a:r>
            <a:r>
              <a:rPr lang="en-US" altLang="ko-KR" sz="1400" b="1" dirty="0">
                <a:latin typeface="+mn-ea"/>
              </a:rPr>
              <a:t>self-descriptive</a:t>
            </a:r>
            <a:r>
              <a:rPr lang="ko-KR" altLang="en-US" sz="1400" dirty="0">
                <a:latin typeface="+mn-ea"/>
              </a:rPr>
              <a:t>한 </a:t>
            </a:r>
            <a:r>
              <a:rPr lang="ko-KR" altLang="en-US" sz="1400" dirty="0" err="1">
                <a:latin typeface="+mn-ea"/>
              </a:rPr>
              <a:t>메세지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9CF5D-9A33-4EB8-B5E1-E5EFCF7419DA}"/>
              </a:ext>
            </a:extLst>
          </p:cNvPr>
          <p:cNvSpPr txBox="1"/>
          <p:nvPr/>
        </p:nvSpPr>
        <p:spPr>
          <a:xfrm>
            <a:off x="384386" y="1313895"/>
            <a:ext cx="7357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메시지의 모든 요소는 메시지만 보고 그 뜻을 알아야 한다</a:t>
            </a:r>
          </a:p>
        </p:txBody>
      </p:sp>
    </p:spTree>
    <p:extLst>
      <p:ext uri="{BB962C8B-B14F-4D97-AF65-F5344CB8AC3E}">
        <p14:creationId xmlns:p14="http://schemas.microsoft.com/office/powerpoint/2010/main" val="102203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21472</TotalTime>
  <Words>636</Words>
  <Application>Microsoft Office PowerPoint</Application>
  <PresentationFormat>사용자 지정</PresentationFormat>
  <Paragraphs>102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Menlo</vt:lpstr>
      <vt:lpstr>나눔스퀘어OTF</vt:lpstr>
      <vt:lpstr>맑은 고딕</vt:lpstr>
      <vt:lpstr>휴먼엑스포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임선미</dc:creator>
  <cp:lastModifiedBy>송주환</cp:lastModifiedBy>
  <cp:revision>654</cp:revision>
  <dcterms:created xsi:type="dcterms:W3CDTF">2018-10-17T01:42:36Z</dcterms:created>
  <dcterms:modified xsi:type="dcterms:W3CDTF">2022-04-12T07:15:49Z</dcterms:modified>
</cp:coreProperties>
</file>