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8" r:id="rId4"/>
    <p:sldId id="482" r:id="rId5"/>
    <p:sldId id="360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2" r:id="rId14"/>
    <p:sldId id="500" r:id="rId15"/>
    <p:sldId id="501" r:id="rId16"/>
    <p:sldId id="502" r:id="rId17"/>
    <p:sldId id="509" r:id="rId18"/>
    <p:sldId id="508" r:id="rId19"/>
    <p:sldId id="496" r:id="rId20"/>
    <p:sldId id="498" r:id="rId21"/>
    <p:sldId id="495" r:id="rId22"/>
    <p:sldId id="503" r:id="rId23"/>
    <p:sldId id="504" r:id="rId24"/>
    <p:sldId id="505" r:id="rId25"/>
    <p:sldId id="506" r:id="rId26"/>
    <p:sldId id="507" r:id="rId27"/>
    <p:sldId id="49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21" r:id="rId38"/>
    <p:sldId id="520" r:id="rId39"/>
    <p:sldId id="519" r:id="rId40"/>
    <p:sldId id="522" r:id="rId41"/>
    <p:sldId id="523" r:id="rId42"/>
    <p:sldId id="524" r:id="rId43"/>
    <p:sldId id="525" r:id="rId44"/>
    <p:sldId id="526" r:id="rId45"/>
    <p:sldId id="527" r:id="rId46"/>
    <p:sldId id="52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52D2-E515-46A8-8808-66EFA6AA3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AD499-9CBD-4460-87A1-3B4BFAC4E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3442F-665D-4607-AD05-D17E3F88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7DD2E-C606-4ECE-9DC3-E78D13BA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C795-0092-4F1D-B170-5B801036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AE6B-E359-4CDF-8C4F-F115CA24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491D4-DD23-49CA-A077-AF7DB9ED3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DF9EE-8886-4BB7-B74E-B5261789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D3A1B-F3CA-4653-A665-7C0FB302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DE1ED-14B2-47E2-973A-A297DB2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6C598-D30B-40C5-BD3E-85399150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CD02D-5BCA-4E79-ADB3-5ADEABEFA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C5B0D-5CFA-4F54-ABEA-4B8DCB18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AD51A-AE7A-4E40-ADB0-B0693432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55ADE-8C8C-4D96-B25B-6BCC9309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2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A2C5-C161-4CE0-8DE3-CB5B9144C8C5}" type="datetime1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4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5D7E-558C-45AF-9D78-028B277B64FB}" type="datetime1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2CF-6D53-467D-9CA7-290683DB8543}" type="datetime1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9607-50E9-46B4-AF96-938B412765AE}" type="datetime1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BB7C-2CC4-48C9-AD01-7ABFAB8B761D}" type="datetime1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99556"/>
            <a:ext cx="2743200" cy="365125"/>
          </a:xfrm>
        </p:spPr>
        <p:txBody>
          <a:bodyPr/>
          <a:lstStyle>
            <a:lvl1pPr>
              <a:defRPr sz="816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29BF96-1F4F-4D82-B9F3-3454A9773D5A}"/>
              </a:ext>
            </a:extLst>
          </p:cNvPr>
          <p:cNvSpPr/>
          <p:nvPr userDrawn="1"/>
        </p:nvSpPr>
        <p:spPr bwMode="auto">
          <a:xfrm>
            <a:off x="320820" y="807675"/>
            <a:ext cx="11607222" cy="85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95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992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34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7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A574-2AF7-49C3-94CB-71BABDF370C0}" type="datetime1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FB623-F9C0-4BC9-8CB9-CAE2FED9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FDB6F-F6A7-4607-88AE-7E90CF2B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EC38B-A7FE-4C60-9694-DA558CF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E2CC0-82C6-4151-91A3-81A3561C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ECA6-78D0-41B6-9B91-C4D57E0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9CD8-5A85-45B8-9D59-A6D27624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74CDF-C213-481F-945C-DFE2BFE3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E256A-2758-4B85-BF86-97C46F34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C1F0B-D737-40F5-8437-42600124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7C419-DB0E-41C4-A338-3141350D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1CB0-81EF-4B9C-B3E9-EC1A9DCA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6BC7-2934-4846-86CF-FE406AFD1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E8E5A-191D-4B6F-884B-43FFC726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0A3C2-BC75-46E1-96C8-45645C3A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13F3E-6FC7-4445-8711-614C9DC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8954C-7A0F-4D98-BB47-E74FFA0B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F48DC-FD6C-4EC5-8666-E1907896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D5983-31BF-4CBE-9D94-18537607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CB18E-6DE4-4AD3-8434-DB9F09C7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DABBB-5BF2-416F-AD22-08BCD251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27A50-AA21-4DDB-B822-9F39D5000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DCE27-9C71-4C45-A914-8DA721DA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378EF-39F4-4457-A749-7FBA1A48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A9E17-EB4A-4B55-9ACB-38193CFF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6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36E9-63B8-42ED-81EE-74C61F2C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13EF1-8C94-4889-B187-E5D198FC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B75F8-5776-4756-A8CF-2361A362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653C5-CC41-41C2-8E14-4FAE356B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4B3960-4171-4B39-91F9-15C4E6E6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918642-851B-4055-B17E-46467796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F950A-EC07-4CA5-9E5C-B2BB459B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C985-FB0B-4BDD-933A-B9182D63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B2E4B-53FF-4535-87E3-D5D50F04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12010-B4B5-461C-8105-C723F796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B9033-C6CC-48C3-A4AF-B3D993E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A990D-D329-46EA-89ED-216C7B81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DCA99-AB87-4BFF-8596-5757CBE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A9195-1D31-4BD9-BC31-1B52686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15936-D33B-40B3-8B35-A1246240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5D9CC-D4C3-4202-A5BA-0394373A0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26AA4-842B-4692-B935-02933744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E2AC0-F306-4AD1-86B2-CBA186FB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6F962-8964-4A8A-8436-CF41277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2B0B3-70FF-43AF-B4EA-4567F642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874FB-118C-4F2C-96AB-DC626A70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60988-177A-4994-A69F-E99421BE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6513-0382-4819-B728-D816A1DE50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DC2E0-BE93-4566-BDF8-0DA8C8631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083F5-805C-4BF6-A4A2-3149F9EB7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56B5-02C5-457F-96C3-214F6D1C8BEF}" type="datetime1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9626" y="1302852"/>
            <a:ext cx="9266084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스프링의 이해와 원리</a:t>
            </a:r>
            <a:r>
              <a:rPr lang="en-US" altLang="ko-KR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968" y="6030045"/>
            <a:ext cx="892229" cy="487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4CA63-07EC-463F-99A6-601D94E9FF08}"/>
              </a:ext>
            </a:extLst>
          </p:cNvPr>
          <p:cNvSpPr txBox="1"/>
          <p:nvPr/>
        </p:nvSpPr>
        <p:spPr>
          <a:xfrm>
            <a:off x="8472002" y="5100944"/>
            <a:ext cx="23466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29544"/>
            <a:r>
              <a:rPr lang="en-US" altLang="ko-KR" sz="1633" dirty="0">
                <a:solidFill>
                  <a:srgbClr val="ED7D31">
                    <a:lumMod val="75000"/>
                  </a:srgb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2022.03.31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+ View template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사용할 때 흔히 사용하는 타입입니다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632F-F4E6-40B0-98D3-5E2267CCE286}"/>
              </a:ext>
            </a:extLst>
          </p:cNvPr>
          <p:cNvSpPr txBox="1"/>
          <p:nvPr/>
        </p:nvSpPr>
        <p:spPr>
          <a:xfrm>
            <a:off x="2353745" y="2674260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@GetMapping("/test")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public String test(Model model)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model.addAttribute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("data", data);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return "/test/data";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91E93-2D62-43E9-887A-4D55D3A2ACD9}"/>
              </a:ext>
            </a:extLst>
          </p:cNvPr>
          <p:cNvSpPr txBox="1"/>
          <p:nvPr/>
        </p:nvSpPr>
        <p:spPr>
          <a:xfrm>
            <a:off x="2353745" y="3864590"/>
            <a:ext cx="651190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안에 데이터를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key, value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값으로 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return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타입을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String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값으로 뷰의 이름을 지정해주면 뷰로 데이터가 전송되게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뷰에서는 해당 데이터의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객체 이름으로 하여 그 안에 데이터를 조회합니다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F541C-72F7-4B08-AD13-15EE941959D2}"/>
              </a:ext>
            </a:extLst>
          </p:cNvPr>
          <p:cNvSpPr txBox="1"/>
          <p:nvPr/>
        </p:nvSpPr>
        <p:spPr>
          <a:xfrm>
            <a:off x="2353745" y="4701353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&lt;!DOCTYPE html&gt;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&lt;html&gt;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&lt;head&gt;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&lt;title&gt;Document&lt;/title&gt;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&lt;/head&gt;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&lt;body&gt;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&lt;p&gt;${data.name}&lt;/p&gt;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&lt;p&gt;${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data.age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}&lt;/p&gt;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&lt;/body&gt;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1263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 &amp;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결론부터 이야기하면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같은 기능입니다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인터페이스이고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구현체인데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내부적으로는 사용하는 개체의 타입이 동일하기 때문에 개발자의 취향에 따라 선택하여 사용하면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22B1-4FD9-40DA-A873-6D34B04FE3EF}"/>
              </a:ext>
            </a:extLst>
          </p:cNvPr>
          <p:cNvSpPr txBox="1"/>
          <p:nvPr/>
        </p:nvSpPr>
        <p:spPr>
          <a:xfrm>
            <a:off x="2353745" y="3088212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동시에 설정가능한 객체입니다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객체만을 반환하지만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모두를 가지고 반환합니다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생성자로 뷰의 이름을 저장하거나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setViewName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매서드를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사용하여 뷰 네임을 지정하고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addObject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메서드로 데이터를 저장합니다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84F27-80E6-4063-89B3-BBB356037C3D}"/>
              </a:ext>
            </a:extLst>
          </p:cNvPr>
          <p:cNvSpPr txBox="1"/>
          <p:nvPr/>
        </p:nvSpPr>
        <p:spPr>
          <a:xfrm>
            <a:off x="2353745" y="4301024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@GetMapping("/test")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public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test()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= new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("test/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viewPage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modelAndView.addObject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("data", 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Baeldung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return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868B1-CDB0-4068-ABBF-730AFD7C1AA6}"/>
              </a:ext>
            </a:extLst>
          </p:cNvPr>
          <p:cNvSpPr txBox="1"/>
          <p:nvPr/>
        </p:nvSpPr>
        <p:spPr>
          <a:xfrm>
            <a:off x="2353745" y="5801513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이용하기 전부터 사용했지만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Spirng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MVC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@Controller annotation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지원하기 시작한 이후로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잘사용하지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않는다고 함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00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JSTL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정식 명칭은 자바서버 페이지 표준 태그 라이브러리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JavaServer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Pages Standard Tag Library)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이고 줄여서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이라 부른다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22B1-4FD9-40DA-A873-6D34B04FE3EF}"/>
              </a:ext>
            </a:extLst>
          </p:cNvPr>
          <p:cNvSpPr txBox="1"/>
          <p:nvPr/>
        </p:nvSpPr>
        <p:spPr>
          <a:xfrm>
            <a:off x="2353745" y="2648115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이란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일반적으로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알고있는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 + 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조합을 말한다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HTML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 내에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코드인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스크립틀릿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&lt;%= student 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${student}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&lt;%=if 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c:if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&gt;, &lt;%=for%&gt;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c:forEach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대체하여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예전에는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스크립틀릿을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많이 사용했지만 가독성이 떨어지고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비즈니스로직의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분리로 인해 현재는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많이 사용하는 추세다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5B072A-5593-40A6-8B4E-B44FC1E0F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47214"/>
              </p:ext>
            </p:extLst>
          </p:nvPr>
        </p:nvGraphicFramePr>
        <p:xfrm>
          <a:off x="3015580" y="4105090"/>
          <a:ext cx="4822018" cy="2423780"/>
        </p:xfrm>
        <a:graphic>
          <a:graphicData uri="http://schemas.openxmlformats.org/drawingml/2006/table">
            <a:tbl>
              <a:tblPr/>
              <a:tblGrid>
                <a:gridCol w="2411009">
                  <a:extLst>
                    <a:ext uri="{9D8B030D-6E8A-4147-A177-3AD203B41FA5}">
                      <a16:colId xmlns:a16="http://schemas.microsoft.com/office/drawing/2014/main" val="813427743"/>
                    </a:ext>
                  </a:extLst>
                </a:gridCol>
                <a:gridCol w="2411009">
                  <a:extLst>
                    <a:ext uri="{9D8B030D-6E8A-4147-A177-3AD203B41FA5}">
                      <a16:colId xmlns:a16="http://schemas.microsoft.com/office/drawing/2014/main" val="524875724"/>
                    </a:ext>
                  </a:extLst>
                </a:gridCol>
              </a:tblGrid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태그명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설명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39364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&lt;c:set&gt;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변수명에 값을 할당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73496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&lt;c:out&gt;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>
                          <a:effectLst/>
                        </a:rPr>
                        <a:t>값을 출력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21994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&lt;c:if&gt;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>
                          <a:effectLst/>
                        </a:rPr>
                        <a:t>조건식에 해당하는 </a:t>
                      </a:r>
                      <a:r>
                        <a:rPr lang="ko-KR" altLang="en-US" sz="1000" dirty="0" err="1">
                          <a:effectLst/>
                        </a:rPr>
                        <a:t>블럭과</a:t>
                      </a:r>
                      <a:r>
                        <a:rPr lang="ko-KR" altLang="en-US" sz="1000" dirty="0">
                          <a:effectLst/>
                        </a:rPr>
                        <a:t> 사용될 </a:t>
                      </a:r>
                      <a:r>
                        <a:rPr lang="en-US" altLang="ko-KR" sz="1000" dirty="0">
                          <a:effectLst/>
                        </a:rPr>
                        <a:t>scope</a:t>
                      </a:r>
                      <a:r>
                        <a:rPr lang="ko-KR" altLang="en-US" sz="1000" dirty="0">
                          <a:effectLst/>
                        </a:rPr>
                        <a:t>설정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67064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&lt;c:choose&gt;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다른 언어의 </a:t>
                      </a:r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와 비슷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412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&lt;c:when&gt;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문의 </a:t>
                      </a:r>
                      <a:r>
                        <a:rPr lang="en-US" altLang="ko-KR" sz="1000">
                          <a:effectLst/>
                        </a:rPr>
                        <a:t>case</a:t>
                      </a:r>
                      <a:r>
                        <a:rPr lang="ko-KR" altLang="en-US" sz="1000">
                          <a:effectLst/>
                        </a:rPr>
                        <a:t>에 해당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1393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&lt;c:otherwise&gt;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문의 </a:t>
                      </a:r>
                      <a:r>
                        <a:rPr lang="en-US" altLang="ko-KR" sz="1000">
                          <a:effectLst/>
                        </a:rPr>
                        <a:t>default</a:t>
                      </a:r>
                      <a:r>
                        <a:rPr lang="ko-KR" altLang="en-US" sz="1000">
                          <a:effectLst/>
                        </a:rPr>
                        <a:t>에 해당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63828"/>
                  </a:ext>
                </a:extLst>
              </a:tr>
              <a:tr h="475494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&lt;c:forEach&gt;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 err="1">
                          <a:effectLst/>
                        </a:rPr>
                        <a:t>다른언어의</a:t>
                      </a:r>
                      <a:r>
                        <a:rPr lang="ko-KR" altLang="en-US" sz="1000" dirty="0"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effectLst/>
                        </a:rPr>
                        <a:t>loop</a:t>
                      </a:r>
                      <a:r>
                        <a:rPr lang="ko-KR" altLang="en-US" sz="1000" dirty="0">
                          <a:effectLst/>
                        </a:rPr>
                        <a:t>문 </a:t>
                      </a:r>
                      <a:r>
                        <a:rPr lang="en-US" altLang="ko-KR" sz="1000" dirty="0">
                          <a:effectLst/>
                        </a:rPr>
                        <a:t>items </a:t>
                      </a:r>
                      <a:r>
                        <a:rPr lang="ko-KR" altLang="en-US" sz="1000" dirty="0">
                          <a:effectLst/>
                        </a:rPr>
                        <a:t>속성에 배열을 할당할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8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2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HttpServletRequest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HttpServletResponse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대한 이해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WAS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웹브라우져로부터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요청을 받으면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요청을 받을 때 전달 받은 정보를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생성하여 저장</a:t>
            </a: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웹브라우져에게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응답을 돌려줄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빈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생성된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정보가 저장된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비어 있는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에게 전달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710B7-F403-40F2-96B0-A234ACCFF77C}"/>
              </a:ext>
            </a:extLst>
          </p:cNvPr>
          <p:cNvSpPr txBox="1"/>
          <p:nvPr/>
        </p:nvSpPr>
        <p:spPr>
          <a:xfrm>
            <a:off x="2353745" y="3522200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프로토콜의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request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서블릿에게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전달하기 위한 목적으로 사용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Header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Parameter, Cookie, URI, URL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등의 정보를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읽어들이는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메소드를 가진 클래스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Body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Stream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읽어들이는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메소드를 가지고 있음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556FE-C79F-407C-A511-8FFD3C9DA671}"/>
              </a:ext>
            </a:extLst>
          </p:cNvPr>
          <p:cNvSpPr txBox="1"/>
          <p:nvPr/>
        </p:nvSpPr>
        <p:spPr>
          <a:xfrm>
            <a:off x="2353745" y="4800588"/>
            <a:ext cx="6771720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Content Type,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응답코드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응답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메시지등을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담아서 전송함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88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HttpServletRequest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HttpServletResponse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대한 이해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33080B9-0DAC-4EB2-80C1-C5D08FA6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49278"/>
            <a:ext cx="5816903" cy="15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@SuppressWarning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SuppressWarning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사용하여 컴파일 단위의 서브세트와 관련된 컴파일 경고를 사용하지 않도록 설정할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7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회사 소스코드 로그인 과정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285780" y="2047755"/>
            <a:ext cx="6808793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LoginController.login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컨트롤러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login.jsp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Supports()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Authenticate()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LoginController.index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컨트롤러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index.jsp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c:redirect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="${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menu.menuUrl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}"</a:t>
            </a:r>
          </a:p>
        </p:txBody>
      </p:sp>
    </p:spTree>
    <p:extLst>
      <p:ext uri="{BB962C8B-B14F-4D97-AF65-F5344CB8AC3E}">
        <p14:creationId xmlns:p14="http://schemas.microsoft.com/office/powerpoint/2010/main" val="360181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pageContext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pageContext.request.contextPath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웹에서 상대적인 경로를 나타낸다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javax.servlet.jsp.PageContext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클래스를 상속해 웹 컨테이너가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JSP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실행시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자동으로 생성해서 제공하는 내장 객체이다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AB040-262F-46F8-A438-9483D2DEA1EC}"/>
              </a:ext>
            </a:extLst>
          </p:cNvPr>
          <p:cNvSpPr txBox="1"/>
          <p:nvPr/>
        </p:nvSpPr>
        <p:spPr>
          <a:xfrm>
            <a:off x="2353743" y="3197786"/>
            <a:ext cx="767776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상대경로라는건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내 현재 위치의 문서를 기준으로 경로를 인식하는 방법이다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1E52B-CED8-400B-A8F9-59D0815F6D37}"/>
              </a:ext>
            </a:extLst>
          </p:cNvPr>
          <p:cNvSpPr txBox="1"/>
          <p:nvPr/>
        </p:nvSpPr>
        <p:spPr>
          <a:xfrm>
            <a:off x="2353743" y="3738419"/>
            <a:ext cx="7677761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pageContext.request.contextPath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contextPath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변경되어도 소스 수정없이 적용하기 위해 사용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-&gt;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유지보수 용이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http://localhost/bb/java/index.do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pageContext.request.contextPath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/bb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문자열에 해당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tskwon.tistory.com/bbs/boardList.do -&gt; tskwon.tistory.com/blog/bbs/boardList.do (/blog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contextPath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 예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EL(Expression Language)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통해서 간편하게 사용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30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WebSecurityConfig.java</a:t>
            </a:r>
            <a:endParaRPr lang="ko-KR" altLang="en-US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 작성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6C1FF-BF61-41A6-8C4C-EF46EE295B97}"/>
              </a:ext>
            </a:extLst>
          </p:cNvPr>
          <p:cNvSpPr txBox="1"/>
          <p:nvPr/>
        </p:nvSpPr>
        <p:spPr>
          <a:xfrm>
            <a:off x="2353745" y="2575406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@EnableWebSecurity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추가합니다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클래스를 상속 받습니다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configure()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오버라이드하여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작성합니다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파라미터는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HttpSecurity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받습니다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특정한 경로에 특정한 권한을 가진 사용자만 접근할 수 있도록 아래의 메소드를 이용합니다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http.authorizeRequests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http.authorizeRequests.antMatchers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빌더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패턴을 이용하고 있음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authorizeRequests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처리에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이용한다는 것을 의미합니다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46EAC-EA40-4F7E-AAB4-73B4BAF9054B}"/>
              </a:ext>
            </a:extLst>
          </p:cNvPr>
          <p:cNvSpPr txBox="1"/>
          <p:nvPr/>
        </p:nvSpPr>
        <p:spPr>
          <a:xfrm>
            <a:off x="2353745" y="4723422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웹을 처리하는 기본 방식은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HttpSession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브라우저가 완전히 종료되면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로그인한 정보를 잃게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브라우저를 종료하지 않을 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로그아웃을 행해서 자신이 로그인 했던 모든 정보를 삭제해야 함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http.logout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invalidateHttpSession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382065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WebSecurityConfig.java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SecurityConfig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인증에 대한 다양한 설정을 생성할 수 있습니다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76A84-1ABF-42A1-A7DE-FECFA0D1AD09}"/>
              </a:ext>
            </a:extLst>
          </p:cNvPr>
          <p:cNvSpPr txBox="1"/>
          <p:nvPr/>
        </p:nvSpPr>
        <p:spPr>
          <a:xfrm>
            <a:off x="2353745" y="27494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참고로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인증 매니저를 생성하는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빌더입니다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6A1DF-61FC-478D-8199-9B637A8E0313}"/>
              </a:ext>
            </a:extLst>
          </p:cNvPr>
          <p:cNvSpPr txBox="1"/>
          <p:nvPr/>
        </p:nvSpPr>
        <p:spPr>
          <a:xfrm>
            <a:off x="2353745" y="3224368"/>
            <a:ext cx="651190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@Autowired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public void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configureGlobal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auth) throws Exception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auth.authenticationProvider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);    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12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문서 제</a:t>
            </a:r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개정 이력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4E8C8-A869-4EF7-8F79-72BD63A88C5E}"/>
              </a:ext>
            </a:extLst>
          </p:cNvPr>
          <p:cNvGraphicFramePr>
            <a:graphicFrameLocks noGrp="1"/>
          </p:cNvGraphicFramePr>
          <p:nvPr/>
        </p:nvGraphicFramePr>
        <p:xfrm>
          <a:off x="1424048" y="983562"/>
          <a:ext cx="9311669" cy="465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51">
                  <a:extLst>
                    <a:ext uri="{9D8B030D-6E8A-4147-A177-3AD203B41FA5}">
                      <a16:colId xmlns:a16="http://schemas.microsoft.com/office/drawing/2014/main" val="1560768630"/>
                    </a:ext>
                  </a:extLst>
                </a:gridCol>
                <a:gridCol w="1094269">
                  <a:extLst>
                    <a:ext uri="{9D8B030D-6E8A-4147-A177-3AD203B41FA5}">
                      <a16:colId xmlns:a16="http://schemas.microsoft.com/office/drawing/2014/main" val="2640559205"/>
                    </a:ext>
                  </a:extLst>
                </a:gridCol>
                <a:gridCol w="6175624">
                  <a:extLst>
                    <a:ext uri="{9D8B030D-6E8A-4147-A177-3AD203B41FA5}">
                      <a16:colId xmlns:a16="http://schemas.microsoft.com/office/drawing/2014/main" val="638077545"/>
                    </a:ext>
                  </a:extLst>
                </a:gridCol>
                <a:gridCol w="1242925">
                  <a:extLst>
                    <a:ext uri="{9D8B030D-6E8A-4147-A177-3AD203B41FA5}">
                      <a16:colId xmlns:a16="http://schemas.microsoft.com/office/drawing/2014/main" val="451640761"/>
                    </a:ext>
                  </a:extLst>
                </a:gridCol>
              </a:tblGrid>
              <a:tr h="27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버전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일자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개정 사유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56318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15598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80719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8938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4269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4659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28505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9744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2082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6635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98193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6672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9786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B15A586-EAC7-4A25-9C47-E46D51EA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56" y="2063722"/>
            <a:ext cx="5477970" cy="41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3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시큐리티에서는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권한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분리하여 체크할 수 있도록 구조를 만들었다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: 'A'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라고 주장하는 주체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(user, subject, principal)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'A'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맞는지 확인하는 것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과정에 사용되는 핵심 객체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ID/PASSWORD, JWT, OAuth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 여러 방식으로 인증에 필요한 값이 전달되는데 이것을 하나의 인터페이스로 받아 수행하도록 추상화 하는 역할의 인터페이스다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33600-451E-480B-A75F-8DA5B3BEE2C1}"/>
              </a:ext>
            </a:extLst>
          </p:cNvPr>
          <p:cNvSpPr txBox="1"/>
          <p:nvPr/>
        </p:nvSpPr>
        <p:spPr>
          <a:xfrm>
            <a:off x="2353743" y="4064070"/>
            <a:ext cx="7677761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Authorization(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권한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 자원에 대한 권한이 있는지 확인하는 것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프로세스상 신분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거치고 신분 인증이 되었으면 권한이 있는지 확인 후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서버 자원에 대해서 접근할 수 있게 되는 순서다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권한 과정은 애플리케이션에서 굉장히 여러 번 일어난다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id/password,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공인인증서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지문 등으로 로그인을 하는 것은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해당한다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6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필터가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필터가 우리가 일반적이라고 생각하는 아이디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패스워드를 이용한 인증을 담당하는 필터다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84E0D-3DF3-4AED-AF67-2C63876F218C}"/>
              </a:ext>
            </a:extLst>
          </p:cNvPr>
          <p:cNvSpPr txBox="1"/>
          <p:nvPr/>
        </p:nvSpPr>
        <p:spPr>
          <a:xfrm>
            <a:off x="2353743" y="3809992"/>
            <a:ext cx="7677761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필터 체인이란 이런 메커니즘이다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 필터를 거치면서 앞 선 어떠한 필터에서 인증이 완료되면 해당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(Request)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인증된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되는 것이다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모든 필터를 거쳤는데 전부 다 인증에 실패하면 어떻게 될까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 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인증되지 않은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되는 것뿐이다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그러면 인증이 안 됐으니까 해당 요청이 접근 권한이 없으므로 그에 따른 처리를 해주면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예를 들어 회원가입 페이지로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:redirect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하거나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 Error Code : 403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대한 처리 등을 하면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33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시큐리티를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이용하는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커스텀한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인증 절차를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만드려면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어떻게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해야할까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UsernamePasswordAuthenticationFilter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유사한 커스텀 필터를 만들고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 필터내에서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인터페이스를 구현한 커스텀 클래스의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토큰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만들어서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인증해달라고 던져주면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물론 뒤에서 말할 실질적으로 인증을 담당할 객체도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만들어야한다만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63642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(Interface)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authenticate(Authentication):Authentication →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받아 인증하고 인증되었다면 인증된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돌려주는 메서드를 구현하도록 하는 인터페이스다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메서드를 통해 인증되면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isAuthenticated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boolean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TRUE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바꿔준다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446D-FD2D-4C9B-91A4-9B621E6D993C}"/>
              </a:ext>
            </a:extLst>
          </p:cNvPr>
          <p:cNvSpPr txBox="1"/>
          <p:nvPr/>
        </p:nvSpPr>
        <p:spPr>
          <a:xfrm>
            <a:off x="2353743" y="3429000"/>
            <a:ext cx="7677761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(Class)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구현체로 스프링에서 인증을 담당하는 클래스로 볼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생성하고 등록하고 관리하는 스프링 빈이므로 직접 구현할 필요가 없음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하지만 직접 인증 과정을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진행하는게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아니라 멤버 변수로 가지고 있는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들을에게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인증을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위임처리하고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그 중에 하나의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명확하게는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구현한 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객체가 인증 과정을 거쳐서 인증에 성공하면 요청에 대해서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인증이 되었다고 알려주는 방식이다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인증이 되었다고 알려주는 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인터페이스의 메서드인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메서드의 리턴 값인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 안에 인증 값을 넣어주는 것으로 처리한다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43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(Interface)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authenticate(Authentication):Authentication →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앞서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봤던 메서드와 똑같은 메서드로 인증과정이 이 메서드를 통해 진행된다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446D-FD2D-4C9B-91A4-9B621E6D993C}"/>
              </a:ext>
            </a:extLst>
          </p:cNvPr>
          <p:cNvSpPr txBox="1"/>
          <p:nvPr/>
        </p:nvSpPr>
        <p:spPr>
          <a:xfrm>
            <a:off x="2353744" y="3124200"/>
            <a:ext cx="7677761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supports(Class&lt;?&gt;):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boolean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→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앞에서 필터에서 보내준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가능한 클래스인지 확인하는 메서드다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UsernamePasswordAuthenticationToken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도착한다면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자기가 갖고 있는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목록을 순회하면서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너가 이거 해결해줄 수 있어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?'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하고 물어보고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(supports())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해결 가능하다고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TRUE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리턴해주는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메서드를 실행한다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아래에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ProviderManager.class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내의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메서드를 가져왔으니 앞서 말한 동작을 확인해보면 도움될 것이다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7869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핵심 용어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39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principal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서비스에 접근하는 유저를 가리킴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userId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생각해도 무방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한 유저의 인증 정보를 가지고 있는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사용자가 인증 과정을 성공적으로 마치면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사용자의 정보 및 인증 성공여부를 가지고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생성한 후 보관한다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SecurityContextHolder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보관하는 곳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애플리케이션 어디에서 든지 접근할 수 있음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ex) Object principal =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SecurityContextHolder.getContext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getAuthentication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getPrincipal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();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 서비스의 사용자 객체를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사용하는 사용자 객체와 호환해주는 어댑터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-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로그인할 때 전달된 정보를 기반으로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유저를 가져오는 책임을 가지는 인터페이스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GrantedAuthority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사용자에게 주어진 애플리케이션 사용 권한 객체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PasswordEncoder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- 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사용자의 정보 저장 시 비밀번호를 암호화 해주거나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시 입력된 비밀번호와 저장된 비밀번호를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matching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해주는 객체</a:t>
            </a:r>
          </a:p>
        </p:txBody>
      </p:sp>
    </p:spTree>
    <p:extLst>
      <p:ext uri="{BB962C8B-B14F-4D97-AF65-F5344CB8AC3E}">
        <p14:creationId xmlns:p14="http://schemas.microsoft.com/office/powerpoint/2010/main" val="376885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과정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폼 기반 로그인이라고 가정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아이디 비밀번호 입력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1 -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아이디 비밀번호를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사용하는 유저의 객체로 변환 시킴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이용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2 -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정보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 id)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기반으로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사용자 정보를 가져옴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인터페이스가 하는 역할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3 -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정보와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가져온 사용자 정보를 기반으로 인증 진행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아래에서 설명할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4 -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만약 인증에 성공했다면 유저에게 설정된 권한을 부여함</a:t>
            </a:r>
          </a:p>
        </p:txBody>
      </p:sp>
    </p:spTree>
    <p:extLst>
      <p:ext uri="{BB962C8B-B14F-4D97-AF65-F5344CB8AC3E}">
        <p14:creationId xmlns:p14="http://schemas.microsoft.com/office/powerpoint/2010/main" val="241652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세부 내용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authenticate(Authentication authentication)    throws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AuthenticationException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메소드 하나를 가지고 있는 인터페이스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인증을 담당하는 메소드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33BB-69AA-42D7-B379-0A7999B79515}"/>
              </a:ext>
            </a:extLst>
          </p:cNvPr>
          <p:cNvSpPr txBox="1"/>
          <p:nvPr/>
        </p:nvSpPr>
        <p:spPr>
          <a:xfrm>
            <a:off x="2353745" y="4025706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기본 구현체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클래스는 자신이 가지고 있는 여러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들에게 인증 처리를 위임함</a:t>
            </a:r>
          </a:p>
        </p:txBody>
      </p:sp>
    </p:spTree>
    <p:extLst>
      <p:ext uri="{BB962C8B-B14F-4D97-AF65-F5344CB8AC3E}">
        <p14:creationId xmlns:p14="http://schemas.microsoft.com/office/powerpoint/2010/main" val="242141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세부 내용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7175266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실질적으로 인증을 처리하는 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구현한 클래스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그리고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PasswordEncoder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이용해서 인증을 처리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여러개의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가질 수 있음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여러개의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가지고 있는 경우 각 순서대로 인증을 진행하거나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skip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함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만약 모든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null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반환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skip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했다는 것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ProviderNotFountException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반환함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구현한 여러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구현체들이 있음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8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D1FFA-F508-4C23-9F6A-DC9D7B95DDEA}"/>
              </a:ext>
            </a:extLst>
          </p:cNvPr>
          <p:cNvSpPr txBox="1"/>
          <p:nvPr/>
        </p:nvSpPr>
        <p:spPr>
          <a:xfrm>
            <a:off x="1539790" y="1390259"/>
            <a:ext cx="7773598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C1BAE-1DD7-4B10-ADA0-0AD8EEB8A7A1}"/>
              </a:ext>
            </a:extLst>
          </p:cNvPr>
          <p:cNvSpPr txBox="1"/>
          <p:nvPr/>
        </p:nvSpPr>
        <p:spPr>
          <a:xfrm>
            <a:off x="1539790" y="2134929"/>
            <a:ext cx="7773598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2FC87-DF8C-41D1-8B6D-C2F2FBBD98C2}"/>
              </a:ext>
            </a:extLst>
          </p:cNvPr>
          <p:cNvSpPr txBox="1"/>
          <p:nvPr/>
        </p:nvSpPr>
        <p:spPr>
          <a:xfrm>
            <a:off x="1539790" y="2879600"/>
            <a:ext cx="4851197" cy="31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02451-FDB0-4C66-A7DE-7958C253AAD1}"/>
              </a:ext>
            </a:extLst>
          </p:cNvPr>
          <p:cNvSpPr txBox="1"/>
          <p:nvPr/>
        </p:nvSpPr>
        <p:spPr>
          <a:xfrm>
            <a:off x="1539790" y="3624269"/>
            <a:ext cx="4851197" cy="31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707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application.yml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7175266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Boot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일반적인 관행은 외부 구성을 사용하여 속성을 정의하는 것 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기본적으로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Boot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key-value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형식을 사용 하는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application.properties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파일에 설정된 구성에 액세스 할 수 있습니다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회사 소스코드는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application.yml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속성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파일뿐만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아니라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Boot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애플리케이션에서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YAML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기반 구성 파일을 사용할 수도 있습니다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YAML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계층 적 구성 데이터를 지정하기위한 편리한 형식입니다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4FD0-71AC-467D-8385-41D2712377ED}"/>
              </a:ext>
            </a:extLst>
          </p:cNvPr>
          <p:cNvSpPr txBox="1"/>
          <p:nvPr/>
        </p:nvSpPr>
        <p:spPr>
          <a:xfrm>
            <a:off x="2353745" y="4508429"/>
            <a:ext cx="2818890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application.properties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형식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spring.datasource.url=jdbc:h2:dev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spring.datasource.username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=SA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spring.datasource.password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07EE2-F000-48EC-BEAD-FA9302F9827D}"/>
              </a:ext>
            </a:extLst>
          </p:cNvPr>
          <p:cNvSpPr txBox="1"/>
          <p:nvPr/>
        </p:nvSpPr>
        <p:spPr>
          <a:xfrm>
            <a:off x="6611509" y="4508429"/>
            <a:ext cx="2818890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YAML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형식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spring: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datasource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password: password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url: jdbc:h2:dev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username: SA</a:t>
            </a:r>
          </a:p>
        </p:txBody>
      </p:sp>
    </p:spTree>
    <p:extLst>
      <p:ext uri="{BB962C8B-B14F-4D97-AF65-F5344CB8AC3E}">
        <p14:creationId xmlns:p14="http://schemas.microsoft.com/office/powerpoint/2010/main" val="3283887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application.yml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my: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name=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junseo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참조할 때는 여러가지 방법이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@Value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어노테이션으로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값을 받아올 수도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@Value(“${my.name}”)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String name;</a:t>
            </a:r>
          </a:p>
        </p:txBody>
      </p:sp>
    </p:spTree>
    <p:extLst>
      <p:ext uri="{BB962C8B-B14F-4D97-AF65-F5344CB8AC3E}">
        <p14:creationId xmlns:p14="http://schemas.microsoft.com/office/powerpoint/2010/main" val="414186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Interceptor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88769"/>
            <a:ext cx="717526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Interceptor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요청주소에 대해 관심을 가지고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request.getRequestURI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요청주소를 확인하여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메서드를 호출 하기 전이나 후에 다른 메서드를 호출 할 수 있도록 가로 채 간다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F2077-E810-49BC-9FB8-61DD9D63EBFA}"/>
              </a:ext>
            </a:extLst>
          </p:cNvPr>
          <p:cNvSpPr txBox="1"/>
          <p:nvPr/>
        </p:nvSpPr>
        <p:spPr>
          <a:xfrm>
            <a:off x="2380639" y="3429000"/>
            <a:ext cx="7175266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Interceptor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보통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가지 메소드를 구현한다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 호출 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(return false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이면 이후는 실행하지 않고 종료된다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postHandle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 호출 후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afterCompletion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- View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처리까지 완료 후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HandlerInterceptor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혹은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HandlerInterceptorAdaptor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implements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하거나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extends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LoggerInterceptor.java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할 내용 정의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60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Interceptor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2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개의 페이지에 대해 중복하여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Interceptor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쓰려면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("/sub1/test3", "/sub1/test4")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개의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어떠한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경로에 상관없이 쓰려면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("/*")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개를 넘어서서 몇개의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어디든지의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경로에 추가하고 싶으면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("/**")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 경로를 제외하고 싶으면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excludePathPatterns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("/*")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즉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클라이언트 요청 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해당 경로가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addInterceptor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있으면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TestController.java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바로 가지 않고 먼저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TestController.java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가서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실행한다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6268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Interceptor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380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실행결과순서는 다음과 같다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실행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postHandle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afterCompletion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return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false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 경우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</p:txBody>
      </p:sp>
    </p:spTree>
    <p:extLst>
      <p:ext uri="{BB962C8B-B14F-4D97-AF65-F5344CB8AC3E}">
        <p14:creationId xmlns:p14="http://schemas.microsoft.com/office/powerpoint/2010/main" val="1427742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@ReuqestParam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@ReuqestParam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객체와 같은 역할을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getParameter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이용했지만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@RequestParam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이용해서 받아오는 방법도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59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응용 프로그램 개발을 위해 필요한 기능을 모아 놓은 소프트웨어이며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그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Apple SD Gothic Neo"/>
              </a:rPr>
              <a:t>기능에 대한 도구 또는 함수들의 집합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이라고 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704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응용 프로그램을 만드는데 사용되는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interface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 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여기서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interface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란 사물간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사람간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또는 사람과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Apple SD Gothic Neo"/>
              </a:rPr>
              <a:t>사물 간에 상호작용을 할 수 있도록 연결해주는 장치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방법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형식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공간 등을 통칭한다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-&gt; interface ==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접점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02502-9B51-487A-91EB-DD86817AF6F8}"/>
              </a:ext>
            </a:extLst>
          </p:cNvPr>
          <p:cNvSpPr txBox="1"/>
          <p:nvPr/>
        </p:nvSpPr>
        <p:spPr>
          <a:xfrm>
            <a:off x="2380639" y="3130076"/>
            <a:ext cx="7175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이브러리와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를 혼동하지 않도록 주의하자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!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실제 개발을 할 때는 여러 컴포넌트를 합쳐서 개발을 하게 되고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각각의 컴포넌트들은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를 가지고 있습니다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이때 많은 컴포넌트들이 라이브러리의 형태로 제공되기 때문에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와 라이브러리는 혼동할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하지만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라이브러리는 컴포넌트 자체를 의미하고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는 그 컴포넌트를 활용하기 위한 규약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을 의미</a:t>
            </a:r>
            <a:endParaRPr lang="ko-KR" altLang="en-US" sz="14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CEF9C-5498-4CC5-80A6-072ECF6D25DD}"/>
              </a:ext>
            </a:extLst>
          </p:cNvPr>
          <p:cNvSpPr txBox="1"/>
          <p:nvPr/>
        </p:nvSpPr>
        <p:spPr>
          <a:xfrm>
            <a:off x="2380639" y="4184519"/>
            <a:ext cx="717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b="1" dirty="0">
                <a:solidFill>
                  <a:srgbClr val="333333"/>
                </a:solidFill>
                <a:latin typeface="Apple SD Gothic Neo"/>
              </a:rPr>
              <a:t>API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는 소프트웨어 구성 요소</a:t>
            </a:r>
            <a:r>
              <a:rPr lang="en-US" altLang="ko-KR" sz="1400" b="1" dirty="0">
                <a:solidFill>
                  <a:srgbClr val="333333"/>
                </a:solidFill>
                <a:latin typeface="Apple SD Gothic Neo"/>
              </a:rPr>
              <a:t>(</a:t>
            </a:r>
            <a:r>
              <a:rPr lang="ko-KR" altLang="en-US" sz="1400" b="1" dirty="0">
                <a:solidFill>
                  <a:srgbClr val="333333"/>
                </a:solidFill>
                <a:latin typeface="Apple SD Gothic Neo"/>
              </a:rPr>
              <a:t>컴포넌트</a:t>
            </a:r>
            <a:r>
              <a:rPr lang="en-US" altLang="ko-KR" sz="1400" b="1" dirty="0">
                <a:solidFill>
                  <a:srgbClr val="333333"/>
                </a:solidFill>
                <a:latin typeface="Apple SD Gothic Neo"/>
              </a:rPr>
              <a:t>)</a:t>
            </a:r>
            <a:r>
              <a:rPr lang="ko-KR" altLang="en-US" sz="1400" b="1" dirty="0">
                <a:solidFill>
                  <a:srgbClr val="333333"/>
                </a:solidFill>
                <a:latin typeface="Apple SD Gothic Neo"/>
              </a:rPr>
              <a:t>와의 가능한 상호 작용 사양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으로 정의됩니다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예를 들어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자동차를 소프트웨어 구성요소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컴포넌트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라고 생각해봅시다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여기서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API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는 자동차가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'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할 수 있는 것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' (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가속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브레이크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라디오를 켜는 법 등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에 대한 정보를 포함할 수 있습니다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또한 이러한 작업을 수행 할 수 있는 방법에 대한 정보도 포함됩니다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예를 들어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가속하기 위해서는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당신은 당신의 발을 가스 페달에 두고 눌러야 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endParaRPr lang="ko-KR" altLang="en-US" sz="14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290676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라이브러리 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vs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프레임워크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차이점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: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Apple SD Gothic Neo"/>
              </a:rPr>
              <a:t>흐름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을 누가 가지고 있는가의 차이이다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프레임워크는 전체적인 흐름을 자체적으로 가지고 있어 프로그래머는 그 안에서 필요한 코드를 작성한다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반면에 라이브러리는 프로그래머가 전체적인 흐름을 가지고 있어 라이브러리를 자기가 원하는 기능을 구현하고 싶을 때 가져다 사용할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프레임워크는 가져다 사용하는 개념보다는 프레임워크라는 특정 공간에 들어가서 사용한다는 느낌이 더 강하다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-&gt;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프레임워크는 제어의 역전 개념이 들어있는 것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즉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프레임워크는 제어권을 자체적으로 가지고 있어서 프로그래머가 그 안에서 사용하는 개념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라이브러리는 프로그래머에게 제어권이 있어서 라이브러리를 능동적으로 가져와서 사용함</a:t>
            </a:r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0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HttpSession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 SD Gothic Neo"/>
              </a:rPr>
              <a:t>HttpSession's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 SD Gothic Neo"/>
              </a:rPr>
              <a:t>setAttribute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("Key", Value)</a:t>
            </a:r>
          </a:p>
          <a:p>
            <a:pPr defTabSz="829544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"Key"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를 사용하여 객체를 세션에 바인딩한다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defTabSz="829544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Value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는 값으로 들어올 자료형을 예측할 수 없기에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Object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형으로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 SD Gothic Neo"/>
              </a:rPr>
              <a:t>업캐스팅하여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 모두 받아낸다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@SpringBootApplication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@SpringBootApplication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스프링 부트의 가장 기본적인 설정을 선언해 줍니다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해당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보면 아래와 같은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다시 선언되어 있습니다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lang="ko-KR" altLang="en-US" sz="1270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97C96-C4B5-4858-B6F3-E9F1171EE1ED}"/>
              </a:ext>
            </a:extLst>
          </p:cNvPr>
          <p:cNvSpPr txBox="1"/>
          <p:nvPr/>
        </p:nvSpPr>
        <p:spPr>
          <a:xfrm>
            <a:off x="2353745" y="3947008"/>
            <a:ext cx="6511906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@EnableAutoConfiguration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사전에 정의한 라이브러리들을 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등록해 주는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기본적으로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파일에 대한 설정을 자동으로 잡아주는데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사전에 정의한 라이브러리들 모두가 등록되는 것은 아니고 특정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Condition(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조건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만족될 경우에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사전 정의 파일 위치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Dependencies &gt; spring-boot-autoconfigure &gt; META-INF 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spring.factories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org.springframework.boot.autoconfigure.EnableAutoConfiguration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="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등록된 클래스들이 자동으로 등록되는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각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OnBeanCondition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OnClassCondition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OnWebApplicationCondition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조건에 의해 등록 여부가 결정됩니다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38B98-64E0-466C-BC21-0A9AC3F958F3}"/>
              </a:ext>
            </a:extLst>
          </p:cNvPr>
          <p:cNvSpPr txBox="1"/>
          <p:nvPr/>
        </p:nvSpPr>
        <p:spPr>
          <a:xfrm>
            <a:off x="2353745" y="3014706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@ComponentScan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@component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및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@Service, @Repository, @Controller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등의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스캔하여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등록해주는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lang="ko-KR" altLang="en-US" sz="1270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335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객체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데이터를 전달 할 때 사용</a:t>
            </a:r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470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URL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36" name="Picture 12" descr="Domaine Name">
            <a:extLst>
              <a:ext uri="{FF2B5EF4-FFF2-40B4-BE49-F238E27FC236}">
                <a16:creationId xmlns:a16="http://schemas.microsoft.com/office/drawing/2014/main" id="{A6F87D07-DBCD-4D15-907B-7C6AC48A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73" y="2588168"/>
            <a:ext cx="5013410" cy="7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rt">
            <a:extLst>
              <a:ext uri="{FF2B5EF4-FFF2-40B4-BE49-F238E27FC236}">
                <a16:creationId xmlns:a16="http://schemas.microsoft.com/office/drawing/2014/main" id="{08F1140D-2F68-47DB-B0EA-E9F8D1F0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73" y="3547586"/>
            <a:ext cx="5273387" cy="8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th to the file">
            <a:extLst>
              <a:ext uri="{FF2B5EF4-FFF2-40B4-BE49-F238E27FC236}">
                <a16:creationId xmlns:a16="http://schemas.microsoft.com/office/drawing/2014/main" id="{F8EAFA57-38BC-4C75-A6AD-899F5277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09" y="4566751"/>
            <a:ext cx="4584937" cy="7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rameters">
            <a:extLst>
              <a:ext uri="{FF2B5EF4-FFF2-40B4-BE49-F238E27FC236}">
                <a16:creationId xmlns:a16="http://schemas.microsoft.com/office/drawing/2014/main" id="{A4B36D31-557F-4814-9697-4DAB344F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09" y="5586615"/>
            <a:ext cx="4780328" cy="7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otocol">
            <a:extLst>
              <a:ext uri="{FF2B5EF4-FFF2-40B4-BE49-F238E27FC236}">
                <a16:creationId xmlns:a16="http://schemas.microsoft.com/office/drawing/2014/main" id="{3432D196-AE0D-4C89-884B-892C6A1A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73" y="1696542"/>
            <a:ext cx="4495800" cy="71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82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&lt;form&gt; action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&lt;form&gt;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action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속성은 폼 데이터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(form data)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를 서버로 보낼 때 해당 데이터가 도착할 </a:t>
            </a:r>
            <a:r>
              <a:rPr lang="en-US" altLang="ko-KR" sz="1400" b="1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을 명시합니다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735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&lt;input&gt; name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name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속성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(name="title")</a:t>
            </a: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document.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폼 </a:t>
            </a:r>
            <a:r>
              <a:rPr lang="ko-KR" altLang="en-US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객체명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폼 </a:t>
            </a:r>
            <a:r>
              <a:rPr lang="ko-KR" altLang="en-US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원소명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.value</a:t>
            </a:r>
          </a:p>
          <a:p>
            <a:pPr defTabSz="829544"/>
            <a:r>
              <a:rPr lang="en-US" altLang="ko-KR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document.getElementsByName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("name")</a:t>
            </a: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name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속성은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page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영역에서 중복되어 사용이 가능하며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, action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해당하는 페이지에 전달할 수 있는 파라미터로 사용한다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GET/POST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방식으로 값을 전달하고 싶은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tag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사용한다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예를 들어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객체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(input, radio, checkbox, ...)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에서 전송되는 파라미터의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Key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값으로 사용한다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name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값이 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(Key)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로 해서 값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(Value)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가 전송된다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, request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값이 전달될 때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Map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과 마찬가지로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Value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쌍의 형식으로 데이터가 저장된다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Server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단에서 </a:t>
            </a:r>
            <a:r>
              <a:rPr lang="en-US" altLang="ko-KR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request.getParameter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parameterName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으로 값을 가져온다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348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&lt;input&gt; name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하드웨어 측면에서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, web server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는 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web server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의 소프트웨어와 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website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의 컴포넌트 파일들을 저장하는 컴퓨터입니다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. (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컴포넌트 파일에는 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HTML 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문서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, images, CSS stylesheets, 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그리고 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JavaScript files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가 있습니다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.) Web server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는 인터넷에 연결되어 웹에 연결된 다른 기기들이 웹 서버의 데이터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컴포넌트 파일들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를 주고받을 수 있도록 합니다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소프트웨어 측면에서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, web server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는 기본적으로 웹 사용자가 어떻게 호스트 파일들에 접근하는지를 관리합니다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. 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이 문서에서 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web server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는 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HTTP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서버로 국한합니다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. HTTP 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서버는 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URL(Web addresses)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과 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HTTP(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당신의 브라우저가 웹 페이지를 보여주기 위해 사용하는 프로토콜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r>
              <a:rPr lang="ko-KR" altLang="en-US" sz="1400" b="0" i="0" dirty="0">
                <a:solidFill>
                  <a:srgbClr val="15141A"/>
                </a:solidFill>
                <a:effectLst/>
                <a:latin typeface="Inter"/>
              </a:rPr>
              <a:t>의 소프트웨어 일부입니다</a:t>
            </a:r>
            <a:r>
              <a:rPr lang="en-US" altLang="ko-KR" sz="1400" b="0" i="0" dirty="0">
                <a:solidFill>
                  <a:srgbClr val="15141A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6D199FAC-103A-487F-8F8C-4A40BEB7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180" y="4272414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2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&lt;input&gt; name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612B55-A06A-4841-A8B9-D7D0D717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03" y="2094476"/>
            <a:ext cx="6767533" cy="40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@Transactional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스프링에서는 트랜잭션 처리를 지원하는데 그중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방식으로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선언하여 사용하는 방법이 일반적이며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선언적 트랜잭션이라 부른다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메서드위에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추가되면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클래스에 트랜잭션 기능이 적용된 프록시 객체가 생성된다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프록시 객체는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포함된 메소드가 호출 될 경우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PlatformTransactionManager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사용하여 트랜잭션을 시작하고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정상 여부에 따라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Commit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또는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Rollback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26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라이브러리 버전 충돌 해결을 위한 의존성 추가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pom.xml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의존성 추가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spring-boot-starter-parent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==&gt;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프로젝트에 수많은 라이브러리를 추가 할 경우 버전에 따라 충돌이 나는 경우가 많은데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Spring-boot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starter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의존성 조합을 제공해 줄 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start-parent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해당 의존성 조합들간 충돌 문제가 없는 검증된 버전들을 조합해서 의존성을 추가해 주는 기능을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&lt;!-- Inherit defaults from Spring Boot --&gt;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&lt;parent&gt;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groupId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org.springframework.boot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groupId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artifactId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&gt;spring-boot-starter-parent&lt;/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artifactId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&lt;version&gt;2.1.13.RELEASE&lt;/version&gt;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&lt;/parent&gt;</a:t>
            </a:r>
          </a:p>
        </p:txBody>
      </p:sp>
    </p:spTree>
    <p:extLst>
      <p:ext uri="{BB962C8B-B14F-4D97-AF65-F5344CB8AC3E}">
        <p14:creationId xmlns:p14="http://schemas.microsoft.com/office/powerpoint/2010/main" val="187936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Maven-war-plugin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Maven-war-plugin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pom.xml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dependency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선언된 각종 라이브러리들과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class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 웹 어플리케이션의 각종 리소스들을 모아서 하나의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Web Application Archive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압축 파일로 만들어줍니다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08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@RequestMapping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170636" y="2070839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우리는 특정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uri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요청을 보내면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어떠한 방식으로 처리할지 정의를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이때 들어온 요청을 특정 메서드와 매핑하기 위해 사용하는 것이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가장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많이사용하는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부분은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value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더 많지만 여기서는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여기까지만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value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요청받을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설정하게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어떤 요청으로 받을지 정의하게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.(GET, POST, PUT, DELETE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38333-C625-46CB-A67E-33A106F5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45" y="4294216"/>
            <a:ext cx="7144747" cy="20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92E23-F252-4E46-B3B9-79769E7EADFC}"/>
              </a:ext>
            </a:extLst>
          </p:cNvPr>
          <p:cNvSpPr txBox="1"/>
          <p:nvPr/>
        </p:nvSpPr>
        <p:spPr>
          <a:xfrm>
            <a:off x="2353745" y="4680458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Class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붙일 수 있고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@GetMapping, @PostMapping, @PutMapping, @DeleteMapping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에만 붙일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58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56026A-7615-4817-A693-14A07AFE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45" y="2058049"/>
            <a:ext cx="4242487" cy="318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5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3365</Words>
  <Application>Microsoft Office PowerPoint</Application>
  <PresentationFormat>와이드스크린</PresentationFormat>
  <Paragraphs>435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Apple SD Gothic Neo</vt:lpstr>
      <vt:lpstr>HY헤드라인M</vt:lpstr>
      <vt:lpstr>Inter</vt:lpstr>
      <vt:lpstr>나눔스퀘어OTF</vt:lpstr>
      <vt:lpstr>나눔스퀘어OTF Bold</vt:lpstr>
      <vt:lpstr>맑은 고딕</vt:lpstr>
      <vt:lpstr>휴먼엑스포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송주환</dc:creator>
  <cp:lastModifiedBy>송주환</cp:lastModifiedBy>
  <cp:revision>106</cp:revision>
  <dcterms:created xsi:type="dcterms:W3CDTF">2022-04-01T01:10:11Z</dcterms:created>
  <dcterms:modified xsi:type="dcterms:W3CDTF">2022-04-12T05:54:32Z</dcterms:modified>
</cp:coreProperties>
</file>