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08" r:id="rId3"/>
    <p:sldId id="314" r:id="rId4"/>
    <p:sldId id="310" r:id="rId5"/>
    <p:sldId id="312" r:id="rId6"/>
    <p:sldId id="315" r:id="rId7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28A"/>
    <a:srgbClr val="078FEB"/>
    <a:srgbClr val="1C6DCE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2" y="67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 </a:t>
            </a:r>
            <a:r>
              <a:rPr lang="ko-KR" altLang="en-US" sz="32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시큐리티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49799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</a:t>
            </a:r>
            <a:r>
              <a:rPr lang="ko-KR" altLang="en-US" sz="1200" dirty="0" err="1">
                <a:latin typeface="+mn-ea"/>
              </a:rPr>
              <a:t>시큐리티</a:t>
            </a:r>
            <a:r>
              <a:rPr lang="ko-KR" altLang="en-US" sz="1200" dirty="0">
                <a:latin typeface="+mn-ea"/>
              </a:rPr>
              <a:t> 설정 파일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3EAE8-0102-4B4E-8356-4B3F6A10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37" y="1871272"/>
            <a:ext cx="7472371" cy="34734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93B63A-0D6B-4F0B-B1FD-0EA85CF9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62" y="6392250"/>
            <a:ext cx="1868773" cy="171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402C04-4014-4979-B7AF-D8F0E6FA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01" y="6394233"/>
            <a:ext cx="1641548" cy="17279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DD6D16-E0C3-4C74-851B-79AC5C919B1D}"/>
              </a:ext>
            </a:extLst>
          </p:cNvPr>
          <p:cNvCxnSpPr>
            <a:stCxn id="15" idx="1"/>
            <a:endCxn id="8" idx="3"/>
          </p:cNvCxnSpPr>
          <p:nvPr/>
        </p:nvCxnSpPr>
        <p:spPr>
          <a:xfrm flipH="1">
            <a:off x="3121749" y="6477902"/>
            <a:ext cx="696613" cy="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37BE78-3E9A-487B-911A-8EFF769364C0}"/>
              </a:ext>
            </a:extLst>
          </p:cNvPr>
          <p:cNvSpPr txBox="1"/>
          <p:nvPr/>
        </p:nvSpPr>
        <p:spPr>
          <a:xfrm>
            <a:off x="3284309" y="6154275"/>
            <a:ext cx="467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B0015-81F5-445F-9F90-EB45CA010544}"/>
              </a:ext>
            </a:extLst>
          </p:cNvPr>
          <p:cNvSpPr txBox="1"/>
          <p:nvPr/>
        </p:nvSpPr>
        <p:spPr>
          <a:xfrm>
            <a:off x="4241361" y="6154275"/>
            <a:ext cx="102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 핵심 로직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5C4582-AFB9-4AF4-B7B6-3828E9E84DE2}"/>
              </a:ext>
            </a:extLst>
          </p:cNvPr>
          <p:cNvSpPr/>
          <p:nvPr/>
        </p:nvSpPr>
        <p:spPr>
          <a:xfrm>
            <a:off x="6699504" y="2938272"/>
            <a:ext cx="1944624" cy="2406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dirty="0" err="1">
                <a:latin typeface="+mn-ea"/>
              </a:rPr>
              <a:t>SecurityConfig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B1F0-9CE1-4DB4-BBFF-C0A6F115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46" y="2092914"/>
            <a:ext cx="4509082" cy="143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208D5E-A6B9-4764-BB43-CF8811DD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93" y="2401196"/>
            <a:ext cx="4022387" cy="4151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DDC880-CE96-423B-9DB7-BC248F9B0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28" y="2845978"/>
            <a:ext cx="7880157" cy="715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DCA92B-74E3-4CE0-91B3-EAAD9929E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228" y="3591721"/>
            <a:ext cx="2447787" cy="17034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F3E46-B9CF-47AE-90AC-FF5901F3E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546" y="1811124"/>
            <a:ext cx="1331252" cy="16461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2E3C52-B470-4CF2-BF88-4913FAFE53F1}"/>
              </a:ext>
            </a:extLst>
          </p:cNvPr>
          <p:cNvSpPr/>
          <p:nvPr/>
        </p:nvSpPr>
        <p:spPr>
          <a:xfrm>
            <a:off x="2382520" y="2554572"/>
            <a:ext cx="620631" cy="14457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C41E3E-DDFF-4D53-AE1D-F015254A9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93" y="5995740"/>
            <a:ext cx="5129588" cy="40248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9849FB-CDD4-491F-AA2D-BA8BEAF86222}"/>
              </a:ext>
            </a:extLst>
          </p:cNvPr>
          <p:cNvSpPr/>
          <p:nvPr/>
        </p:nvSpPr>
        <p:spPr>
          <a:xfrm>
            <a:off x="1646813" y="6123663"/>
            <a:ext cx="3602520" cy="14000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A0F9C7-0A04-40CC-AAE8-8E582E477E2A}"/>
              </a:ext>
            </a:extLst>
          </p:cNvPr>
          <p:cNvSpPr/>
          <p:nvPr/>
        </p:nvSpPr>
        <p:spPr>
          <a:xfrm>
            <a:off x="3680371" y="2078033"/>
            <a:ext cx="1866989" cy="14314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</a:t>
            </a:r>
            <a:r>
              <a:rPr lang="ko-KR" altLang="en-US" sz="1200" dirty="0">
                <a:latin typeface="+mn-ea"/>
              </a:rPr>
              <a:t>리딩 메시지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8604E-ABB8-4EC8-95D9-9736A99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23" y="2071284"/>
            <a:ext cx="7757420" cy="14737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A2693C-112C-43B8-9DB9-FAD068FBE881}"/>
              </a:ext>
            </a:extLst>
          </p:cNvPr>
          <p:cNvSpPr/>
          <p:nvPr/>
        </p:nvSpPr>
        <p:spPr>
          <a:xfrm>
            <a:off x="4646362" y="2073500"/>
            <a:ext cx="873905" cy="12731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6D90E-C1E8-45F2-B496-C748AF3C1549}"/>
              </a:ext>
            </a:extLst>
          </p:cNvPr>
          <p:cNvSpPr/>
          <p:nvPr/>
        </p:nvSpPr>
        <p:spPr>
          <a:xfrm>
            <a:off x="1598509" y="2223994"/>
            <a:ext cx="3257972" cy="132909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2A7C4D-5A3C-4483-AC9C-89BC059D1081}"/>
              </a:ext>
            </a:extLst>
          </p:cNvPr>
          <p:cNvSpPr/>
          <p:nvPr/>
        </p:nvSpPr>
        <p:spPr>
          <a:xfrm>
            <a:off x="3189482" y="2936861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616414-D9F0-473F-940E-2500D424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68" y="4547230"/>
            <a:ext cx="2526467" cy="175818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7681A96-E06B-4020-96EA-DC402B648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49632"/>
              </p:ext>
            </p:extLst>
          </p:nvPr>
        </p:nvGraphicFramePr>
        <p:xfrm>
          <a:off x="4646362" y="4230745"/>
          <a:ext cx="3413905" cy="2170053"/>
        </p:xfrm>
        <a:graphic>
          <a:graphicData uri="http://schemas.openxmlformats.org/drawingml/2006/table">
            <a:tbl>
              <a:tblPr/>
              <a:tblGrid>
                <a:gridCol w="1096809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317096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242608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구성 요소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설명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formLogin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Form </a:t>
                      </a:r>
                      <a:r>
                        <a:rPr lang="ko-KR" altLang="en-US" sz="800" dirty="0">
                          <a:effectLst/>
                        </a:rPr>
                        <a:t>로그인 인증 기능이 작동함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242608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loginPage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페이지 경로 지정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loginProcessingUrl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</a:t>
                      </a:r>
                      <a:r>
                        <a:rPr lang="en-US" altLang="ko-KR" sz="800" dirty="0">
                          <a:effectLst/>
                        </a:rPr>
                        <a:t>Form Action </a:t>
                      </a:r>
                      <a:r>
                        <a:rPr lang="en-US" altLang="ko-KR" sz="800" dirty="0" err="1">
                          <a:effectLst/>
                        </a:rPr>
                        <a:t>Url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effectLst/>
                        </a:rPr>
                        <a:t>successHandler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성공 후 </a:t>
                      </a:r>
                      <a:r>
                        <a:rPr lang="ko-KR" altLang="en-US" sz="800" dirty="0" err="1">
                          <a:effectLst/>
                        </a:rPr>
                        <a:t>핸들러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usernameParameter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아이디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passwordParameter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패스워드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103284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6F60CE17-97BD-4961-AC00-1E0C0DCE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00" y="1810800"/>
            <a:ext cx="700817" cy="168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323FF8-959F-4114-B08E-0B080CB78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68" y="4230745"/>
            <a:ext cx="1336011" cy="16520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090FBC-FECD-4ED5-AEB1-980601ABA20F}"/>
              </a:ext>
            </a:extLst>
          </p:cNvPr>
          <p:cNvSpPr/>
          <p:nvPr/>
        </p:nvSpPr>
        <p:spPr>
          <a:xfrm>
            <a:off x="3192871" y="2777690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2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Form Login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4C77FD-A114-4FB6-9AE8-8822913C519E}"/>
              </a:ext>
            </a:extLst>
          </p:cNvPr>
          <p:cNvSpPr/>
          <p:nvPr/>
        </p:nvSpPr>
        <p:spPr>
          <a:xfrm>
            <a:off x="846192" y="1943631"/>
            <a:ext cx="1091570" cy="43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E2D005-2C86-4B65-86EF-4EF761C6A8BE}"/>
              </a:ext>
            </a:extLst>
          </p:cNvPr>
          <p:cNvSpPr/>
          <p:nvPr/>
        </p:nvSpPr>
        <p:spPr>
          <a:xfrm>
            <a:off x="5649748" y="1974424"/>
            <a:ext cx="1091570" cy="4300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B685BB-D356-49BE-B26E-286C7DB21CB7}"/>
              </a:ext>
            </a:extLst>
          </p:cNvPr>
          <p:cNvCxnSpPr>
            <a:cxnSpLocks/>
          </p:cNvCxnSpPr>
          <p:nvPr/>
        </p:nvCxnSpPr>
        <p:spPr>
          <a:xfrm>
            <a:off x="2204521" y="2201015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44DB9-092D-4769-AEE7-77227DB0857B}"/>
              </a:ext>
            </a:extLst>
          </p:cNvPr>
          <p:cNvCxnSpPr>
            <a:cxnSpLocks/>
          </p:cNvCxnSpPr>
          <p:nvPr/>
        </p:nvCxnSpPr>
        <p:spPr>
          <a:xfrm flipH="1">
            <a:off x="2176064" y="2854643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358C7E-6BFB-44B0-A5AF-A2BF1D3538D0}"/>
              </a:ext>
            </a:extLst>
          </p:cNvPr>
          <p:cNvSpPr txBox="1"/>
          <p:nvPr/>
        </p:nvSpPr>
        <p:spPr>
          <a:xfrm>
            <a:off x="3382075" y="1966275"/>
            <a:ext cx="80937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GET /login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E44F9-B3CA-4C52-A6EB-6DDBCD952471}"/>
              </a:ext>
            </a:extLst>
          </p:cNvPr>
          <p:cNvSpPr txBox="1"/>
          <p:nvPr/>
        </p:nvSpPr>
        <p:spPr>
          <a:xfrm>
            <a:off x="3653280" y="2410209"/>
            <a:ext cx="12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개인키를 생성 후 세션에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B6A7B-95FC-48DF-95E2-1D58DACAE0AB}"/>
              </a:ext>
            </a:extLst>
          </p:cNvPr>
          <p:cNvSpPr txBox="1"/>
          <p:nvPr/>
        </p:nvSpPr>
        <p:spPr>
          <a:xfrm>
            <a:off x="2759234" y="2412250"/>
            <a:ext cx="83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암호화 데이터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BE08D0A-76D3-49E4-B2C1-88B29A16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72" y="3180592"/>
            <a:ext cx="1845699" cy="89246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5B0AC7-3619-4AB1-BE25-A615C940C4BE}"/>
              </a:ext>
            </a:extLst>
          </p:cNvPr>
          <p:cNvCxnSpPr>
            <a:cxnSpLocks/>
          </p:cNvCxnSpPr>
          <p:nvPr/>
        </p:nvCxnSpPr>
        <p:spPr>
          <a:xfrm>
            <a:off x="2092763" y="4426053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CF400B-63AE-4D76-A6F6-E0786FF5EFD1}"/>
              </a:ext>
            </a:extLst>
          </p:cNvPr>
          <p:cNvCxnSpPr>
            <a:cxnSpLocks/>
          </p:cNvCxnSpPr>
          <p:nvPr/>
        </p:nvCxnSpPr>
        <p:spPr>
          <a:xfrm flipH="1">
            <a:off x="2224188" y="6210827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A8A340-A67E-4E18-9EBB-A49EAC9CB793}"/>
              </a:ext>
            </a:extLst>
          </p:cNvPr>
          <p:cNvSpPr txBox="1"/>
          <p:nvPr/>
        </p:nvSpPr>
        <p:spPr>
          <a:xfrm>
            <a:off x="2747416" y="4123658"/>
            <a:ext cx="20908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POST form data : </a:t>
            </a:r>
            <a:r>
              <a:rPr lang="en-US" altLang="ko-KR" sz="900" b="1" dirty="0"/>
              <a:t>username</a:t>
            </a:r>
            <a:r>
              <a:rPr lang="en-US" altLang="ko-KR" sz="900" dirty="0"/>
              <a:t> + </a:t>
            </a:r>
            <a:r>
              <a:rPr lang="en-US" altLang="ko-KR" sz="900" b="1" dirty="0"/>
              <a:t>password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DAE22-7104-491F-8D79-C1ED81A4DB7B}"/>
              </a:ext>
            </a:extLst>
          </p:cNvPr>
          <p:cNvSpPr txBox="1"/>
          <p:nvPr/>
        </p:nvSpPr>
        <p:spPr>
          <a:xfrm>
            <a:off x="2613802" y="4805158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암호화된 로그인 유저 </a:t>
            </a:r>
            <a:r>
              <a:rPr lang="en-US" altLang="ko-KR" sz="900" dirty="0"/>
              <a:t>ID</a:t>
            </a:r>
            <a:r>
              <a:rPr lang="ko-KR" altLang="en-US" sz="900" dirty="0"/>
              <a:t>와 </a:t>
            </a:r>
            <a:r>
              <a:rPr lang="en-US" altLang="ko-KR" sz="900" dirty="0"/>
              <a:t>PW</a:t>
            </a:r>
            <a:r>
              <a:rPr lang="ko-KR" altLang="en-US" sz="900" dirty="0"/>
              <a:t>를 복호화</a:t>
            </a:r>
            <a:r>
              <a:rPr lang="en-US" altLang="ko-KR" sz="900" dirty="0"/>
              <a:t>(RSA </a:t>
            </a:r>
            <a:r>
              <a:rPr lang="ko-KR" altLang="en-US" sz="900" dirty="0"/>
              <a:t>개인키 이용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275D9-70AA-4F5B-B751-FAF21AF3D55A}"/>
              </a:ext>
            </a:extLst>
          </p:cNvPr>
          <p:cNvSpPr txBox="1"/>
          <p:nvPr/>
        </p:nvSpPr>
        <p:spPr>
          <a:xfrm>
            <a:off x="2611954" y="5051107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복호화 된 </a:t>
            </a:r>
            <a:r>
              <a:rPr lang="en-US" altLang="ko-KR" sz="900" dirty="0"/>
              <a:t>ID</a:t>
            </a:r>
            <a:r>
              <a:rPr lang="ko-KR" altLang="en-US" sz="900" dirty="0"/>
              <a:t>로 </a:t>
            </a:r>
            <a:r>
              <a:rPr lang="en-US" altLang="ko-KR" sz="900" dirty="0"/>
              <a:t>DB </a:t>
            </a:r>
            <a:r>
              <a:rPr lang="ko-KR" altLang="en-US" sz="900" dirty="0"/>
              <a:t>조회 및 </a:t>
            </a:r>
            <a:r>
              <a:rPr lang="en-US" altLang="ko-KR" sz="900" dirty="0"/>
              <a:t>PW </a:t>
            </a:r>
            <a:r>
              <a:rPr lang="ko-KR" altLang="en-US" sz="900" dirty="0"/>
              <a:t>일치 여부 확인</a:t>
            </a:r>
            <a:r>
              <a:rPr lang="en-US" altLang="ko-KR" sz="900" dirty="0"/>
              <a:t>(</a:t>
            </a:r>
            <a:r>
              <a:rPr lang="ko-KR" altLang="en-US" sz="900" dirty="0"/>
              <a:t>인증 작업</a:t>
            </a:r>
            <a:r>
              <a:rPr lang="en-US" altLang="ko-KR" sz="9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123232-50F4-4C8C-B1FC-1FA07178BF5E}"/>
              </a:ext>
            </a:extLst>
          </p:cNvPr>
          <p:cNvSpPr txBox="1"/>
          <p:nvPr/>
        </p:nvSpPr>
        <p:spPr>
          <a:xfrm>
            <a:off x="2611953" y="5302583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작업이 끝난 </a:t>
            </a:r>
            <a:r>
              <a:rPr lang="en-US" altLang="ko-KR" sz="900" dirty="0"/>
              <a:t>user </a:t>
            </a:r>
            <a:r>
              <a:rPr lang="ko-KR" altLang="en-US" sz="900" dirty="0"/>
              <a:t>데이터를 저장</a:t>
            </a:r>
            <a:endParaRPr lang="en-US" altLang="ko-KR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5CFB96-C1E9-43DC-8E32-9FE3A8D62D68}"/>
              </a:ext>
            </a:extLst>
          </p:cNvPr>
          <p:cNvSpPr txBox="1"/>
          <p:nvPr/>
        </p:nvSpPr>
        <p:spPr>
          <a:xfrm>
            <a:off x="2611952" y="5551632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User </a:t>
            </a:r>
            <a:r>
              <a:rPr lang="ko-KR" altLang="en-US" sz="900" dirty="0"/>
              <a:t>데이터 </a:t>
            </a:r>
            <a:r>
              <a:rPr lang="en-US" altLang="ko-KR" sz="900" dirty="0"/>
              <a:t>+ </a:t>
            </a:r>
            <a:r>
              <a:rPr lang="ko-KR" altLang="en-US" sz="900" dirty="0"/>
              <a:t>권한정보를 세션에 등록</a:t>
            </a:r>
            <a:endParaRPr lang="en-US" altLang="ko-KR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55E10-2029-43D4-BCE5-0D86EC0797FA}"/>
              </a:ext>
            </a:extLst>
          </p:cNvPr>
          <p:cNvSpPr txBox="1"/>
          <p:nvPr/>
        </p:nvSpPr>
        <p:spPr>
          <a:xfrm>
            <a:off x="2611951" y="5797581"/>
            <a:ext cx="30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성공 후  </a:t>
            </a:r>
            <a:r>
              <a:rPr lang="en-US" altLang="ko-KR" sz="900" b="1" dirty="0" err="1"/>
              <a:t>loginSuccessHandler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에서 지정한 </a:t>
            </a:r>
            <a:r>
              <a:rPr lang="en-US" altLang="ko-KR" sz="900" dirty="0">
                <a:solidFill>
                  <a:srgbClr val="37352F"/>
                </a:solidFill>
                <a:latin typeface="Gmarket Sans"/>
              </a:rPr>
              <a:t>URI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로</a:t>
            </a:r>
            <a:endParaRPr lang="en-US" altLang="ko-KR" sz="900" dirty="0">
              <a:solidFill>
                <a:srgbClr val="37352F"/>
              </a:solidFill>
              <a:latin typeface="Gmarket Sans"/>
            </a:endParaRPr>
          </a:p>
          <a:p>
            <a:r>
              <a:rPr lang="ko-KR" altLang="en-US" sz="900" dirty="0" err="1">
                <a:solidFill>
                  <a:srgbClr val="37352F"/>
                </a:solidFill>
                <a:latin typeface="Gmarket Sans"/>
              </a:rPr>
              <a:t>리다이렉트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0B8E8F6-1CB3-4FC3-84F4-38B5B6BA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99" y="4349806"/>
            <a:ext cx="576154" cy="138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C37647D-63BF-4FD8-8AC2-18FFF916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768" y="2758209"/>
            <a:ext cx="1066665" cy="1533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1683060-719F-4A80-8B8F-30CDC529A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840" y="6152487"/>
            <a:ext cx="1620331" cy="14853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4AB793B-B382-4F09-8EEC-E560BEA78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587" y="4027785"/>
            <a:ext cx="3579098" cy="20546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C97B14-3F2E-4CCC-ADA9-E04ACB62D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823" y="1422408"/>
            <a:ext cx="2526467" cy="175818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8B035B1-D509-4927-999A-252E810E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2823" y="1105923"/>
            <a:ext cx="1336011" cy="1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21536</TotalTime>
  <Words>195</Words>
  <Application>Microsoft Office PowerPoint</Application>
  <PresentationFormat>사용자 지정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Gmarket Sans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619</cp:revision>
  <dcterms:created xsi:type="dcterms:W3CDTF">2018-10-17T01:42:36Z</dcterms:created>
  <dcterms:modified xsi:type="dcterms:W3CDTF">2022-04-12T07:37:34Z</dcterms:modified>
</cp:coreProperties>
</file>