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308" r:id="rId3"/>
    <p:sldId id="309" r:id="rId4"/>
    <p:sldId id="310" r:id="rId5"/>
    <p:sldId id="311" r:id="rId6"/>
    <p:sldId id="315" r:id="rId7"/>
    <p:sldId id="316" r:id="rId8"/>
    <p:sldId id="317" r:id="rId9"/>
    <p:sldId id="312" r:id="rId10"/>
    <p:sldId id="313" r:id="rId11"/>
    <p:sldId id="314" r:id="rId12"/>
    <p:sldId id="322" r:id="rId13"/>
    <p:sldId id="329" r:id="rId14"/>
    <p:sldId id="326" r:id="rId15"/>
    <p:sldId id="318" r:id="rId16"/>
    <p:sldId id="324" r:id="rId17"/>
    <p:sldId id="319" r:id="rId18"/>
    <p:sldId id="321" r:id="rId19"/>
    <p:sldId id="325" r:id="rId20"/>
  </p:sldIdLst>
  <p:sldSz cx="10691813" cy="755967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367" userDrawn="1">
          <p15:clr>
            <a:srgbClr val="A4A3A4"/>
          </p15:clr>
        </p15:guide>
        <p15:guide id="3" pos="356" userDrawn="1">
          <p15:clr>
            <a:srgbClr val="A4A3A4"/>
          </p15:clr>
        </p15:guide>
        <p15:guide id="4" pos="6366" userDrawn="1">
          <p15:clr>
            <a:srgbClr val="A4A3A4"/>
          </p15:clr>
        </p15:guide>
        <p15:guide id="5" orient="horz" pos="6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6DCE"/>
    <a:srgbClr val="5E528A"/>
    <a:srgbClr val="078FEB"/>
    <a:srgbClr val="ACBD85"/>
    <a:srgbClr val="9CB16E"/>
    <a:srgbClr val="C5DD89"/>
    <a:srgbClr val="1756A6"/>
    <a:srgbClr val="00B9F1"/>
    <a:srgbClr val="F6FAEC"/>
    <a:srgbClr val="698A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1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762" y="19"/>
      </p:cViewPr>
      <p:guideLst>
        <p:guide orient="horz" pos="2381"/>
        <p:guide pos="3367"/>
        <p:guide pos="356"/>
        <p:guide pos="6366"/>
        <p:guide orient="horz" pos="6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3F4A2-0E57-4C17-80C9-0DADF022DFF7}" type="datetimeFigureOut">
              <a:rPr lang="ko-KR" altLang="en-US" smtClean="0"/>
              <a:pPr/>
              <a:t>2022-04-11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CA8E1-E09C-4224-B25E-0F292C38AA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80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4C88-55D3-4BDF-8EA6-671B88E3458B}" type="datetime1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65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F2E2-9D0A-4494-BB0D-603E77C79F91}" type="datetime1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053FAA-148E-47D4-9627-0920C567C2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22"/>
            <a:ext cx="10691813" cy="75424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0B1753A-DDF1-4315-99FC-D1383B5A5F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087" y="6249748"/>
            <a:ext cx="1301304" cy="130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4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F21B-DFA0-4D48-BE1A-ADBF6BAE97F9}" type="datetime1">
              <a:rPr lang="ko-KR" altLang="en-US" smtClean="0"/>
              <a:t>2022-04-11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ECE8FD-485A-4109-9F44-FB9892756F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" y="0"/>
            <a:ext cx="10689380" cy="75596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846166-9D2C-4460-928E-0A5018D7A51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67" y="7006700"/>
            <a:ext cx="689785" cy="689785"/>
          </a:xfrm>
          <a:prstGeom prst="rect">
            <a:avLst/>
          </a:prstGeom>
        </p:spPr>
      </p:pic>
      <p:sp>
        <p:nvSpPr>
          <p:cNvPr id="9" name="Rectangle 235">
            <a:extLst>
              <a:ext uri="{FF2B5EF4-FFF2-40B4-BE49-F238E27FC236}">
                <a16:creationId xmlns:a16="http://schemas.microsoft.com/office/drawing/2014/main" id="{6E51DCFA-A3A9-48F6-9BC5-9A551A0387F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551093" y="7246756"/>
            <a:ext cx="3048912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F8BD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fontAlgn="ctr">
              <a:lnSpc>
                <a:spcPct val="125000"/>
              </a:lnSpc>
              <a:buFont typeface="Symbol" panose="05050102010706020507" pitchFamily="18" charset="2"/>
              <a:buNone/>
            </a:pPr>
            <a:r>
              <a:rPr kumimoji="1" lang="en-US" altLang="ko-KR" sz="800" dirty="0">
                <a:solidFill>
                  <a:srgbClr val="002060"/>
                </a:solidFill>
                <a:latin typeface="+mn-ea"/>
                <a:ea typeface="+mn-ea"/>
              </a:rPr>
              <a:t>Copyright ⓒ EN S&amp;C Co., Ltd. All Rights Reserved | </a:t>
            </a:r>
            <a:r>
              <a:rPr kumimoji="1" lang="en-US" altLang="ko-KR" sz="800" dirty="0">
                <a:solidFill>
                  <a:srgbClr val="FF0000"/>
                </a:solidFill>
                <a:latin typeface="+mn-ea"/>
                <a:ea typeface="+mn-ea"/>
              </a:rPr>
              <a:t>Confidential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143077" y="7122458"/>
            <a:ext cx="2405658" cy="402483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09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C085-6523-4F50-ADD6-C952023DDF3A}" type="datetime1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0AC29D-0121-408D-A69A-CDC8A9F235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" y="0"/>
            <a:ext cx="10689380" cy="75596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97BE41C-A89A-49B2-98E3-FAF75F355C22}"/>
              </a:ext>
            </a:extLst>
          </p:cNvPr>
          <p:cNvSpPr/>
          <p:nvPr userDrawn="1"/>
        </p:nvSpPr>
        <p:spPr bwMode="auto">
          <a:xfrm>
            <a:off x="329935" y="1195112"/>
            <a:ext cx="10178990" cy="94426"/>
          </a:xfrm>
          <a:prstGeom prst="rect">
            <a:avLst/>
          </a:prstGeom>
          <a:solidFill>
            <a:srgbClr val="5E52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4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itchFamily="18" charset="-127"/>
              <a:ea typeface="휴먼엑스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117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7938-C556-41E7-B76E-783E7A0ECE4C}" type="datetime1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551093" y="7054325"/>
            <a:ext cx="2405658" cy="402483"/>
          </a:xfrm>
        </p:spPr>
        <p:txBody>
          <a:bodyPr/>
          <a:lstStyle>
            <a:lvl1pPr>
              <a:defRPr sz="900"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1pPr>
          </a:lstStyle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C63664D-1D1F-4D91-9304-D65A1FB458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" y="0"/>
            <a:ext cx="7939574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1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196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01CD-40E2-4753-8BCF-5831B17AADF1}" type="datetime1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65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E1633-C8A7-401F-9431-5FF96D45B55E}" type="datetime1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74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  <p:sldLayoutId id="2147483669" r:id="rId4"/>
    <p:sldLayoutId id="2147483670" r:id="rId5"/>
    <p:sldLayoutId id="2147483672" r:id="rId6"/>
    <p:sldLayoutId id="2147483671" r:id="rId7"/>
  </p:sldLayoutIdLst>
  <p:hf hdr="0" ftr="0" dt="0"/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8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734A688-7908-4A11-A8C2-D074C59E2244}"/>
              </a:ext>
            </a:extLst>
          </p:cNvPr>
          <p:cNvSpPr txBox="1"/>
          <p:nvPr/>
        </p:nvSpPr>
        <p:spPr>
          <a:xfrm>
            <a:off x="0" y="3779837"/>
            <a:ext cx="10680569" cy="2437014"/>
          </a:xfrm>
          <a:prstGeom prst="rect">
            <a:avLst/>
          </a:prstGeom>
          <a:noFill/>
        </p:spPr>
        <p:txBody>
          <a:bodyPr wrap="square" rIns="432000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ko-KR" altLang="en-US" sz="32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스프링의 구조</a:t>
            </a:r>
            <a:endParaRPr lang="en-US" altLang="ko-KR" sz="32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pPr algn="r">
              <a:lnSpc>
                <a:spcPct val="200000"/>
              </a:lnSpc>
            </a:pPr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버젼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(V1.0)</a:t>
            </a:r>
          </a:p>
          <a:p>
            <a:pPr algn="r">
              <a:lnSpc>
                <a:spcPct val="200000"/>
              </a:lnSpc>
            </a:pP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22.04.06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3C6550-22C3-4A7A-A28B-8E4D75589061}"/>
              </a:ext>
            </a:extLst>
          </p:cNvPr>
          <p:cNvSpPr txBox="1"/>
          <p:nvPr/>
        </p:nvSpPr>
        <p:spPr>
          <a:xfrm>
            <a:off x="6420" y="1861459"/>
            <a:ext cx="106853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업무 명</a:t>
            </a:r>
            <a:endParaRPr lang="en-US" altLang="ko-KR" sz="40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- </a:t>
            </a:r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세부업무명 </a:t>
            </a: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256323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스프링의 구조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8417D-CCAA-45F0-A4B2-849F67918E17}"/>
              </a:ext>
            </a:extLst>
          </p:cNvPr>
          <p:cNvSpPr txBox="1"/>
          <p:nvPr/>
        </p:nvSpPr>
        <p:spPr>
          <a:xfrm>
            <a:off x="254248" y="918860"/>
            <a:ext cx="10192214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3. MVC </a:t>
            </a:r>
            <a:r>
              <a:rPr lang="ko-KR" altLang="en-US" sz="1400" dirty="0">
                <a:latin typeface="+mn-ea"/>
              </a:rPr>
              <a:t>패턴 도식화</a:t>
            </a:r>
            <a:endParaRPr lang="en-US" altLang="ko-KR" sz="1400" dirty="0">
              <a:latin typeface="+mn-ea"/>
            </a:endParaRPr>
          </a:p>
          <a:p>
            <a:pPr marL="268288" indent="-268288"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/>
              </a:rPr>
              <a:t>Controller -&gt; Model -&gt; View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E085838-B5D2-42B5-811E-42CE5CD2DC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937" y="2547231"/>
            <a:ext cx="7345564" cy="3603638"/>
          </a:xfrm>
          <a:prstGeom prst="rect">
            <a:avLst/>
          </a:prstGeom>
        </p:spPr>
      </p:pic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D2238351-D330-4334-BD75-AB4C88877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169252"/>
              </p:ext>
            </p:extLst>
          </p:nvPr>
        </p:nvGraphicFramePr>
        <p:xfrm>
          <a:off x="8238841" y="1696063"/>
          <a:ext cx="1616359" cy="609600"/>
        </p:xfrm>
        <a:graphic>
          <a:graphicData uri="http://schemas.openxmlformats.org/drawingml/2006/table">
            <a:tbl>
              <a:tblPr/>
              <a:tblGrid>
                <a:gridCol w="709766">
                  <a:extLst>
                    <a:ext uri="{9D8B030D-6E8A-4147-A177-3AD203B41FA5}">
                      <a16:colId xmlns:a16="http://schemas.microsoft.com/office/drawing/2014/main" val="87111514"/>
                    </a:ext>
                  </a:extLst>
                </a:gridCol>
                <a:gridCol w="906593">
                  <a:extLst>
                    <a:ext uri="{9D8B030D-6E8A-4147-A177-3AD203B41FA5}">
                      <a16:colId xmlns:a16="http://schemas.microsoft.com/office/drawing/2014/main" val="13607317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 MVC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330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Model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 Service + DAO 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28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View 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 JSP page 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6118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 Controller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 Servlet 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461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50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스프링 작동 원리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8417D-CCAA-45F0-A4B2-849F67918E17}"/>
              </a:ext>
            </a:extLst>
          </p:cNvPr>
          <p:cNvSpPr txBox="1"/>
          <p:nvPr/>
        </p:nvSpPr>
        <p:spPr>
          <a:xfrm>
            <a:off x="254248" y="918860"/>
            <a:ext cx="10192214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1. </a:t>
            </a:r>
            <a:r>
              <a:rPr lang="ko-KR" altLang="en-US" sz="1400" dirty="0">
                <a:latin typeface="+mn-ea"/>
              </a:rPr>
              <a:t>기본 원리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ko-KR" altLang="en-US" sz="1200" dirty="0">
                <a:latin typeface="+mn-ea"/>
              </a:rPr>
              <a:t>컨트롤러가 클라이언트로부터 요청을 받으면 내부에서 로직을 처리 후 모델을 뷰로 리턴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1E3957A6-735F-49EF-A4EF-69366A2C4CC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81044" y="3237371"/>
            <a:ext cx="447473" cy="42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ADDBF50-285B-496C-91D6-F741BA6974A4}"/>
              </a:ext>
            </a:extLst>
          </p:cNvPr>
          <p:cNvSpPr/>
          <p:nvPr/>
        </p:nvSpPr>
        <p:spPr>
          <a:xfrm>
            <a:off x="1528616" y="3034598"/>
            <a:ext cx="852426" cy="40554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Controller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A6B08DA-DE9B-4E56-890C-261A78C12F5A}"/>
              </a:ext>
            </a:extLst>
          </p:cNvPr>
          <p:cNvSpPr/>
          <p:nvPr/>
        </p:nvSpPr>
        <p:spPr>
          <a:xfrm>
            <a:off x="2828517" y="3034598"/>
            <a:ext cx="852426" cy="40554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Service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4C27FA7-52A5-43BE-9935-363D3AED6B82}"/>
              </a:ext>
            </a:extLst>
          </p:cNvPr>
          <p:cNvSpPr/>
          <p:nvPr/>
        </p:nvSpPr>
        <p:spPr>
          <a:xfrm>
            <a:off x="3709763" y="3034598"/>
            <a:ext cx="852426" cy="40554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Service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Impl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0074D64-8D87-4E04-9638-FBC726AAE524}"/>
              </a:ext>
            </a:extLst>
          </p:cNvPr>
          <p:cNvSpPr/>
          <p:nvPr/>
        </p:nvSpPr>
        <p:spPr>
          <a:xfrm>
            <a:off x="5024783" y="3035679"/>
            <a:ext cx="852426" cy="40554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DAO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51A31FA-26FA-4ED8-B867-1EC5214408B7}"/>
              </a:ext>
            </a:extLst>
          </p:cNvPr>
          <p:cNvSpPr/>
          <p:nvPr/>
        </p:nvSpPr>
        <p:spPr>
          <a:xfrm>
            <a:off x="5913590" y="3035679"/>
            <a:ext cx="852426" cy="40554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XML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7F4BE8B-E8E1-441D-A9D9-1D91F60C7236}"/>
              </a:ext>
            </a:extLst>
          </p:cNvPr>
          <p:cNvSpPr/>
          <p:nvPr/>
        </p:nvSpPr>
        <p:spPr>
          <a:xfrm>
            <a:off x="7231681" y="3034598"/>
            <a:ext cx="852426" cy="40554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JSP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3027FF5-8562-4A81-AA45-DB9D6D3A1D03}"/>
              </a:ext>
            </a:extLst>
          </p:cNvPr>
          <p:cNvSpPr/>
          <p:nvPr/>
        </p:nvSpPr>
        <p:spPr>
          <a:xfrm>
            <a:off x="1515986" y="2447758"/>
            <a:ext cx="852426" cy="309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컨트롤러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56C9809-13C7-446E-A278-134C32DFB1CC}"/>
              </a:ext>
            </a:extLst>
          </p:cNvPr>
          <p:cNvSpPr/>
          <p:nvPr/>
        </p:nvSpPr>
        <p:spPr>
          <a:xfrm>
            <a:off x="4331297" y="2444661"/>
            <a:ext cx="852426" cy="309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모델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A7CBEF4-6CFA-4207-AB2D-9C86BFFCD9B2}"/>
              </a:ext>
            </a:extLst>
          </p:cNvPr>
          <p:cNvSpPr/>
          <p:nvPr/>
        </p:nvSpPr>
        <p:spPr>
          <a:xfrm>
            <a:off x="7221049" y="2444661"/>
            <a:ext cx="852426" cy="309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뷰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E5F9C9A-16EF-4E9B-80DB-9293F522453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66680" y="3236945"/>
            <a:ext cx="447473" cy="42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819D1EE-FF9A-489E-B224-609A5910FFF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73576" y="3234276"/>
            <a:ext cx="447473" cy="42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600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스프링 작동 원리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8417D-CCAA-45F0-A4B2-849F67918E17}"/>
              </a:ext>
            </a:extLst>
          </p:cNvPr>
          <p:cNvSpPr txBox="1"/>
          <p:nvPr/>
        </p:nvSpPr>
        <p:spPr>
          <a:xfrm>
            <a:off x="254248" y="918860"/>
            <a:ext cx="10192214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2. </a:t>
            </a:r>
            <a:r>
              <a:rPr lang="ko-KR" altLang="en-US" sz="1400" dirty="0">
                <a:latin typeface="+mn-ea"/>
              </a:rPr>
              <a:t>스프링 컨테이너와 </a:t>
            </a:r>
            <a:r>
              <a:rPr lang="en-US" altLang="ko-KR" sz="1400" dirty="0">
                <a:latin typeface="+mn-ea"/>
              </a:rPr>
              <a:t>DI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ko-KR" altLang="en-US" sz="1200" dirty="0">
                <a:latin typeface="+mn-ea"/>
              </a:rPr>
              <a:t>인터페이스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객체 사이들 에서 중간 매개 역할을 담당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CD5EDF-C000-4570-A5F7-E0F8A8BBF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929" y="2116547"/>
            <a:ext cx="4823770" cy="361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46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스프링 작동 원리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8417D-CCAA-45F0-A4B2-849F67918E17}"/>
              </a:ext>
            </a:extLst>
          </p:cNvPr>
          <p:cNvSpPr txBox="1"/>
          <p:nvPr/>
        </p:nvSpPr>
        <p:spPr>
          <a:xfrm>
            <a:off x="254248" y="918860"/>
            <a:ext cx="10192214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2. </a:t>
            </a:r>
            <a:r>
              <a:rPr lang="ko-KR" altLang="en-US" sz="1400" dirty="0">
                <a:latin typeface="+mn-ea"/>
              </a:rPr>
              <a:t>스프링 컨테이너와 </a:t>
            </a:r>
            <a:r>
              <a:rPr lang="en-US" altLang="ko-KR" sz="1400" dirty="0">
                <a:latin typeface="+mn-ea"/>
              </a:rPr>
              <a:t>DI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DI: </a:t>
            </a:r>
            <a:r>
              <a:rPr lang="ko-KR" altLang="en-US" sz="1200" dirty="0">
                <a:latin typeface="+mn-ea"/>
              </a:rPr>
              <a:t>컨테이너에 등록하고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 생성한 객체를 클래스에 주입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81DD589-27C1-4499-B919-6DF814F8C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231" y="5789974"/>
            <a:ext cx="2740148" cy="102808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8B90967-FA73-4EDE-846E-129517A1D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038" y="1523882"/>
            <a:ext cx="2148061" cy="921686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98F7222-F3BB-440F-99D4-C4895EFAB1AA}"/>
              </a:ext>
            </a:extLst>
          </p:cNvPr>
          <p:cNvSpPr/>
          <p:nvPr/>
        </p:nvSpPr>
        <p:spPr>
          <a:xfrm>
            <a:off x="6594819" y="2088126"/>
            <a:ext cx="789780" cy="196233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E04BC51-F03F-473B-A4DA-758D77FFC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10" y="4348129"/>
            <a:ext cx="3646491" cy="284831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0DA6A49-BE26-4203-96F8-2A284B18C207}"/>
              </a:ext>
            </a:extLst>
          </p:cNvPr>
          <p:cNvSpPr/>
          <p:nvPr/>
        </p:nvSpPr>
        <p:spPr>
          <a:xfrm>
            <a:off x="668143" y="4297425"/>
            <a:ext cx="593374" cy="196233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195F4A7-ED2B-4CF2-BF23-23748C6E15CE}"/>
              </a:ext>
            </a:extLst>
          </p:cNvPr>
          <p:cNvGrpSpPr/>
          <p:nvPr/>
        </p:nvGrpSpPr>
        <p:grpSpPr>
          <a:xfrm>
            <a:off x="4368768" y="2480931"/>
            <a:ext cx="5541067" cy="3092374"/>
            <a:chOff x="4285409" y="2533933"/>
            <a:chExt cx="5541067" cy="309237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E64CFA6-39C0-472B-A41C-F059A17CC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5409" y="2533933"/>
              <a:ext cx="5541067" cy="3092374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FD96FAE-AD50-46AA-B22C-97D67C57D898}"/>
                </a:ext>
              </a:extLst>
            </p:cNvPr>
            <p:cNvSpPr txBox="1"/>
            <p:nvPr/>
          </p:nvSpPr>
          <p:spPr>
            <a:xfrm>
              <a:off x="4939791" y="4897920"/>
              <a:ext cx="1044580" cy="3724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/>
                <a:t>@Component</a:t>
              </a:r>
              <a:r>
                <a:rPr lang="ko-KR" altLang="en-US" sz="800" b="1" dirty="0"/>
                <a:t>로</a:t>
              </a:r>
              <a:endParaRPr lang="en-US" altLang="ko-KR" sz="800" b="1" dirty="0"/>
            </a:p>
            <a:p>
              <a:r>
                <a:rPr lang="ko-KR" altLang="en-US" sz="800" b="1" dirty="0"/>
                <a:t>등록한 클래스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773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스프링 작동 원리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8417D-CCAA-45F0-A4B2-849F67918E17}"/>
              </a:ext>
            </a:extLst>
          </p:cNvPr>
          <p:cNvSpPr txBox="1"/>
          <p:nvPr/>
        </p:nvSpPr>
        <p:spPr>
          <a:xfrm>
            <a:off x="254248" y="918860"/>
            <a:ext cx="10192214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2. </a:t>
            </a:r>
            <a:r>
              <a:rPr lang="ko-KR" altLang="en-US" sz="1400" dirty="0">
                <a:latin typeface="+mn-ea"/>
              </a:rPr>
              <a:t>스프링 컨테이너와 </a:t>
            </a:r>
            <a:r>
              <a:rPr lang="en-US" altLang="ko-KR" sz="1400" dirty="0">
                <a:latin typeface="+mn-ea"/>
              </a:rPr>
              <a:t>DI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ko-KR" altLang="en-US" sz="1200" dirty="0">
                <a:latin typeface="+mn-ea"/>
              </a:rPr>
              <a:t>스프링 빈과 의존 관계</a:t>
            </a: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611F8E7A-A90E-4C08-8A2C-3860D6FA6C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11801" y="3321489"/>
            <a:ext cx="447473" cy="4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72E45C3-69E5-41F7-B93E-44ABE5421F1E}"/>
              </a:ext>
            </a:extLst>
          </p:cNvPr>
          <p:cNvSpPr/>
          <p:nvPr/>
        </p:nvSpPr>
        <p:spPr>
          <a:xfrm>
            <a:off x="2411309" y="3118716"/>
            <a:ext cx="1200490" cy="40554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bg1"/>
                </a:solidFill>
              </a:rPr>
              <a:t>StatusController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5DF73-5D12-4E09-9A7C-9A36EC7FBA51}"/>
              </a:ext>
            </a:extLst>
          </p:cNvPr>
          <p:cNvSpPr txBox="1"/>
          <p:nvPr/>
        </p:nvSpPr>
        <p:spPr>
          <a:xfrm>
            <a:off x="2481160" y="2778235"/>
            <a:ext cx="1043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1C6DCE"/>
                </a:solidFill>
              </a:rPr>
              <a:t>@Controller</a:t>
            </a:r>
            <a:endParaRPr lang="ko-KR" altLang="en-US" sz="1200" b="1" dirty="0">
              <a:solidFill>
                <a:srgbClr val="1C6DCE"/>
              </a:solidFill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497E94D0-E40B-4FFD-BD59-5DFEA15FFD06}"/>
              </a:ext>
            </a:extLst>
          </p:cNvPr>
          <p:cNvCxnSpPr>
            <a:cxnSpLocks/>
          </p:cNvCxnSpPr>
          <p:nvPr/>
        </p:nvCxnSpPr>
        <p:spPr>
          <a:xfrm rot="16200000" flipV="1">
            <a:off x="3706703" y="3579221"/>
            <a:ext cx="257666" cy="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3DC0FCD-8748-41E7-B51A-CED533F705FA}"/>
              </a:ext>
            </a:extLst>
          </p:cNvPr>
          <p:cNvSpPr txBox="1"/>
          <p:nvPr/>
        </p:nvSpPr>
        <p:spPr>
          <a:xfrm>
            <a:off x="3371852" y="3752947"/>
            <a:ext cx="1043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@Autowired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4ACDDF1-D5D1-4DF6-A632-FC3BFE331CB1}"/>
              </a:ext>
            </a:extLst>
          </p:cNvPr>
          <p:cNvSpPr/>
          <p:nvPr/>
        </p:nvSpPr>
        <p:spPr>
          <a:xfrm>
            <a:off x="4090335" y="3108560"/>
            <a:ext cx="947756" cy="40554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bg1"/>
                </a:solidFill>
              </a:rPr>
              <a:t>StatusService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F2892F-1FCE-40B6-A447-766672165C18}"/>
              </a:ext>
            </a:extLst>
          </p:cNvPr>
          <p:cNvSpPr txBox="1"/>
          <p:nvPr/>
        </p:nvSpPr>
        <p:spPr>
          <a:xfrm>
            <a:off x="4137053" y="2750578"/>
            <a:ext cx="1043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1C6DCE"/>
                </a:solidFill>
              </a:rPr>
              <a:t>@Service</a:t>
            </a:r>
            <a:endParaRPr lang="ko-KR" altLang="en-US" sz="1200" b="1" dirty="0">
              <a:solidFill>
                <a:srgbClr val="1C6DCE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3C1FD5F-041C-43A8-9639-020F9B03B167}"/>
              </a:ext>
            </a:extLst>
          </p:cNvPr>
          <p:cNvSpPr/>
          <p:nvPr/>
        </p:nvSpPr>
        <p:spPr>
          <a:xfrm>
            <a:off x="5526333" y="3101785"/>
            <a:ext cx="1043092" cy="40554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bg1"/>
                </a:solidFill>
              </a:rPr>
              <a:t>StatusMapper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6E8D07-9625-4B00-80FC-80A391DFCDF2}"/>
              </a:ext>
            </a:extLst>
          </p:cNvPr>
          <p:cNvSpPr txBox="1"/>
          <p:nvPr/>
        </p:nvSpPr>
        <p:spPr>
          <a:xfrm>
            <a:off x="5792946" y="2757705"/>
            <a:ext cx="54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1C6DCE"/>
                </a:solidFill>
              </a:rPr>
              <a:t>DAO</a:t>
            </a:r>
            <a:endParaRPr lang="ko-KR" altLang="en-US" sz="1200" b="1" dirty="0">
              <a:solidFill>
                <a:srgbClr val="1C6DCE"/>
              </a:solidFill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9F0E0086-7EF4-47EC-8809-59F2D4AD300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71453" y="3311331"/>
            <a:ext cx="447473" cy="4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233E8C8C-BE70-4370-8F12-CDB39CB05D94}"/>
              </a:ext>
            </a:extLst>
          </p:cNvPr>
          <p:cNvCxnSpPr>
            <a:cxnSpLocks/>
          </p:cNvCxnSpPr>
          <p:nvPr/>
        </p:nvCxnSpPr>
        <p:spPr>
          <a:xfrm rot="16200000" flipV="1">
            <a:off x="5166355" y="3569063"/>
            <a:ext cx="257666" cy="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B91DE40-238A-4167-A992-832DD0E25514}"/>
              </a:ext>
            </a:extLst>
          </p:cNvPr>
          <p:cNvSpPr txBox="1"/>
          <p:nvPr/>
        </p:nvSpPr>
        <p:spPr>
          <a:xfrm>
            <a:off x="4831504" y="3742789"/>
            <a:ext cx="1043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@Autowired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702C9C-5BDB-4C10-B68D-CF4BFE8E0BC7}"/>
              </a:ext>
            </a:extLst>
          </p:cNvPr>
          <p:cNvSpPr txBox="1"/>
          <p:nvPr/>
        </p:nvSpPr>
        <p:spPr>
          <a:xfrm>
            <a:off x="3674098" y="2219533"/>
            <a:ext cx="1852235" cy="33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스프링 컨테이너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6EDF471-E8E2-4E1D-A08E-C18E05861A72}"/>
              </a:ext>
            </a:extLst>
          </p:cNvPr>
          <p:cNvSpPr/>
          <p:nvPr/>
        </p:nvSpPr>
        <p:spPr>
          <a:xfrm>
            <a:off x="2255520" y="2153223"/>
            <a:ext cx="4612640" cy="2198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027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스프링 작동 원리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8417D-CCAA-45F0-A4B2-849F67918E17}"/>
              </a:ext>
            </a:extLst>
          </p:cNvPr>
          <p:cNvSpPr txBox="1"/>
          <p:nvPr/>
        </p:nvSpPr>
        <p:spPr>
          <a:xfrm>
            <a:off x="254248" y="918860"/>
            <a:ext cx="10192214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3. </a:t>
            </a:r>
            <a:r>
              <a:rPr lang="ko-KR" altLang="en-US" sz="1400" dirty="0">
                <a:latin typeface="+mn-ea"/>
              </a:rPr>
              <a:t>컨트롤러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ko-KR" altLang="en-US" sz="1200" dirty="0">
                <a:latin typeface="+mn-ea"/>
              </a:rPr>
              <a:t>클라이언트로부터 요청을 받고 결과를 클라이언트로 반환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B4D5FE1-49AC-46EA-91B6-A55A0741C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81" y="2038480"/>
            <a:ext cx="2686425" cy="115268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8A39562-6728-4C29-AD89-548BFA69F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938" y="3362675"/>
            <a:ext cx="7600950" cy="5715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A8CAC55-AF0D-4843-8628-C8EEAAB694AB}"/>
              </a:ext>
            </a:extLst>
          </p:cNvPr>
          <p:cNvSpPr txBox="1"/>
          <p:nvPr/>
        </p:nvSpPr>
        <p:spPr>
          <a:xfrm>
            <a:off x="4079293" y="4454829"/>
            <a:ext cx="144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서비스 로직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1956BD3-CBA0-44E0-8139-48561ADA5C3A}"/>
              </a:ext>
            </a:extLst>
          </p:cNvPr>
          <p:cNvSpPr/>
          <p:nvPr/>
        </p:nvSpPr>
        <p:spPr>
          <a:xfrm>
            <a:off x="1295080" y="1978105"/>
            <a:ext cx="1023490" cy="245415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DCC9683-04E3-48F7-B648-A18946E60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6213" y="5472534"/>
            <a:ext cx="1600423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31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스프링 작동 원리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9F7968-1947-4A04-BFAF-27F6CC48B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81" y="2038480"/>
            <a:ext cx="2686425" cy="1152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7710E27-CD5E-4C57-89C8-402B4D686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938" y="3362675"/>
            <a:ext cx="7600950" cy="571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00A51F-F7DE-4F7D-A1E6-73D990DD7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0980" y="4226503"/>
            <a:ext cx="7725853" cy="5430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A75946-F368-4516-859E-6ACE26856F69}"/>
              </a:ext>
            </a:extLst>
          </p:cNvPr>
          <p:cNvSpPr txBox="1"/>
          <p:nvPr/>
        </p:nvSpPr>
        <p:spPr>
          <a:xfrm>
            <a:off x="254248" y="918860"/>
            <a:ext cx="10192214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4. </a:t>
            </a:r>
            <a:r>
              <a:rPr lang="ko-KR" altLang="en-US" sz="1400" dirty="0">
                <a:latin typeface="+mn-ea"/>
              </a:rPr>
              <a:t>모델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서비스 </a:t>
            </a:r>
            <a:r>
              <a:rPr lang="en-US" altLang="ko-KR" sz="1400" dirty="0">
                <a:latin typeface="+mn-ea"/>
              </a:rPr>
              <a:t>+ DAO)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ko-KR" altLang="en-US" sz="1200" dirty="0">
                <a:latin typeface="+mn-ea"/>
              </a:rPr>
              <a:t>기능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서비스 로직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을 외부에서 주입 받아 서비스 로직을 처리 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B104D53-5CAD-40D2-A8FE-FFD2C9F39B8C}"/>
              </a:ext>
            </a:extLst>
          </p:cNvPr>
          <p:cNvSpPr/>
          <p:nvPr/>
        </p:nvSpPr>
        <p:spPr>
          <a:xfrm>
            <a:off x="1896534" y="4473644"/>
            <a:ext cx="7911253" cy="402483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49A750C-3CE2-42DC-A756-5B4FCBAE92A2}"/>
              </a:ext>
            </a:extLst>
          </p:cNvPr>
          <p:cNvSpPr/>
          <p:nvPr/>
        </p:nvSpPr>
        <p:spPr>
          <a:xfrm>
            <a:off x="1619856" y="2774381"/>
            <a:ext cx="2308677" cy="410012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287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스프링 작동 원리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6E0D3D2-CEB7-4E9C-9E9A-57136DA10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14" y="2066028"/>
            <a:ext cx="2015210" cy="448699"/>
          </a:xfrm>
          <a:prstGeom prst="rect">
            <a:avLst/>
          </a:prstGeom>
        </p:spPr>
      </p:pic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6DEBEF4B-6940-4245-9904-7252C4AA2C32}"/>
              </a:ext>
            </a:extLst>
          </p:cNvPr>
          <p:cNvCxnSpPr>
            <a:cxnSpLocks/>
          </p:cNvCxnSpPr>
          <p:nvPr/>
        </p:nvCxnSpPr>
        <p:spPr>
          <a:xfrm>
            <a:off x="1202006" y="3047295"/>
            <a:ext cx="368013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1BFE1A56-4E09-4432-9FEF-8348768ED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807" y="2803569"/>
            <a:ext cx="6408622" cy="1550981"/>
          </a:xfrm>
          <a:prstGeom prst="rect">
            <a:avLst/>
          </a:prstGeom>
        </p:spPr>
      </p:pic>
      <p:cxnSp>
        <p:nvCxnSpPr>
          <p:cNvPr id="25" name="연결선: 꺾임 10">
            <a:extLst>
              <a:ext uri="{FF2B5EF4-FFF2-40B4-BE49-F238E27FC236}">
                <a16:creationId xmlns:a16="http://schemas.microsoft.com/office/drawing/2014/main" id="{8C70DB09-7D44-4986-8289-E6D45DCD51A2}"/>
              </a:ext>
            </a:extLst>
          </p:cNvPr>
          <p:cNvCxnSpPr>
            <a:cxnSpLocks/>
          </p:cNvCxnSpPr>
          <p:nvPr/>
        </p:nvCxnSpPr>
        <p:spPr>
          <a:xfrm>
            <a:off x="1823127" y="4879625"/>
            <a:ext cx="368013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41583249-7B07-4C1B-B194-BD2A914B5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175" y="4660987"/>
            <a:ext cx="5849639" cy="637714"/>
          </a:xfrm>
          <a:prstGeom prst="rect">
            <a:avLst/>
          </a:prstGeom>
        </p:spPr>
      </p:pic>
      <p:cxnSp>
        <p:nvCxnSpPr>
          <p:cNvPr id="28" name="연결선: 꺾임 10">
            <a:extLst>
              <a:ext uri="{FF2B5EF4-FFF2-40B4-BE49-F238E27FC236}">
                <a16:creationId xmlns:a16="http://schemas.microsoft.com/office/drawing/2014/main" id="{DEA0A688-F635-4192-87CC-E05E4FD7471C}"/>
              </a:ext>
            </a:extLst>
          </p:cNvPr>
          <p:cNvCxnSpPr>
            <a:cxnSpLocks/>
          </p:cNvCxnSpPr>
          <p:nvPr/>
        </p:nvCxnSpPr>
        <p:spPr>
          <a:xfrm>
            <a:off x="2544314" y="5879388"/>
            <a:ext cx="368013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125A89F9-A680-48C7-B8E1-7AA76A3FCB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1523" y="5810507"/>
            <a:ext cx="7439985" cy="59834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77F7FC9-6354-4565-849F-8B8E72C99D1C}"/>
              </a:ext>
            </a:extLst>
          </p:cNvPr>
          <p:cNvSpPr txBox="1"/>
          <p:nvPr/>
        </p:nvSpPr>
        <p:spPr>
          <a:xfrm>
            <a:off x="1069744" y="3212633"/>
            <a:ext cx="6980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Service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BA88D6-D230-4754-AB0A-330B8A01F0CC}"/>
              </a:ext>
            </a:extLst>
          </p:cNvPr>
          <p:cNvSpPr txBox="1"/>
          <p:nvPr/>
        </p:nvSpPr>
        <p:spPr>
          <a:xfrm>
            <a:off x="1823127" y="4997029"/>
            <a:ext cx="5765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DAO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255D541-C84D-49DA-BE32-A37A2D18EEB6}"/>
              </a:ext>
            </a:extLst>
          </p:cNvPr>
          <p:cNvSpPr/>
          <p:nvPr/>
        </p:nvSpPr>
        <p:spPr>
          <a:xfrm>
            <a:off x="870676" y="2110722"/>
            <a:ext cx="779460" cy="179655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302EE47-9657-48C2-B089-3B860AD3906C}"/>
              </a:ext>
            </a:extLst>
          </p:cNvPr>
          <p:cNvSpPr/>
          <p:nvPr/>
        </p:nvSpPr>
        <p:spPr>
          <a:xfrm>
            <a:off x="2356176" y="4641402"/>
            <a:ext cx="576574" cy="152302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502018E-E840-4C38-B989-7D7E93472056}"/>
              </a:ext>
            </a:extLst>
          </p:cNvPr>
          <p:cNvSpPr/>
          <p:nvPr/>
        </p:nvSpPr>
        <p:spPr>
          <a:xfrm>
            <a:off x="1658093" y="2769242"/>
            <a:ext cx="698082" cy="221127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A6CE12-5285-4F87-9B9F-BD381237A80E}"/>
              </a:ext>
            </a:extLst>
          </p:cNvPr>
          <p:cNvSpPr txBox="1"/>
          <p:nvPr/>
        </p:nvSpPr>
        <p:spPr>
          <a:xfrm>
            <a:off x="254248" y="918860"/>
            <a:ext cx="10192214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4. </a:t>
            </a:r>
            <a:r>
              <a:rPr lang="ko-KR" altLang="en-US" sz="1400" dirty="0">
                <a:latin typeface="+mn-ea"/>
              </a:rPr>
              <a:t>모델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서비스 </a:t>
            </a:r>
            <a:r>
              <a:rPr lang="en-US" altLang="ko-KR" sz="1400" dirty="0">
                <a:latin typeface="+mn-ea"/>
              </a:rPr>
              <a:t>+ DAO)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ko-KR" altLang="en-US" sz="1200" dirty="0">
                <a:latin typeface="+mn-ea"/>
              </a:rPr>
              <a:t>핵심 서비스 로직을 처리하는 부분</a:t>
            </a:r>
            <a:r>
              <a:rPr lang="en-US" altLang="ko-KR" sz="1200" dirty="0">
                <a:latin typeface="+mn-ea"/>
              </a:rPr>
              <a:t> + </a:t>
            </a:r>
            <a:r>
              <a:rPr lang="ko-KR" altLang="en-US" sz="1200" dirty="0">
                <a:latin typeface="+mn-ea"/>
              </a:rPr>
              <a:t>데이터 베이스 접근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DB8978-9829-4813-AC58-1C40296E4CE1}"/>
              </a:ext>
            </a:extLst>
          </p:cNvPr>
          <p:cNvSpPr txBox="1"/>
          <p:nvPr/>
        </p:nvSpPr>
        <p:spPr>
          <a:xfrm>
            <a:off x="795747" y="1821880"/>
            <a:ext cx="8543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Controller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483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스프링 작동 원리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640387-6948-4000-88DA-6FFE23544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81" y="2038480"/>
            <a:ext cx="2686425" cy="1152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8D18835-323F-4E53-8496-2D98DAB6C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938" y="3362675"/>
            <a:ext cx="7600950" cy="571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5966A7-AB33-427A-8743-D73B3E67B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0980" y="4226503"/>
            <a:ext cx="7725853" cy="5430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A0CD730-F290-49F9-A5FD-A2D5F7058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3567" y="5014253"/>
            <a:ext cx="4696480" cy="20957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EBC80EA-FD5B-4D3C-972C-868B2038B6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3681" y="5601227"/>
            <a:ext cx="1600423" cy="381053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BDAFA57-F5D5-4B40-913C-CC649FC28162}"/>
              </a:ext>
            </a:extLst>
          </p:cNvPr>
          <p:cNvSpPr/>
          <p:nvPr/>
        </p:nvSpPr>
        <p:spPr>
          <a:xfrm>
            <a:off x="1619938" y="5492825"/>
            <a:ext cx="1362265" cy="359312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A45EF0A-765D-43C7-AB48-302376AE50DF}"/>
              </a:ext>
            </a:extLst>
          </p:cNvPr>
          <p:cNvSpPr/>
          <p:nvPr/>
        </p:nvSpPr>
        <p:spPr>
          <a:xfrm>
            <a:off x="1938730" y="4939386"/>
            <a:ext cx="4696480" cy="359312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66845F-A96E-477F-A9AE-249481D2FC7B}"/>
              </a:ext>
            </a:extLst>
          </p:cNvPr>
          <p:cNvSpPr txBox="1"/>
          <p:nvPr/>
        </p:nvSpPr>
        <p:spPr>
          <a:xfrm>
            <a:off x="254248" y="918860"/>
            <a:ext cx="10192214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5. </a:t>
            </a:r>
            <a:r>
              <a:rPr lang="ko-KR" altLang="en-US" sz="1400" dirty="0">
                <a:latin typeface="+mn-ea"/>
              </a:rPr>
              <a:t>뷰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ko-KR" altLang="en-US" sz="1200" dirty="0">
                <a:latin typeface="+mn-ea"/>
              </a:rPr>
              <a:t>서비스 로직을 처리한 결과를 뷰로 반환</a:t>
            </a:r>
          </a:p>
        </p:txBody>
      </p:sp>
    </p:spTree>
    <p:extLst>
      <p:ext uri="{BB962C8B-B14F-4D97-AF65-F5344CB8AC3E}">
        <p14:creationId xmlns:p14="http://schemas.microsoft.com/office/powerpoint/2010/main" val="2250146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스프링 작동 원리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8417D-CCAA-45F0-A4B2-849F67918E17}"/>
              </a:ext>
            </a:extLst>
          </p:cNvPr>
          <p:cNvSpPr txBox="1"/>
          <p:nvPr/>
        </p:nvSpPr>
        <p:spPr>
          <a:xfrm>
            <a:off x="254248" y="918860"/>
            <a:ext cx="10192214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5. </a:t>
            </a:r>
            <a:r>
              <a:rPr lang="ko-KR" altLang="en-US" sz="1400" dirty="0">
                <a:latin typeface="+mn-ea"/>
              </a:rPr>
              <a:t>뷰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ko-KR" altLang="en-US" sz="1200" dirty="0">
                <a:latin typeface="+mn-ea"/>
              </a:rPr>
              <a:t>데이터를 뷰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jsp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로 전송 후 화면 이동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1599FFC-9CF9-46AC-94B9-CB3BD5935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682" y="2820691"/>
            <a:ext cx="1238423" cy="2381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4BF9A89-E929-46CA-AC30-C3DA2E65C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349" y="2820691"/>
            <a:ext cx="752580" cy="238158"/>
          </a:xfrm>
          <a:prstGeom prst="rect">
            <a:avLst/>
          </a:prstGeom>
        </p:spPr>
      </p:pic>
      <p:cxnSp>
        <p:nvCxnSpPr>
          <p:cNvPr id="14" name="연결선: 꺾임 10">
            <a:extLst>
              <a:ext uri="{FF2B5EF4-FFF2-40B4-BE49-F238E27FC236}">
                <a16:creationId xmlns:a16="http://schemas.microsoft.com/office/drawing/2014/main" id="{9E4605BF-4388-4FEB-A1DC-947F6B3F20BC}"/>
              </a:ext>
            </a:extLst>
          </p:cNvPr>
          <p:cNvCxnSpPr>
            <a:cxnSpLocks/>
          </p:cNvCxnSpPr>
          <p:nvPr/>
        </p:nvCxnSpPr>
        <p:spPr>
          <a:xfrm flipH="1">
            <a:off x="2447369" y="2926193"/>
            <a:ext cx="49784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C85452B7-E526-4022-A924-6E4C20839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3981" y="2464108"/>
            <a:ext cx="581228" cy="238452"/>
          </a:xfrm>
          <a:prstGeom prst="rect">
            <a:avLst/>
          </a:prstGeom>
        </p:spPr>
      </p:pic>
      <p:cxnSp>
        <p:nvCxnSpPr>
          <p:cNvPr id="18" name="연결선: 꺾임 10">
            <a:extLst>
              <a:ext uri="{FF2B5EF4-FFF2-40B4-BE49-F238E27FC236}">
                <a16:creationId xmlns:a16="http://schemas.microsoft.com/office/drawing/2014/main" id="{2DD35E56-5675-4325-8A29-1230F9260CF5}"/>
              </a:ext>
            </a:extLst>
          </p:cNvPr>
          <p:cNvCxnSpPr>
            <a:cxnSpLocks/>
          </p:cNvCxnSpPr>
          <p:nvPr/>
        </p:nvCxnSpPr>
        <p:spPr>
          <a:xfrm flipH="1">
            <a:off x="4475982" y="2943270"/>
            <a:ext cx="49784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0834B720-A8A0-4F06-8F9A-08161DACF6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2274" y="1949210"/>
            <a:ext cx="3067478" cy="29531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BE1C02B-84A1-4929-A7D4-98AF70C2E7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2464" y="2394175"/>
            <a:ext cx="3481530" cy="3711631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D1CF52F-0802-44B6-A38C-74D8C6E117C2}"/>
              </a:ext>
            </a:extLst>
          </p:cNvPr>
          <p:cNvSpPr/>
          <p:nvPr/>
        </p:nvSpPr>
        <p:spPr>
          <a:xfrm>
            <a:off x="2995131" y="2756841"/>
            <a:ext cx="1362265" cy="359312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5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1933D21-5EE3-40D7-80FC-3D6B75861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815673"/>
              </p:ext>
            </p:extLst>
          </p:nvPr>
        </p:nvGraphicFramePr>
        <p:xfrm>
          <a:off x="272706" y="909940"/>
          <a:ext cx="10146400" cy="5972592"/>
        </p:xfrm>
        <a:graphic>
          <a:graphicData uri="http://schemas.openxmlformats.org/drawingml/2006/table">
            <a:tbl>
              <a:tblPr firstRow="1" bandRow="1"/>
              <a:tblGrid>
                <a:gridCol w="1165530">
                  <a:extLst>
                    <a:ext uri="{9D8B030D-6E8A-4147-A177-3AD203B41FA5}">
                      <a16:colId xmlns:a16="http://schemas.microsoft.com/office/drawing/2014/main" val="2202437241"/>
                    </a:ext>
                  </a:extLst>
                </a:gridCol>
                <a:gridCol w="5935612">
                  <a:extLst>
                    <a:ext uri="{9D8B030D-6E8A-4147-A177-3AD203B41FA5}">
                      <a16:colId xmlns:a16="http://schemas.microsoft.com/office/drawing/2014/main" val="4199465260"/>
                    </a:ext>
                  </a:extLst>
                </a:gridCol>
                <a:gridCol w="1518498">
                  <a:extLst>
                    <a:ext uri="{9D8B030D-6E8A-4147-A177-3AD203B41FA5}">
                      <a16:colId xmlns:a16="http://schemas.microsoft.com/office/drawing/2014/main" val="2987944458"/>
                    </a:ext>
                  </a:extLst>
                </a:gridCol>
                <a:gridCol w="1526760">
                  <a:extLst>
                    <a:ext uri="{9D8B030D-6E8A-4147-A177-3AD203B41FA5}">
                      <a16:colId xmlns:a16="http://schemas.microsoft.com/office/drawing/2014/main" val="2793570838"/>
                    </a:ext>
                  </a:extLst>
                </a:gridCol>
              </a:tblGrid>
              <a:tr h="422152">
                <a:tc>
                  <a:txBody>
                    <a:bodyPr/>
                    <a:lstStyle>
                      <a:lvl1pPr marL="0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503972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1007943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511915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2015886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519858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3023829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527801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4031772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버젼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제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개정 사유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일자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담당자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633728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768158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844837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864414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459341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778390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520336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763416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15829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555995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58892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67139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92957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969753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19615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문서 제</a:t>
            </a:r>
            <a:r>
              <a:rPr lang="en-US" altLang="ko-KR" sz="2400" dirty="0"/>
              <a:t>/</a:t>
            </a:r>
            <a:r>
              <a:rPr lang="ko-KR" altLang="en-US" sz="2400" dirty="0"/>
              <a:t>개정 이력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2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스프링의 구조를 알아야 하는 이유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8417D-CCAA-45F0-A4B2-849F67918E17}"/>
              </a:ext>
            </a:extLst>
          </p:cNvPr>
          <p:cNvSpPr txBox="1"/>
          <p:nvPr/>
        </p:nvSpPr>
        <p:spPr>
          <a:xfrm>
            <a:off x="254248" y="918860"/>
            <a:ext cx="10192214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1. </a:t>
            </a:r>
            <a:r>
              <a:rPr lang="ko-KR" altLang="en-US" sz="1400" dirty="0">
                <a:latin typeface="+mn-ea"/>
              </a:rPr>
              <a:t>왜 스프링의 구조를 알아야 하는가</a:t>
            </a:r>
            <a:r>
              <a:rPr lang="en-US" altLang="ko-KR" sz="1400" dirty="0">
                <a:latin typeface="+mn-ea"/>
              </a:rPr>
              <a:t>?</a:t>
            </a:r>
          </a:p>
          <a:p>
            <a:pPr marL="268288" indent="-268288"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 </a:t>
            </a:r>
            <a:r>
              <a:rPr lang="ko-KR" altLang="en-US" sz="1200" dirty="0">
                <a:latin typeface="+mn-ea"/>
              </a:rPr>
              <a:t>상대방의 업무 파악을 통해 원활한 협업 가능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83E3A6-CB69-4074-B328-A67549AEE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807" y="2400775"/>
            <a:ext cx="4800600" cy="1323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75F40D-99EC-4EA9-9D03-5A73A1D4B221}"/>
              </a:ext>
            </a:extLst>
          </p:cNvPr>
          <p:cNvSpPr txBox="1"/>
          <p:nvPr/>
        </p:nvSpPr>
        <p:spPr>
          <a:xfrm>
            <a:off x="2255573" y="4619408"/>
            <a:ext cx="53475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스프링의 구조를 파악함으로써 </a:t>
            </a:r>
            <a:r>
              <a:rPr lang="ko-KR" altLang="en-US" sz="1000" dirty="0" err="1"/>
              <a:t>프론트엔드</a:t>
            </a:r>
            <a:r>
              <a:rPr lang="ko-KR" altLang="en-US" sz="1000" dirty="0"/>
              <a:t> 입장에서 </a:t>
            </a:r>
            <a:r>
              <a:rPr lang="ko-KR" altLang="en-US" sz="1000" dirty="0" err="1"/>
              <a:t>백엔드에서</a:t>
            </a:r>
            <a:r>
              <a:rPr lang="ko-KR" altLang="en-US" sz="1000" dirty="0"/>
              <a:t> 데이터를 넘겨 받을 때 </a:t>
            </a:r>
            <a:r>
              <a:rPr lang="ko-KR" altLang="en-US" sz="1000" dirty="0" err="1"/>
              <a:t>어떤식으로</a:t>
            </a:r>
            <a:r>
              <a:rPr lang="ko-KR" altLang="en-US" sz="1000" dirty="0"/>
              <a:t> 넘어오는지 알 수가 있음</a:t>
            </a:r>
            <a:endParaRPr lang="en-US" altLang="ko-KR" sz="1000" dirty="0"/>
          </a:p>
          <a:p>
            <a:endParaRPr lang="ko-KR" altLang="en-US" sz="1000" dirty="0"/>
          </a:p>
          <a:p>
            <a:r>
              <a:rPr lang="ko-KR" altLang="en-US" sz="1000" dirty="0"/>
              <a:t>-&gt; 상대방의 역할을 앎으로써 원활한 협업 가능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4A4F35-F9F6-4DC9-809F-2E5ED7F78DFC}"/>
              </a:ext>
            </a:extLst>
          </p:cNvPr>
          <p:cNvSpPr txBox="1"/>
          <p:nvPr/>
        </p:nvSpPr>
        <p:spPr>
          <a:xfrm>
            <a:off x="2136477" y="2468543"/>
            <a:ext cx="2006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마주 보는 인터페이스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4158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스프링의 구조를 알아야 하는 이유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8417D-CCAA-45F0-A4B2-849F67918E17}"/>
              </a:ext>
            </a:extLst>
          </p:cNvPr>
          <p:cNvSpPr txBox="1"/>
          <p:nvPr/>
        </p:nvSpPr>
        <p:spPr>
          <a:xfrm>
            <a:off x="254248" y="918860"/>
            <a:ext cx="10192214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2. </a:t>
            </a:r>
            <a:r>
              <a:rPr lang="ko-KR" altLang="en-US" sz="1400" dirty="0" err="1">
                <a:latin typeface="+mn-ea"/>
              </a:rPr>
              <a:t>프론트엔드의</a:t>
            </a:r>
            <a:r>
              <a:rPr lang="ko-KR" altLang="en-US" sz="1400" dirty="0">
                <a:latin typeface="+mn-ea"/>
              </a:rPr>
              <a:t> 역할</a:t>
            </a:r>
            <a:endParaRPr lang="en-US" altLang="ko-KR" sz="1400" dirty="0">
              <a:latin typeface="+mn-ea"/>
            </a:endParaRPr>
          </a:p>
          <a:p>
            <a:pPr marL="268288" indent="-268288"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/>
              </a:rPr>
              <a:t>서버에서 제공해주는 데이터를 가져와서 화면에 나타나게 해주는 것이 기본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4E3F13-81A0-485A-B167-CAF92C316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110" y="1943632"/>
            <a:ext cx="5715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65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스프링의 구조를 알아야 하는 이유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8417D-CCAA-45F0-A4B2-849F67918E17}"/>
              </a:ext>
            </a:extLst>
          </p:cNvPr>
          <p:cNvSpPr txBox="1"/>
          <p:nvPr/>
        </p:nvSpPr>
        <p:spPr>
          <a:xfrm>
            <a:off x="254248" y="918860"/>
            <a:ext cx="10192214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3. </a:t>
            </a:r>
            <a:r>
              <a:rPr lang="ko-KR" altLang="en-US" sz="1400" dirty="0" err="1">
                <a:latin typeface="+mn-ea"/>
              </a:rPr>
              <a:t>백엔드의</a:t>
            </a:r>
            <a:r>
              <a:rPr lang="ko-KR" altLang="en-US" sz="1400" dirty="0">
                <a:latin typeface="+mn-ea"/>
              </a:rPr>
              <a:t> 역할</a:t>
            </a:r>
            <a:endParaRPr lang="en-US" altLang="ko-KR" sz="1400" dirty="0">
              <a:latin typeface="+mn-ea"/>
            </a:endParaRPr>
          </a:p>
          <a:p>
            <a:pPr marL="268288" indent="-268288"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/>
              </a:rPr>
              <a:t>요청 받은 데이터를 서버에서 처리 후 돌려주는 것이 기본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4A337A3-E970-4272-80BA-F42CD6311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7620" y="1799340"/>
            <a:ext cx="2817705" cy="7020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WAS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DB조회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및 다양한 로직 처리, 동적인 컨텐츠 제공을 위해 만들어진 서버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FAC0097-34D0-426A-8669-2E3C6B794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83" y="2186497"/>
            <a:ext cx="8463245" cy="267980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8B627D7-9877-4983-AA2A-DF720C0F79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810" y="3359402"/>
            <a:ext cx="746048" cy="3730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B64CDF-A596-49BE-90D2-F4772D9AC6D0}"/>
              </a:ext>
            </a:extLst>
          </p:cNvPr>
          <p:cNvSpPr txBox="1"/>
          <p:nvPr/>
        </p:nvSpPr>
        <p:spPr>
          <a:xfrm>
            <a:off x="2027583" y="5603691"/>
            <a:ext cx="687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스프링의 구조를 이해 함으로써 데이터를 받아오는 과정 파악 가능</a:t>
            </a:r>
          </a:p>
        </p:txBody>
      </p:sp>
    </p:spTree>
    <p:extLst>
      <p:ext uri="{BB962C8B-B14F-4D97-AF65-F5344CB8AC3E}">
        <p14:creationId xmlns:p14="http://schemas.microsoft.com/office/powerpoint/2010/main" val="3580491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스프링의 구조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8417D-CCAA-45F0-A4B2-849F67918E17}"/>
              </a:ext>
            </a:extLst>
          </p:cNvPr>
          <p:cNvSpPr txBox="1"/>
          <p:nvPr/>
        </p:nvSpPr>
        <p:spPr>
          <a:xfrm>
            <a:off x="254248" y="918860"/>
            <a:ext cx="10192214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1. </a:t>
            </a:r>
            <a:r>
              <a:rPr lang="ko-KR" altLang="en-US" sz="1400" dirty="0">
                <a:latin typeface="+mn-ea"/>
              </a:rPr>
              <a:t>웹프로젝트의 기본 구성 요소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Noto Sans KR"/>
              </a:rPr>
              <a:t>src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/>
              </a:rPr>
              <a:t>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/>
              </a:rPr>
              <a:t>디렉터리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37B08C-82C8-4E2A-8536-C02C6BC9A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697" y="2100051"/>
            <a:ext cx="1857634" cy="3515216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B76DCB4-FFB1-49B1-BCA3-4A3D9C7EA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169731"/>
              </p:ext>
            </p:extLst>
          </p:nvPr>
        </p:nvGraphicFramePr>
        <p:xfrm>
          <a:off x="4416719" y="1968585"/>
          <a:ext cx="4063496" cy="3576681"/>
        </p:xfrm>
        <a:graphic>
          <a:graphicData uri="http://schemas.openxmlformats.org/drawingml/2006/table">
            <a:tbl>
              <a:tblPr/>
              <a:tblGrid>
                <a:gridCol w="1110321">
                  <a:extLst>
                    <a:ext uri="{9D8B030D-6E8A-4147-A177-3AD203B41FA5}">
                      <a16:colId xmlns:a16="http://schemas.microsoft.com/office/drawing/2014/main" val="3540281261"/>
                    </a:ext>
                  </a:extLst>
                </a:gridCol>
                <a:gridCol w="2953175">
                  <a:extLst>
                    <a:ext uri="{9D8B030D-6E8A-4147-A177-3AD203B41FA5}">
                      <a16:colId xmlns:a16="http://schemas.microsoft.com/office/drawing/2014/main" val="124441196"/>
                    </a:ext>
                  </a:extLst>
                </a:gridCol>
              </a:tblGrid>
              <a:tr h="491635">
                <a:tc>
                  <a:txBody>
                    <a:bodyPr/>
                    <a:lstStyle/>
                    <a:p>
                      <a:r>
                        <a:rPr lang="ko-KR" altLang="en-US" sz="1000" b="1" dirty="0">
                          <a:effectLst/>
                        </a:rPr>
                        <a:t>구성 요소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>
                          <a:effectLst/>
                        </a:rPr>
                        <a:t>설명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906692"/>
                  </a:ext>
                </a:extLst>
              </a:tr>
              <a:tr h="700592"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/>
                        </a:rPr>
                        <a:t>pom.xml</a:t>
                      </a:r>
                      <a:endParaRPr 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프로젝트 정보 표시</a:t>
                      </a:r>
                      <a:r>
                        <a:rPr lang="en-US" altLang="ko-KR" sz="1000" dirty="0">
                          <a:effectLst/>
                        </a:rPr>
                        <a:t>, </a:t>
                      </a:r>
                      <a:r>
                        <a:rPr lang="ko-KR" altLang="en-US" sz="1000" dirty="0">
                          <a:effectLst/>
                        </a:rPr>
                        <a:t>스프링에 사용되는 여러 가지 라이브러리들을 설정해 다운로드 가능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078485"/>
                  </a:ext>
                </a:extLst>
              </a:tr>
              <a:tr h="491635">
                <a:tc>
                  <a:txBody>
                    <a:bodyPr/>
                    <a:lstStyle/>
                    <a:p>
                      <a:r>
                        <a:rPr lang="en-US" sz="1000" b="1">
                          <a:effectLst/>
                        </a:rPr>
                        <a:t>src/main/java</a:t>
                      </a:r>
                      <a:endParaRPr lang="en-US" sz="100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자바 소스 파일 위치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23268"/>
                  </a:ext>
                </a:extLst>
              </a:tr>
              <a:tr h="700592">
                <a:tc>
                  <a:txBody>
                    <a:bodyPr/>
                    <a:lstStyle/>
                    <a:p>
                      <a:r>
                        <a:rPr lang="en-US" sz="1000" b="1" dirty="0" err="1">
                          <a:effectLst/>
                        </a:rPr>
                        <a:t>src</a:t>
                      </a:r>
                      <a:r>
                        <a:rPr lang="en-US" sz="1000" b="1" dirty="0">
                          <a:effectLst/>
                        </a:rPr>
                        <a:t>/main/resource</a:t>
                      </a:r>
                      <a:endParaRPr 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프로퍼티 파일이나 </a:t>
                      </a:r>
                      <a:r>
                        <a:rPr lang="en-US" altLang="ko-KR" sz="1000" dirty="0">
                          <a:effectLst/>
                        </a:rPr>
                        <a:t>xml </a:t>
                      </a:r>
                      <a:r>
                        <a:rPr lang="ko-KR" altLang="en-US" sz="1000" dirty="0">
                          <a:effectLst/>
                        </a:rPr>
                        <a:t>파일 등 리소스 파일 위치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932067"/>
                  </a:ext>
                </a:extLst>
              </a:tr>
              <a:tr h="700592">
                <a:tc>
                  <a:txBody>
                    <a:bodyPr/>
                    <a:lstStyle/>
                    <a:p>
                      <a:r>
                        <a:rPr lang="en-US" sz="1000" b="1" dirty="0" err="1">
                          <a:effectLst/>
                        </a:rPr>
                        <a:t>src</a:t>
                      </a:r>
                      <a:r>
                        <a:rPr lang="en-US" sz="1000" b="1" dirty="0">
                          <a:effectLst/>
                        </a:rPr>
                        <a:t>/main/webapp</a:t>
                      </a:r>
                      <a:endParaRPr 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WEB_INF </a:t>
                      </a:r>
                      <a:r>
                        <a:rPr lang="ko-KR" altLang="en-US" sz="1000" dirty="0">
                          <a:effectLst/>
                        </a:rPr>
                        <a:t>등 웹 어플리케이션 리소스 위치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986266"/>
                  </a:ext>
                </a:extLst>
              </a:tr>
              <a:tr h="491635">
                <a:tc>
                  <a:txBody>
                    <a:bodyPr/>
                    <a:lstStyle/>
                    <a:p>
                      <a:r>
                        <a:rPr lang="en-US" sz="1000" b="1" dirty="0" err="1">
                          <a:effectLst/>
                        </a:rPr>
                        <a:t>src</a:t>
                      </a:r>
                      <a:r>
                        <a:rPr lang="en-US" sz="1000" b="1" dirty="0">
                          <a:effectLst/>
                        </a:rPr>
                        <a:t>/test/java</a:t>
                      </a:r>
                      <a:endParaRPr 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테스트 파일 위치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25703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176BF51-92A1-49E3-99FD-C76E76BC4F12}"/>
              </a:ext>
            </a:extLst>
          </p:cNvPr>
          <p:cNvSpPr/>
          <p:nvPr/>
        </p:nvSpPr>
        <p:spPr>
          <a:xfrm>
            <a:off x="1595335" y="2292057"/>
            <a:ext cx="1420239" cy="1346088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8BF8858-0C12-4D93-9D24-05FD8F5732C4}"/>
              </a:ext>
            </a:extLst>
          </p:cNvPr>
          <p:cNvSpPr/>
          <p:nvPr/>
        </p:nvSpPr>
        <p:spPr>
          <a:xfrm>
            <a:off x="1595335" y="5372483"/>
            <a:ext cx="1420239" cy="242784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371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스프링의 구조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8417D-CCAA-45F0-A4B2-849F67918E17}"/>
              </a:ext>
            </a:extLst>
          </p:cNvPr>
          <p:cNvSpPr txBox="1"/>
          <p:nvPr/>
        </p:nvSpPr>
        <p:spPr>
          <a:xfrm>
            <a:off x="254248" y="918860"/>
            <a:ext cx="10192214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1. </a:t>
            </a:r>
            <a:r>
              <a:rPr lang="ko-KR" altLang="en-US" sz="1400" dirty="0">
                <a:latin typeface="+mn-ea"/>
              </a:rPr>
              <a:t>웹프로젝트의 기본 구성 요소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Noto Sans KR"/>
              </a:rPr>
              <a:t>src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/>
              </a:rPr>
              <a:t>/main/java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/>
              </a:rPr>
              <a:t>디렉터리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BDDC226-FA87-4B50-B403-33C1B0430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26" y="2128693"/>
            <a:ext cx="2248214" cy="2410161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176BF51-92A1-49E3-99FD-C76E76BC4F12}"/>
              </a:ext>
            </a:extLst>
          </p:cNvPr>
          <p:cNvSpPr/>
          <p:nvPr/>
        </p:nvSpPr>
        <p:spPr>
          <a:xfrm>
            <a:off x="894081" y="2567093"/>
            <a:ext cx="2024218" cy="1971761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690D46C-C72D-4289-9C89-E2ACFD056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572058"/>
              </p:ext>
            </p:extLst>
          </p:nvPr>
        </p:nvGraphicFramePr>
        <p:xfrm>
          <a:off x="4416719" y="1968585"/>
          <a:ext cx="3600981" cy="3576681"/>
        </p:xfrm>
        <a:graphic>
          <a:graphicData uri="http://schemas.openxmlformats.org/drawingml/2006/table">
            <a:tbl>
              <a:tblPr/>
              <a:tblGrid>
                <a:gridCol w="1165934">
                  <a:extLst>
                    <a:ext uri="{9D8B030D-6E8A-4147-A177-3AD203B41FA5}">
                      <a16:colId xmlns:a16="http://schemas.microsoft.com/office/drawing/2014/main" val="3540281261"/>
                    </a:ext>
                  </a:extLst>
                </a:gridCol>
                <a:gridCol w="2435047">
                  <a:extLst>
                    <a:ext uri="{9D8B030D-6E8A-4147-A177-3AD203B41FA5}">
                      <a16:colId xmlns:a16="http://schemas.microsoft.com/office/drawing/2014/main" val="124441196"/>
                    </a:ext>
                  </a:extLst>
                </a:gridCol>
              </a:tblGrid>
              <a:tr h="491635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effectLst/>
                        </a:rPr>
                        <a:t>구성 요소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effectLst/>
                        </a:rPr>
                        <a:t>설명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906692"/>
                  </a:ext>
                </a:extLst>
              </a:tr>
              <a:tr h="700592"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/>
                        </a:rPr>
                        <a:t>Controller</a:t>
                      </a:r>
                      <a:endParaRPr 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컨트롤러 파일 위치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078485"/>
                  </a:ext>
                </a:extLst>
              </a:tr>
              <a:tr h="491635"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/>
                        </a:rPr>
                        <a:t>Dao</a:t>
                      </a:r>
                      <a:endParaRPr 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DAO </a:t>
                      </a:r>
                      <a:r>
                        <a:rPr lang="ko-KR" altLang="en-US" sz="1000" dirty="0">
                          <a:effectLst/>
                        </a:rPr>
                        <a:t>파일 위치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23268"/>
                  </a:ext>
                </a:extLst>
              </a:tr>
              <a:tr h="700592"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/>
                        </a:rPr>
                        <a:t>Service</a:t>
                      </a:r>
                      <a:endParaRPr 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서비스 파일 위치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932067"/>
                  </a:ext>
                </a:extLst>
              </a:tr>
              <a:tr h="700592"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/>
                        </a:rPr>
                        <a:t>Vo</a:t>
                      </a:r>
                      <a:endParaRPr 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err="1">
                          <a:effectLst/>
                        </a:rPr>
                        <a:t>vo</a:t>
                      </a:r>
                      <a:r>
                        <a:rPr lang="en-US" altLang="ko-KR" sz="1000" dirty="0">
                          <a:effectLst/>
                        </a:rPr>
                        <a:t> </a:t>
                      </a:r>
                      <a:r>
                        <a:rPr lang="ko-KR" altLang="en-US" sz="1000" dirty="0">
                          <a:effectLst/>
                        </a:rPr>
                        <a:t>파일 위치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986266"/>
                  </a:ext>
                </a:extLst>
              </a:tr>
              <a:tr h="491635"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/>
                        </a:rPr>
                        <a:t>Config</a:t>
                      </a:r>
                      <a:endParaRPr 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설정 파일 위치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25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170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스프링의 구조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8417D-CCAA-45F0-A4B2-849F67918E17}"/>
              </a:ext>
            </a:extLst>
          </p:cNvPr>
          <p:cNvSpPr txBox="1"/>
          <p:nvPr/>
        </p:nvSpPr>
        <p:spPr>
          <a:xfrm>
            <a:off x="254248" y="918860"/>
            <a:ext cx="10192214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1. </a:t>
            </a:r>
            <a:r>
              <a:rPr lang="ko-KR" altLang="en-US" sz="1400" dirty="0">
                <a:latin typeface="+mn-ea"/>
              </a:rPr>
              <a:t>웹프로젝트의 기본 구성 요소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Noto Sans KR"/>
              </a:rPr>
              <a:t>src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/>
              </a:rPr>
              <a:t>/main/resources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/>
              </a:rPr>
              <a:t>디렉터리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/>
              </a:rPr>
              <a:t>,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Noto Sans KR"/>
              </a:rPr>
              <a:t>webapp </a:t>
            </a:r>
            <a:r>
              <a:rPr lang="ko-KR" altLang="en-US" sz="1200" dirty="0">
                <a:solidFill>
                  <a:srgbClr val="000000"/>
                </a:solidFill>
                <a:latin typeface="Noto Sans KR"/>
              </a:rPr>
              <a:t>디렉터리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2EA8AFD-EE13-49C5-8EA6-0E790D286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69" y="2115352"/>
            <a:ext cx="2695951" cy="3096057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176BF51-92A1-49E3-99FD-C76E76BC4F12}"/>
              </a:ext>
            </a:extLst>
          </p:cNvPr>
          <p:cNvSpPr/>
          <p:nvPr/>
        </p:nvSpPr>
        <p:spPr>
          <a:xfrm>
            <a:off x="1207750" y="2774217"/>
            <a:ext cx="1420239" cy="1778328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D30D45-1857-4377-994D-5DE7A935E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750" y="5328617"/>
            <a:ext cx="1190791" cy="657317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C6D1258-93CA-40E4-890D-365ADE3FB8E7}"/>
              </a:ext>
            </a:extLst>
          </p:cNvPr>
          <p:cNvSpPr/>
          <p:nvPr/>
        </p:nvSpPr>
        <p:spPr>
          <a:xfrm>
            <a:off x="1207749" y="5328617"/>
            <a:ext cx="1420239" cy="657317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BD6CEB8-7F04-49AD-95F7-C1EE15444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133494"/>
              </p:ext>
            </p:extLst>
          </p:nvPr>
        </p:nvGraphicFramePr>
        <p:xfrm>
          <a:off x="4416719" y="1968585"/>
          <a:ext cx="4063496" cy="3085046"/>
        </p:xfrm>
        <a:graphic>
          <a:graphicData uri="http://schemas.openxmlformats.org/drawingml/2006/table">
            <a:tbl>
              <a:tblPr/>
              <a:tblGrid>
                <a:gridCol w="1110321">
                  <a:extLst>
                    <a:ext uri="{9D8B030D-6E8A-4147-A177-3AD203B41FA5}">
                      <a16:colId xmlns:a16="http://schemas.microsoft.com/office/drawing/2014/main" val="3540281261"/>
                    </a:ext>
                  </a:extLst>
                </a:gridCol>
                <a:gridCol w="2953175">
                  <a:extLst>
                    <a:ext uri="{9D8B030D-6E8A-4147-A177-3AD203B41FA5}">
                      <a16:colId xmlns:a16="http://schemas.microsoft.com/office/drawing/2014/main" val="124441196"/>
                    </a:ext>
                  </a:extLst>
                </a:gridCol>
              </a:tblGrid>
              <a:tr h="491635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effectLst/>
                        </a:rPr>
                        <a:t>구성 요소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>
                          <a:effectLst/>
                        </a:rPr>
                        <a:t>설명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906692"/>
                  </a:ext>
                </a:extLst>
              </a:tr>
              <a:tr h="700592">
                <a:tc>
                  <a:txBody>
                    <a:bodyPr/>
                    <a:lstStyle/>
                    <a:p>
                      <a:r>
                        <a:rPr lang="en-US" altLang="ko-KR" sz="1000" b="1" dirty="0">
                          <a:effectLst/>
                        </a:rPr>
                        <a:t>mapper</a:t>
                      </a:r>
                      <a:endParaRPr 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err="1">
                          <a:effectLst/>
                        </a:rPr>
                        <a:t>Mybatis</a:t>
                      </a:r>
                      <a:r>
                        <a:rPr lang="ko-KR" altLang="en-US" sz="1000" dirty="0">
                          <a:effectLst/>
                        </a:rPr>
                        <a:t>에서 사용하는 </a:t>
                      </a:r>
                      <a:r>
                        <a:rPr lang="en-US" altLang="ko-KR" sz="1000" dirty="0">
                          <a:effectLst/>
                        </a:rPr>
                        <a:t>mapper xml</a:t>
                      </a:r>
                      <a:r>
                        <a:rPr lang="ko-KR" altLang="en-US" sz="1000" dirty="0">
                          <a:effectLst/>
                        </a:rPr>
                        <a:t>파일을 저장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078485"/>
                  </a:ext>
                </a:extLst>
              </a:tr>
              <a:tr h="491635">
                <a:tc>
                  <a:txBody>
                    <a:bodyPr/>
                    <a:lstStyle/>
                    <a:p>
                      <a:r>
                        <a:rPr lang="en-US" altLang="ko-KR" sz="1000" b="1" dirty="0">
                          <a:effectLst/>
                        </a:rPr>
                        <a:t>static</a:t>
                      </a:r>
                      <a:endParaRPr 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해당 폴더에는 </a:t>
                      </a:r>
                      <a:r>
                        <a:rPr lang="en-US" altLang="ko-KR" sz="1000" dirty="0" err="1">
                          <a:effectLst/>
                        </a:rPr>
                        <a:t>css</a:t>
                      </a:r>
                      <a:r>
                        <a:rPr lang="en-US" altLang="ko-KR" sz="1000" dirty="0">
                          <a:effectLst/>
                        </a:rPr>
                        <a:t>, fonts, images, plugin, scripts </a:t>
                      </a:r>
                      <a:r>
                        <a:rPr lang="ko-KR" altLang="en-US" sz="1000" dirty="0">
                          <a:effectLst/>
                        </a:rPr>
                        <a:t>등의 정적 리소스 파일이 위치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23268"/>
                  </a:ext>
                </a:extLst>
              </a:tr>
              <a:tr h="700592">
                <a:tc>
                  <a:txBody>
                    <a:bodyPr/>
                    <a:lstStyle/>
                    <a:p>
                      <a:endParaRPr 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932067"/>
                  </a:ext>
                </a:extLst>
              </a:tr>
              <a:tr h="700592">
                <a:tc>
                  <a:txBody>
                    <a:bodyPr/>
                    <a:lstStyle/>
                    <a:p>
                      <a:r>
                        <a:rPr lang="en-US" altLang="ko-KR" sz="1000" b="1" dirty="0">
                          <a:effectLst/>
                        </a:rPr>
                        <a:t>WEB-INF</a:t>
                      </a:r>
                      <a:endParaRPr 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err="1">
                          <a:effectLst/>
                        </a:rPr>
                        <a:t>jsp</a:t>
                      </a:r>
                      <a:r>
                        <a:rPr lang="en-US" altLang="ko-KR" sz="1000" dirty="0">
                          <a:effectLst/>
                        </a:rPr>
                        <a:t> </a:t>
                      </a:r>
                      <a:r>
                        <a:rPr lang="ko-KR" altLang="en-US" sz="1000" dirty="0">
                          <a:effectLst/>
                        </a:rPr>
                        <a:t>뷰 파일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986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620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스프링의 구조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8417D-CCAA-45F0-A4B2-849F67918E17}"/>
              </a:ext>
            </a:extLst>
          </p:cNvPr>
          <p:cNvSpPr txBox="1"/>
          <p:nvPr/>
        </p:nvSpPr>
        <p:spPr>
          <a:xfrm>
            <a:off x="254248" y="918860"/>
            <a:ext cx="10192214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2. MVC </a:t>
            </a:r>
            <a:r>
              <a:rPr lang="ko-KR" altLang="en-US" sz="1400" dirty="0">
                <a:latin typeface="+mn-ea"/>
              </a:rPr>
              <a:t>패턴</a:t>
            </a:r>
            <a:endParaRPr lang="en-US" altLang="ko-KR" sz="1400" dirty="0">
              <a:latin typeface="+mn-ea"/>
            </a:endParaRPr>
          </a:p>
          <a:p>
            <a:pPr marL="268288" indent="-268288"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Model View Controller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6C1843-B4DF-4F22-A2D5-5EC1A35C3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329" y="2053150"/>
            <a:ext cx="7002329" cy="239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83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22380</TotalTime>
  <Words>595</Words>
  <Application>Microsoft Office PowerPoint</Application>
  <PresentationFormat>사용자 지정</PresentationFormat>
  <Paragraphs>149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Noto Sans KR</vt:lpstr>
      <vt:lpstr>나눔스퀘어OTF</vt:lpstr>
      <vt:lpstr>맑은 고딕</vt:lpstr>
      <vt:lpstr>휴먼엑스포</vt:lpstr>
      <vt:lpstr>Arial</vt:lpstr>
      <vt:lpstr>Calibri</vt:lpstr>
      <vt:lpstr>Calibri Light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임선미</dc:creator>
  <cp:lastModifiedBy>송주환</cp:lastModifiedBy>
  <cp:revision>675</cp:revision>
  <dcterms:created xsi:type="dcterms:W3CDTF">2018-10-17T01:42:36Z</dcterms:created>
  <dcterms:modified xsi:type="dcterms:W3CDTF">2022-04-11T01:00:36Z</dcterms:modified>
</cp:coreProperties>
</file>