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08" r:id="rId3"/>
    <p:sldId id="360" r:id="rId4"/>
    <p:sldId id="377" r:id="rId5"/>
    <p:sldId id="376" r:id="rId6"/>
    <p:sldId id="375" r:id="rId7"/>
    <p:sldId id="367" r:id="rId8"/>
    <p:sldId id="372" r:id="rId9"/>
    <p:sldId id="373" r:id="rId10"/>
    <p:sldId id="374" r:id="rId11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ACBD85"/>
    <a:srgbClr val="9CB16E"/>
    <a:srgbClr val="C5DD89"/>
    <a:srgbClr val="1756A6"/>
    <a:srgbClr val="00B9F1"/>
    <a:srgbClr val="F6FAEC"/>
    <a:srgbClr val="698A9F"/>
    <a:srgbClr val="078FEB"/>
    <a:srgbClr val="9CB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10" y="132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2C5-C161-4CE0-8DE3-CB5B9144C8C5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7E-558C-45AF-9D78-028B277B64FB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2CF-6D53-467D-9CA7-290683DB8543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9607-50E9-46B4-AF96-938B412765AE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BB7C-2CC4-48C9-AD01-7ABFAB8B761D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9BF96-1F4F-4D82-B9F3-3454A9773D5A}"/>
              </a:ext>
            </a:extLst>
          </p:cNvPr>
          <p:cNvSpPr/>
          <p:nvPr userDrawn="1"/>
        </p:nvSpPr>
        <p:spPr bwMode="auto">
          <a:xfrm>
            <a:off x="281344" y="890312"/>
            <a:ext cx="10178990" cy="944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A574-2AF7-49C3-94CB-71BABDF370C0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6B5-02C5-457F-96C3-214F6D1C8BEF}" type="datetime1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1" y="1436152"/>
            <a:ext cx="102141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창원 에너지 자급자족 인프라</a:t>
            </a:r>
            <a:r>
              <a:rPr lang="en-US" altLang="ko-KR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  <a:p>
            <a:endParaRPr lang="en-US" altLang="ko-KR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전력거래플랫폼 </a:t>
            </a:r>
            <a:r>
              <a:rPr lang="en-US" altLang="ko-KR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P2P </a:t>
            </a:r>
            <a:r>
              <a:rPr lang="ko-KR" altLang="en-US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거래 개발 방안</a:t>
            </a:r>
            <a:endParaRPr lang="en-US" altLang="ko-KR" sz="2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- 2021.09.03 </a:t>
            </a:r>
            <a:r>
              <a:rPr lang="ko-KR" altLang="en-US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사업수행관리위원회 결정사항에 따른 후속조치</a:t>
            </a:r>
            <a:endParaRPr lang="en-US" altLang="ko-KR" sz="2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44" y="6647007"/>
            <a:ext cx="983517" cy="53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CA63-07EC-463F-99A6-601D94E9FF08}"/>
              </a:ext>
            </a:extLst>
          </p:cNvPr>
          <p:cNvSpPr txBox="1"/>
          <p:nvPr/>
        </p:nvSpPr>
        <p:spPr>
          <a:xfrm>
            <a:off x="7965008" y="5622846"/>
            <a:ext cx="25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2021.09.25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별첨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2]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한국전력 </a:t>
            </a: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분산형전원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배전계통 연계기술 기준 내역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374347-645C-4D75-8FC4-8DAD2EAD264C}"/>
              </a:ext>
            </a:extLst>
          </p:cNvPr>
          <p:cNvSpPr txBox="1"/>
          <p:nvPr/>
        </p:nvSpPr>
        <p:spPr>
          <a:xfrm>
            <a:off x="555317" y="1146570"/>
            <a:ext cx="9944070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보호장치 설치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①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설치자는 고장 발생시 자동적으로 계통과의 연계를 분리할 수 있도록 다음의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보호계전기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또는 동등 이상의 기능 및 성능을 가진 보호장치를 설치하여야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1.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계통 또는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측의 단락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지락고장시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보호를 위한 보호장치를 설치한다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2.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적정한 전압과 주파수를 벗어난 운전을 방지하기 위하여 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저전압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계전기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저주파수 계전기를 설치한다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3.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단순병렬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경우에는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역전력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계전기를 설치한다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신에너지 및 재생에너지 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이용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보급 촉진법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호의 규정에 의한 신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재생에너지를 이용하여 동일 전기사용장소에서 전기를 생산하는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50kW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이하의 소규모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분산형전원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해당 구내계통 내의 전기사용 부하의 수전 계약전력이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용량을 초과하는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경우에 한한다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으로서 제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17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조에 의한 단독운전 방지기능을 가진 것을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단순병렬로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연계하는 경우에는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역전력계전기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설치를 생략할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②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역송병렬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경우에는 제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17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조에 따른 단독운전 방지기능에 의해 자동적으로 연계를 차단하는 장치를 설치하여야 한다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또한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단순병렬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경우 발전설비에 단독운전 방지기능이 있거나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①항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1,2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목의 보호장치를 설치하는 경우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17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조의 단독운전 방지기능을 가진 것으로 볼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③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인버터를 사용하는 저압계통 연계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경우 그 인버터를 포함한 연계 시스템에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 내지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항에 준하는 보호기능이 내장되어 있을 때에는 별도의 보호장치 설치를 생략할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아래의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항목에 대해서는 별도의 조치를 이행하여야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1. 3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설치자가 단상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조합하여 저압계통에 연계하는 경우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결상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또는 전압불평형 등을 감지하여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 전체를 차단할 수 있는 보호장치를 설치하여야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2. 100kW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이상 저압계통에 연계하는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보호기능이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내장되어있는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경우라 하더라도 연계시스템 전체에 대한 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①항을 만족하는 별도의 보호장치를 설치하여야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④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특고압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연계 또는 전용변압기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상계거래용 변압기 포함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통한 저압 연계의 경우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보호장치 설치에 관한 세부사항은 한전이 계통에 적용하고 있는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"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계통보호업무처리지침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"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"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계통보호업무편람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“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발전기 병렬운전 연계선로 보호업무 기준 등에 따른다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⑤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 내지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항에 의한 보호장치는 접속점에서 전기적으로 가장 가까운 구내계통 내의 차단장치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설치점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보호배전반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설치함을 원칙으로 하되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지점에서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고장검출이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기술적으로 불가한 경우에 한하여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고장검출이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가능한 다른 지점에 설치할 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⑥ Hybrid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설치자는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ESS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설비 및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 내지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항에 준하는 보호기능이 각각 내장되어 있더라도 해당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Hybrid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연계 시스템 전체에 대한 보호기능을 수행할 수 있는 별도의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보호장치를 설치하여야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⑦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재생에너지를 이용하여 동일 전기사용장소에서 전기를 생산하는 용량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50kW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이하의 소규모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분산형전원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구내계통 내의 전기사용 부하의 수전 계약전력이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용량을 초과하는 경우에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으로서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특고압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배전계통에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역송병렬로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연계하고자 하는 경우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아래의 항목을 만족하는 조건에 한하여 </a:t>
            </a:r>
            <a:r>
              <a:rPr lang="ko-KR" altLang="en-US" sz="800" dirty="0" err="1">
                <a:solidFill>
                  <a:srgbClr val="FF0000"/>
                </a:solidFill>
                <a:latin typeface="+mn-ea"/>
              </a:rPr>
              <a:t>특고압측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 보호장치를 생략할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 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1.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17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조에 의한 단독운전 방지기능을 보유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2.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①항 및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항을 만족하는 저압측 보호장치를 설치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2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문서 제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개정 이력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4E8C8-A869-4EF7-8F79-72BD63A88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92697"/>
              </p:ext>
            </p:extLst>
          </p:nvPr>
        </p:nvGraphicFramePr>
        <p:xfrm>
          <a:off x="195943" y="1084194"/>
          <a:ext cx="10264391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85">
                  <a:extLst>
                    <a:ext uri="{9D8B030D-6E8A-4147-A177-3AD203B41FA5}">
                      <a16:colId xmlns:a16="http://schemas.microsoft.com/office/drawing/2014/main" val="1560768630"/>
                    </a:ext>
                  </a:extLst>
                </a:gridCol>
                <a:gridCol w="1206229">
                  <a:extLst>
                    <a:ext uri="{9D8B030D-6E8A-4147-A177-3AD203B41FA5}">
                      <a16:colId xmlns:a16="http://schemas.microsoft.com/office/drawing/2014/main" val="2640559205"/>
                    </a:ext>
                  </a:extLst>
                </a:gridCol>
                <a:gridCol w="6807482">
                  <a:extLst>
                    <a:ext uri="{9D8B030D-6E8A-4147-A177-3AD203B41FA5}">
                      <a16:colId xmlns:a16="http://schemas.microsoft.com/office/drawing/2014/main" val="638077545"/>
                    </a:ext>
                  </a:extLst>
                </a:gridCol>
                <a:gridCol w="1370095">
                  <a:extLst>
                    <a:ext uri="{9D8B030D-6E8A-4147-A177-3AD203B41FA5}">
                      <a16:colId xmlns:a16="http://schemas.microsoft.com/office/drawing/2014/main" val="451640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개정 사유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5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2021.09.13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2021.08.23 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사업수행관리위원회 협약변경 신청내역의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2021.09.03 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변경승인에 따른 후속조치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송주환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15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2021.09.15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2021.09.14 SK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에코플랜트 협의 후 추가사항 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송주환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1.2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2021.09.25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사업계획서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수행기관 모집 공고서 내역 기준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P2P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처리방안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송주환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2021.10.12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 월간공정회의 협의 내역 반영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송주환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4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4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8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2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8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6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1. 2021.09.03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BM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변경 확정에 따른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개발 방안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 2021.09.03 BM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주요 변경사항 요약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A536DC5A-5C2A-4FA0-9D6D-8F72CA532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63181"/>
              </p:ext>
            </p:extLst>
          </p:nvPr>
        </p:nvGraphicFramePr>
        <p:xfrm>
          <a:off x="823608" y="1727729"/>
          <a:ext cx="9596533" cy="567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37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4000598">
                  <a:extLst>
                    <a:ext uri="{9D8B030D-6E8A-4147-A177-3AD203B41FA5}">
                      <a16:colId xmlns:a16="http://schemas.microsoft.com/office/drawing/2014/main" val="4022741376"/>
                    </a:ext>
                  </a:extLst>
                </a:gridCol>
                <a:gridCol w="4000598">
                  <a:extLst>
                    <a:ext uri="{9D8B030D-6E8A-4147-A177-3AD203B41FA5}">
                      <a16:colId xmlns:a16="http://schemas.microsoft.com/office/drawing/2014/main" val="1028272929"/>
                    </a:ext>
                  </a:extLst>
                </a:gridCol>
              </a:tblGrid>
              <a:tr h="28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2021.09.03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41686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연료전지 수소 공급 방안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튜브 트레일러를 사용하여 수소 탱크로 수소를 공급하고 이를 사용하여 연료전지 운전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도시가스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배관망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설치를 통하여 공급된 도시가스를 직접 개질 하여 연료전지 운전에 투입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  <a:tr h="125244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 처리 방안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연료전지 발전량을 기저 발전량으로 설정하고 이를 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PPA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거래를 통하여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연료전지 발전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잉여량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및 태양광 발전으로 인하여 발생되는 잉여 전력을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저장하고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방전을 통한 개별 수용가와 전력거래를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거래를 통하여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연료전지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태양광 발전 최대 전력량을 기저 발전량으로 설정하고 이를 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PPA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를 통하여 처리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 SPC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최대 경제성 확보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RE100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플랫폼 수용가 모집 과정에서 자가소비용 발전설비 보유 수용가와 계통수요 수용가를 확보하며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 둘 사이의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직접 전력거래를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거래를 통하여 처리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수용가 모집 시 참여 이점 홍보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514447"/>
                  </a:ext>
                </a:extLst>
              </a:tr>
              <a:tr h="361220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모델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주관기관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-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에코플랜트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구현 요청 사항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81717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924A15-87AE-40FF-AEB1-350DD975A05D}"/>
              </a:ext>
            </a:extLst>
          </p:cNvPr>
          <p:cNvSpPr/>
          <p:nvPr/>
        </p:nvSpPr>
        <p:spPr>
          <a:xfrm>
            <a:off x="2798106" y="4641178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FC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( 1.8MW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123F46-79CA-46A6-BC4B-EFDC0B85B26C}"/>
              </a:ext>
            </a:extLst>
          </p:cNvPr>
          <p:cNvSpPr/>
          <p:nvPr/>
        </p:nvSpPr>
        <p:spPr>
          <a:xfrm>
            <a:off x="3958519" y="4625284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PV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( 2.0MW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16BC2C-2E7E-4B7B-8B0B-C533E450EF92}"/>
              </a:ext>
            </a:extLst>
          </p:cNvPr>
          <p:cNvSpPr/>
          <p:nvPr/>
        </p:nvSpPr>
        <p:spPr>
          <a:xfrm>
            <a:off x="5346501" y="4636992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ESS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( 3.0MWh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4A5568-44E7-43A8-B372-9E691B248963}"/>
              </a:ext>
            </a:extLst>
          </p:cNvPr>
          <p:cNvSpPr/>
          <p:nvPr/>
        </p:nvSpPr>
        <p:spPr>
          <a:xfrm>
            <a:off x="2602918" y="4290079"/>
            <a:ext cx="3675681" cy="102943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SPC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2" name="그림 11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47AA4F12-5A64-482E-AFD4-BAA247B83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06" y="6622970"/>
            <a:ext cx="568787" cy="382229"/>
          </a:xfrm>
          <a:prstGeom prst="rect">
            <a:avLst/>
          </a:prstGeom>
        </p:spPr>
      </p:pic>
      <p:pic>
        <p:nvPicPr>
          <p:cNvPr id="13" name="그림 12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FD061A46-BFC6-456A-AC2E-6EE731001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25" y="6622969"/>
            <a:ext cx="568787" cy="382229"/>
          </a:xfrm>
          <a:prstGeom prst="rect">
            <a:avLst/>
          </a:prstGeom>
        </p:spPr>
      </p:pic>
      <p:pic>
        <p:nvPicPr>
          <p:cNvPr id="14" name="그림 13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00F6D12F-BE3B-400C-95C3-62B4E39DD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59" y="6622969"/>
            <a:ext cx="568787" cy="382229"/>
          </a:xfrm>
          <a:prstGeom prst="rect">
            <a:avLst/>
          </a:prstGeom>
        </p:spPr>
      </p:pic>
      <p:pic>
        <p:nvPicPr>
          <p:cNvPr id="15" name="그림 14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4F2B4A0C-E376-47A2-9EA9-47C3F6CDA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49" y="6622969"/>
            <a:ext cx="568787" cy="38222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02C701-E76A-4AF2-BB5C-62ABEB5ED86A}"/>
              </a:ext>
            </a:extLst>
          </p:cNvPr>
          <p:cNvGrpSpPr/>
          <p:nvPr/>
        </p:nvGrpSpPr>
        <p:grpSpPr>
          <a:xfrm>
            <a:off x="3337747" y="5507847"/>
            <a:ext cx="236393" cy="375825"/>
            <a:chOff x="3305908" y="5627077"/>
            <a:chExt cx="361921" cy="5727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BDC44A0-36AA-4E79-902D-20AD53065EBD}"/>
                </a:ext>
              </a:extLst>
            </p:cNvPr>
            <p:cNvSpPr/>
            <p:nvPr/>
          </p:nvSpPr>
          <p:spPr>
            <a:xfrm>
              <a:off x="3305908" y="5627077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15C6E7-E9C2-425C-802B-253C7DFB6D1E}"/>
                </a:ext>
              </a:extLst>
            </p:cNvPr>
            <p:cNvSpPr/>
            <p:nvPr/>
          </p:nvSpPr>
          <p:spPr>
            <a:xfrm>
              <a:off x="3305908" y="5817995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65F7DA-1FF5-4E00-B7EE-4FEC2327F7D6}"/>
              </a:ext>
            </a:extLst>
          </p:cNvPr>
          <p:cNvGrpSpPr/>
          <p:nvPr/>
        </p:nvGrpSpPr>
        <p:grpSpPr>
          <a:xfrm>
            <a:off x="5730622" y="5507847"/>
            <a:ext cx="236393" cy="375825"/>
            <a:chOff x="3305908" y="5627077"/>
            <a:chExt cx="361921" cy="5727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A1EDCA5-13D3-4FAF-86D5-C74C6BFFAB40}"/>
                </a:ext>
              </a:extLst>
            </p:cNvPr>
            <p:cNvSpPr/>
            <p:nvPr/>
          </p:nvSpPr>
          <p:spPr>
            <a:xfrm>
              <a:off x="3305908" y="5627077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3A5D9E8-392C-4A07-8A00-9E27D3800DE6}"/>
                </a:ext>
              </a:extLst>
            </p:cNvPr>
            <p:cNvSpPr/>
            <p:nvPr/>
          </p:nvSpPr>
          <p:spPr>
            <a:xfrm>
              <a:off x="3305908" y="5817995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7C5CF13-4307-49FD-9B03-C01A5B0359DD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rot="16200000" flipV="1">
            <a:off x="3040118" y="5092020"/>
            <a:ext cx="561832" cy="2698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58AA436-B747-45BC-A6C5-8CD232DF5FAF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2839438" y="6090042"/>
            <a:ext cx="775990" cy="2898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31A2B1C-2C6D-4049-8778-1C5A5BC45A68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rot="16200000" flipV="1">
            <a:off x="3337584" y="6002033"/>
            <a:ext cx="739297" cy="5025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FE76030-583B-4EE3-BA37-B6C289B8544D}"/>
              </a:ext>
            </a:extLst>
          </p:cNvPr>
          <p:cNvCxnSpPr>
            <a:cxnSpLocks/>
            <a:stCxn id="14" idx="0"/>
            <a:endCxn id="18" idx="5"/>
          </p:cNvCxnSpPr>
          <p:nvPr/>
        </p:nvCxnSpPr>
        <p:spPr>
          <a:xfrm rot="16200000" flipV="1">
            <a:off x="3749043" y="5637459"/>
            <a:ext cx="775989" cy="1195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4D4D96B-1DF8-41A7-9E21-3188CF1C2EBC}"/>
              </a:ext>
            </a:extLst>
          </p:cNvPr>
          <p:cNvCxnSpPr>
            <a:cxnSpLocks/>
            <a:stCxn id="15" idx="0"/>
            <a:endCxn id="21" idx="4"/>
          </p:cNvCxnSpPr>
          <p:nvPr/>
        </p:nvCxnSpPr>
        <p:spPr>
          <a:xfrm rot="16200000" flipV="1">
            <a:off x="5480133" y="6252359"/>
            <a:ext cx="739297" cy="19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DA1F6A-A172-48F5-B12E-D32E041241E6}"/>
              </a:ext>
            </a:extLst>
          </p:cNvPr>
          <p:cNvSpPr/>
          <p:nvPr/>
        </p:nvSpPr>
        <p:spPr>
          <a:xfrm>
            <a:off x="2543188" y="3929973"/>
            <a:ext cx="2518921" cy="3220466"/>
          </a:xfrm>
          <a:prstGeom prst="roundRect">
            <a:avLst>
              <a:gd name="adj" fmla="val 3853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rgbClr val="1C6DCE"/>
                </a:solidFill>
              </a:rPr>
              <a:t>제 </a:t>
            </a:r>
            <a:r>
              <a:rPr lang="en-US" altLang="ko-KR" sz="1000" dirty="0">
                <a:solidFill>
                  <a:srgbClr val="1C6DCE"/>
                </a:solidFill>
              </a:rPr>
              <a:t>3</a:t>
            </a:r>
            <a:r>
              <a:rPr lang="ko-KR" altLang="en-US" sz="1000" dirty="0">
                <a:solidFill>
                  <a:srgbClr val="1C6DCE"/>
                </a:solidFill>
              </a:rPr>
              <a:t>자 </a:t>
            </a:r>
            <a:r>
              <a:rPr lang="en-US" altLang="ko-KR" sz="1000" dirty="0">
                <a:solidFill>
                  <a:srgbClr val="1C6DCE"/>
                </a:solidFill>
              </a:rPr>
              <a:t>PPA </a:t>
            </a:r>
            <a:r>
              <a:rPr lang="ko-KR" altLang="en-US" sz="1000" dirty="0">
                <a:solidFill>
                  <a:srgbClr val="1C6DCE"/>
                </a:solidFill>
              </a:rPr>
              <a:t>거래처리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F4DA4CD-FD61-4B81-915F-E7D7095A5195}"/>
              </a:ext>
            </a:extLst>
          </p:cNvPr>
          <p:cNvCxnSpPr>
            <a:cxnSpLocks/>
            <a:stCxn id="10" idx="2"/>
            <a:endCxn id="44" idx="2"/>
          </p:cNvCxnSpPr>
          <p:nvPr/>
        </p:nvCxnSpPr>
        <p:spPr>
          <a:xfrm rot="5400000">
            <a:off x="4536926" y="3746925"/>
            <a:ext cx="2689" cy="2392497"/>
          </a:xfrm>
          <a:prstGeom prst="bentConnector3">
            <a:avLst>
              <a:gd name="adj1" fmla="val 8601302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AEC4DF6-A8D9-4538-A2E0-6A5DDD55A99E}"/>
              </a:ext>
            </a:extLst>
          </p:cNvPr>
          <p:cNvSpPr/>
          <p:nvPr/>
        </p:nvSpPr>
        <p:spPr>
          <a:xfrm>
            <a:off x="3225340" y="4792099"/>
            <a:ext cx="233362" cy="152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FC66420-20F1-4CBE-BA9D-34553493C9E3}"/>
              </a:ext>
            </a:extLst>
          </p:cNvPr>
          <p:cNvSpPr/>
          <p:nvPr/>
        </p:nvSpPr>
        <p:spPr>
          <a:xfrm>
            <a:off x="4259433" y="4781102"/>
            <a:ext cx="233362" cy="152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1DDF6A5-FDD0-402C-9E06-8B929AA89D7D}"/>
              </a:ext>
            </a:extLst>
          </p:cNvPr>
          <p:cNvCxnSpPr>
            <a:cxnSpLocks/>
            <a:stCxn id="10" idx="2"/>
            <a:endCxn id="46" idx="2"/>
          </p:cNvCxnSpPr>
          <p:nvPr/>
        </p:nvCxnSpPr>
        <p:spPr>
          <a:xfrm rot="5400000" flipH="1">
            <a:off x="5051162" y="4258473"/>
            <a:ext cx="8308" cy="1358404"/>
          </a:xfrm>
          <a:prstGeom prst="bentConnector3">
            <a:avLst>
              <a:gd name="adj1" fmla="val -27515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2D333A-0642-4284-B230-E2E34EA385CB}"/>
              </a:ext>
            </a:extLst>
          </p:cNvPr>
          <p:cNvSpPr/>
          <p:nvPr/>
        </p:nvSpPr>
        <p:spPr>
          <a:xfrm>
            <a:off x="5152149" y="3929973"/>
            <a:ext cx="1165668" cy="3220466"/>
          </a:xfrm>
          <a:prstGeom prst="roundRect">
            <a:avLst>
              <a:gd name="adj" fmla="val 385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P2P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거래처리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942165-098D-4334-AAD9-C9E8E64AF589}"/>
              </a:ext>
            </a:extLst>
          </p:cNvPr>
          <p:cNvSpPr/>
          <p:nvPr/>
        </p:nvSpPr>
        <p:spPr>
          <a:xfrm>
            <a:off x="5779827" y="4793682"/>
            <a:ext cx="233362" cy="152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E28F93-9686-45FD-90E9-A3AD8A875891}"/>
              </a:ext>
            </a:extLst>
          </p:cNvPr>
          <p:cNvCxnSpPr>
            <a:cxnSpLocks/>
            <a:stCxn id="20" idx="0"/>
            <a:endCxn id="54" idx="2"/>
          </p:cNvCxnSpPr>
          <p:nvPr/>
        </p:nvCxnSpPr>
        <p:spPr>
          <a:xfrm rot="5400000" flipH="1" flipV="1">
            <a:off x="5591790" y="5203130"/>
            <a:ext cx="561746" cy="476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EE1D4DE-81DB-44A5-B3C9-20BE4B8A8B28}"/>
              </a:ext>
            </a:extLst>
          </p:cNvPr>
          <p:cNvSpPr/>
          <p:nvPr/>
        </p:nvSpPr>
        <p:spPr>
          <a:xfrm>
            <a:off x="3455943" y="5029810"/>
            <a:ext cx="1068276" cy="1376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잉여 발전 전력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15F4381-5FF1-4633-8733-CBF5E68BA84F}"/>
              </a:ext>
            </a:extLst>
          </p:cNvPr>
          <p:cNvSpPr/>
          <p:nvPr/>
        </p:nvSpPr>
        <p:spPr>
          <a:xfrm>
            <a:off x="6748247" y="4641178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FC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( 1.8MW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4D46E4-5466-495F-91E3-3211038990E6}"/>
              </a:ext>
            </a:extLst>
          </p:cNvPr>
          <p:cNvSpPr/>
          <p:nvPr/>
        </p:nvSpPr>
        <p:spPr>
          <a:xfrm>
            <a:off x="7634427" y="4639822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PV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( 2.0MW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EF2439-B44B-48C0-8413-06F8577A0008}"/>
              </a:ext>
            </a:extLst>
          </p:cNvPr>
          <p:cNvSpPr/>
          <p:nvPr/>
        </p:nvSpPr>
        <p:spPr>
          <a:xfrm>
            <a:off x="8505583" y="4630648"/>
            <a:ext cx="776034" cy="304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ESS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( 3.0MWh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59D4F-7B86-43F7-A1C6-737E49A551BB}"/>
              </a:ext>
            </a:extLst>
          </p:cNvPr>
          <p:cNvSpPr/>
          <p:nvPr/>
        </p:nvSpPr>
        <p:spPr>
          <a:xfrm>
            <a:off x="6553059" y="4290079"/>
            <a:ext cx="2811433" cy="102943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SPC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9" name="그림 68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792A02A2-6AA6-4C02-AAF8-93CD0163A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16" y="6622970"/>
            <a:ext cx="568787" cy="382229"/>
          </a:xfrm>
          <a:prstGeom prst="rect">
            <a:avLst/>
          </a:prstGeom>
        </p:spPr>
      </p:pic>
      <p:pic>
        <p:nvPicPr>
          <p:cNvPr id="70" name="그림 69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3BEA54EC-BE87-4D3E-97EC-69A9C1A10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35" y="6622969"/>
            <a:ext cx="568787" cy="382229"/>
          </a:xfrm>
          <a:prstGeom prst="rect">
            <a:avLst/>
          </a:prstGeom>
        </p:spPr>
      </p:pic>
      <p:pic>
        <p:nvPicPr>
          <p:cNvPr id="71" name="그림 70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F561041E-4867-41A0-B31B-E81ACC5F5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69" y="6622969"/>
            <a:ext cx="568787" cy="382229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B5B32-7F31-4720-A713-78CA42C0F575}"/>
              </a:ext>
            </a:extLst>
          </p:cNvPr>
          <p:cNvGrpSpPr/>
          <p:nvPr/>
        </p:nvGrpSpPr>
        <p:grpSpPr>
          <a:xfrm>
            <a:off x="7479963" y="5534462"/>
            <a:ext cx="236393" cy="375825"/>
            <a:chOff x="3305908" y="5627077"/>
            <a:chExt cx="361921" cy="57275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E47985E-509E-41A6-A076-9C766C84A08C}"/>
                </a:ext>
              </a:extLst>
            </p:cNvPr>
            <p:cNvSpPr/>
            <p:nvPr/>
          </p:nvSpPr>
          <p:spPr>
            <a:xfrm>
              <a:off x="3305908" y="5627077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531B10E-2633-41D5-B63E-B7D15F9145B5}"/>
                </a:ext>
              </a:extLst>
            </p:cNvPr>
            <p:cNvSpPr/>
            <p:nvPr/>
          </p:nvSpPr>
          <p:spPr>
            <a:xfrm>
              <a:off x="3305908" y="5817995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4356E40-ECEB-4453-9D3B-30705AFE402A}"/>
              </a:ext>
            </a:extLst>
          </p:cNvPr>
          <p:cNvCxnSpPr>
            <a:cxnSpLocks/>
            <a:stCxn id="73" idx="1"/>
            <a:endCxn id="59" idx="2"/>
          </p:cNvCxnSpPr>
          <p:nvPr/>
        </p:nvCxnSpPr>
        <p:spPr>
          <a:xfrm rot="16200000" flipV="1">
            <a:off x="7012854" y="5069426"/>
            <a:ext cx="625139" cy="3783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6A087F6-BAB6-4AEE-AF43-34C4DCB86493}"/>
              </a:ext>
            </a:extLst>
          </p:cNvPr>
          <p:cNvCxnSpPr>
            <a:cxnSpLocks/>
            <a:stCxn id="73" idx="7"/>
            <a:endCxn id="60" idx="2"/>
          </p:cNvCxnSpPr>
          <p:nvPr/>
        </p:nvCxnSpPr>
        <p:spPr>
          <a:xfrm rot="5400000" flipH="1" flipV="1">
            <a:off x="7538843" y="5087554"/>
            <a:ext cx="626495" cy="3407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F12CBDE-9E6D-49A9-8522-F88CC56CF43D}"/>
              </a:ext>
            </a:extLst>
          </p:cNvPr>
          <p:cNvCxnSpPr>
            <a:cxnSpLocks/>
            <a:stCxn id="69" idx="0"/>
            <a:endCxn id="74" idx="3"/>
          </p:cNvCxnSpPr>
          <p:nvPr/>
        </p:nvCxnSpPr>
        <p:spPr>
          <a:xfrm rot="5400000" flipH="1" flipV="1">
            <a:off x="6848309" y="5956697"/>
            <a:ext cx="749375" cy="5831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D1EDCC4-C13F-4238-B722-4F3C1D4F2BB8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rot="16200000" flipV="1">
            <a:off x="7346454" y="6161993"/>
            <a:ext cx="712682" cy="2092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93C6C47-DBB8-4E15-9FAF-20DDEA877F48}"/>
              </a:ext>
            </a:extLst>
          </p:cNvPr>
          <p:cNvCxnSpPr>
            <a:cxnSpLocks/>
            <a:stCxn id="71" idx="0"/>
            <a:endCxn id="74" idx="5"/>
          </p:cNvCxnSpPr>
          <p:nvPr/>
        </p:nvCxnSpPr>
        <p:spPr>
          <a:xfrm rot="16200000" flipV="1">
            <a:off x="7757913" y="5797419"/>
            <a:ext cx="749374" cy="9017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0B35836-EC8A-494E-8505-7FE62982F045}"/>
              </a:ext>
            </a:extLst>
          </p:cNvPr>
          <p:cNvSpPr/>
          <p:nvPr/>
        </p:nvSpPr>
        <p:spPr>
          <a:xfrm>
            <a:off x="6462789" y="3960922"/>
            <a:ext cx="2948578" cy="3220466"/>
          </a:xfrm>
          <a:prstGeom prst="roundRect">
            <a:avLst>
              <a:gd name="adj" fmla="val 3853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rgbClr val="1C6DCE"/>
                </a:solidFill>
              </a:rPr>
              <a:t>제 </a:t>
            </a:r>
            <a:r>
              <a:rPr lang="en-US" altLang="ko-KR" sz="1000" dirty="0">
                <a:solidFill>
                  <a:srgbClr val="1C6DCE"/>
                </a:solidFill>
              </a:rPr>
              <a:t>3</a:t>
            </a:r>
            <a:r>
              <a:rPr lang="ko-KR" altLang="en-US" sz="1000" dirty="0">
                <a:solidFill>
                  <a:srgbClr val="1C6DCE"/>
                </a:solidFill>
              </a:rPr>
              <a:t>자 </a:t>
            </a:r>
            <a:r>
              <a:rPr lang="en-US" altLang="ko-KR" sz="1000" dirty="0">
                <a:solidFill>
                  <a:srgbClr val="1C6DCE"/>
                </a:solidFill>
              </a:rPr>
              <a:t>PPA </a:t>
            </a:r>
            <a:r>
              <a:rPr lang="ko-KR" altLang="en-US" sz="1000" dirty="0">
                <a:solidFill>
                  <a:srgbClr val="1C6DCE"/>
                </a:solidFill>
              </a:rPr>
              <a:t>거래처리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AC5CCFD-E188-4B87-8656-58EFE055CBC4}"/>
              </a:ext>
            </a:extLst>
          </p:cNvPr>
          <p:cNvSpPr/>
          <p:nvPr/>
        </p:nvSpPr>
        <p:spPr>
          <a:xfrm>
            <a:off x="9448481" y="3960922"/>
            <a:ext cx="924733" cy="3220466"/>
          </a:xfrm>
          <a:prstGeom prst="roundRect">
            <a:avLst>
              <a:gd name="adj" fmla="val 6658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P2P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거래처리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4EA31D3C-DB31-472A-9732-A96EEE698E1E}"/>
              </a:ext>
            </a:extLst>
          </p:cNvPr>
          <p:cNvSpPr/>
          <p:nvPr/>
        </p:nvSpPr>
        <p:spPr>
          <a:xfrm>
            <a:off x="8069754" y="5119087"/>
            <a:ext cx="1195933" cy="128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잉여 발전 전력 없음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05D831-0F74-4D70-ACDD-2AA4573E071A}"/>
              </a:ext>
            </a:extLst>
          </p:cNvPr>
          <p:cNvSpPr/>
          <p:nvPr/>
        </p:nvSpPr>
        <p:spPr>
          <a:xfrm>
            <a:off x="9614327" y="4777702"/>
            <a:ext cx="598103" cy="19583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5263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1. 2021.09.03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BM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변경 확정에 따른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개발 방안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 P2P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거래 개발 영향도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사업계획서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vs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주관기관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요청안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vs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개발추진방안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A536DC5A-5C2A-4FA0-9D6D-8F72CA532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44893"/>
              </p:ext>
            </p:extLst>
          </p:nvPr>
        </p:nvGraphicFramePr>
        <p:xfrm>
          <a:off x="245369" y="1690102"/>
          <a:ext cx="10201073" cy="545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818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3156085">
                  <a:extLst>
                    <a:ext uri="{9D8B030D-6E8A-4147-A177-3AD203B41FA5}">
                      <a16:colId xmlns:a16="http://schemas.microsoft.com/office/drawing/2014/main" val="4022741376"/>
                    </a:ext>
                  </a:extLst>
                </a:gridCol>
                <a:gridCol w="3156085">
                  <a:extLst>
                    <a:ext uri="{9D8B030D-6E8A-4147-A177-3AD203B41FA5}">
                      <a16:colId xmlns:a16="http://schemas.microsoft.com/office/drawing/2014/main" val="1028272929"/>
                    </a:ext>
                  </a:extLst>
                </a:gridCol>
                <a:gridCol w="3156085">
                  <a:extLst>
                    <a:ext uri="{9D8B030D-6E8A-4147-A177-3AD203B41FA5}">
                      <a16:colId xmlns:a16="http://schemas.microsoft.com/office/drawing/2014/main" val="1421217573"/>
                    </a:ext>
                  </a:extLst>
                </a:gridCol>
              </a:tblGrid>
              <a:tr h="28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사업계획서 원안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주관기관 요청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개발 추진방안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177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거래개요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창원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산단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내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 3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개를 구성하고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간 직접 전력거래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창원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산단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내 공장형 수용가 간 직접거래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SPC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공장형 수용가 간 직접거래 가상 구현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  <a:tr h="1024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모델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단일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에서 생산되는 전력에 대하여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 우선 소비 후 발생되는 잉여 전력을 직접 또는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 후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간 직접 거래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본 사업 참여 수용가 중 자가소비 태양광 설비 보유 공장의 소내 전력 사용 후 잉여 전력을 계통소비 공장과 직접 거래 처리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[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별첨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1]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참조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SPC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 설치되는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를 활용하여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잉여 전력을 가상의 공장형 수용가와 가상 거래 수행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514447"/>
                  </a:ext>
                </a:extLst>
              </a:tr>
              <a:tr h="236057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제약사항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 변경에 따라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MG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구성 없음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2021.09.03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변경 확정 모델은 연료전지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PV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생산전력 전체를 계약 수용가에 공급하는 모델로 잉여 전력 발생이 구조적으로 불가능한 모델임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PV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설비를 이용한 잉여전력 판매가 가능하기 위해서는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역전력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발생이 전제되어야 함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자가소비형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PV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잉여전력 판매는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50kW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이하의 한전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역송병렬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운전이 가능한 사업장에 한하며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50kW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이상 시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역전력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계전기를 통한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역전력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발생 시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트립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처리 의무 사항임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[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별첨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2]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참조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수전전력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50kW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이하 공장형 수용가 확보가 현실적으로 불가능하며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해당 공장형 수용가 확보되어도 별도의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PV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발전설비 추가 공사가 필요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거래신청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정산의 거래 처리 전 과정에 대하여 가상 거래로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marR="0" lvl="0" indent="-17145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실제 대금청구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대금 정산 등의 실물 거래는 구현 불가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81717"/>
                  </a:ext>
                </a:extLst>
              </a:tr>
            </a:tbl>
          </a:graphicData>
        </a:graphic>
      </p:graphicFrame>
      <p:pic>
        <p:nvPicPr>
          <p:cNvPr id="1027" name="_x459187784">
            <a:extLst>
              <a:ext uri="{FF2B5EF4-FFF2-40B4-BE49-F238E27FC236}">
                <a16:creationId xmlns:a16="http://schemas.microsoft.com/office/drawing/2014/main" id="{3CB046ED-BC89-4BA5-A3A2-71600BA4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5" y="2320183"/>
            <a:ext cx="2289243" cy="13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1E940D-0FAE-4ECF-BA52-A6DAC855FBAA}"/>
              </a:ext>
            </a:extLst>
          </p:cNvPr>
          <p:cNvGrpSpPr/>
          <p:nvPr/>
        </p:nvGrpSpPr>
        <p:grpSpPr>
          <a:xfrm>
            <a:off x="4129868" y="2297425"/>
            <a:ext cx="3115031" cy="1336542"/>
            <a:chOff x="4129868" y="2297425"/>
            <a:chExt cx="3115031" cy="1336542"/>
          </a:xfrm>
        </p:grpSpPr>
        <p:pic>
          <p:nvPicPr>
            <p:cNvPr id="56" name="그림 55" descr="텍스트, 장난감이(가) 표시된 사진&#10;&#10;자동 생성된 설명">
              <a:extLst>
                <a:ext uri="{FF2B5EF4-FFF2-40B4-BE49-F238E27FC236}">
                  <a16:creationId xmlns:a16="http://schemas.microsoft.com/office/drawing/2014/main" id="{6F184E59-5D31-45D0-88BC-19BC4E96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788" y="2336120"/>
              <a:ext cx="568787" cy="38222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DD25E8E-13F9-4742-83E0-D94B7913B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5" t="36102" r="22152" b="19206"/>
            <a:stretch/>
          </p:blipFill>
          <p:spPr>
            <a:xfrm>
              <a:off x="4324234" y="2424340"/>
              <a:ext cx="299471" cy="205790"/>
            </a:xfrm>
            <a:prstGeom prst="rect">
              <a:avLst/>
            </a:prstGeom>
          </p:spPr>
        </p:pic>
        <p:pic>
          <p:nvPicPr>
            <p:cNvPr id="64" name="그림 63" descr="텍스트, 장난감이(가) 표시된 사진&#10;&#10;자동 생성된 설명">
              <a:extLst>
                <a:ext uri="{FF2B5EF4-FFF2-40B4-BE49-F238E27FC236}">
                  <a16:creationId xmlns:a16="http://schemas.microsoft.com/office/drawing/2014/main" id="{C975B370-9C1F-41C9-956C-FF8A56EE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264" y="3027536"/>
              <a:ext cx="568787" cy="382229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56EF948-5429-413E-872C-8DD1B6221BB2}"/>
                </a:ext>
              </a:extLst>
            </p:cNvPr>
            <p:cNvGrpSpPr/>
            <p:nvPr/>
          </p:nvGrpSpPr>
          <p:grpSpPr>
            <a:xfrm rot="16200000">
              <a:off x="6751218" y="2382025"/>
              <a:ext cx="236393" cy="375825"/>
              <a:chOff x="3305908" y="5627077"/>
              <a:chExt cx="361921" cy="572755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67889C0-1718-481C-97C1-04A31E51968F}"/>
                  </a:ext>
                </a:extLst>
              </p:cNvPr>
              <p:cNvSpPr/>
              <p:nvPr/>
            </p:nvSpPr>
            <p:spPr>
              <a:xfrm>
                <a:off x="3305908" y="5627077"/>
                <a:ext cx="361921" cy="38183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F01143C-A0F9-4060-B61F-36CC0C349734}"/>
                  </a:ext>
                </a:extLst>
              </p:cNvPr>
              <p:cNvSpPr/>
              <p:nvPr/>
            </p:nvSpPr>
            <p:spPr>
              <a:xfrm>
                <a:off x="3305908" y="5817995"/>
                <a:ext cx="361921" cy="38183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BD61960F-E500-43BE-841F-CBA6CD575906}"/>
                </a:ext>
              </a:extLst>
            </p:cNvPr>
            <p:cNvCxnSpPr>
              <a:cxnSpLocks/>
              <a:stCxn id="66" idx="0"/>
              <a:endCxn id="56" idx="3"/>
            </p:cNvCxnSpPr>
            <p:nvPr/>
          </p:nvCxnSpPr>
          <p:spPr>
            <a:xfrm rot="10800000">
              <a:off x="5279575" y="2527235"/>
              <a:ext cx="1401928" cy="4270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3599F20-53C6-41EE-9BCD-C8523116FAEE}"/>
                </a:ext>
              </a:extLst>
            </p:cNvPr>
            <p:cNvCxnSpPr>
              <a:cxnSpLocks/>
              <a:stCxn id="64" idx="0"/>
              <a:endCxn id="66" idx="2"/>
            </p:cNvCxnSpPr>
            <p:nvPr/>
          </p:nvCxnSpPr>
          <p:spPr>
            <a:xfrm rot="5400000" flipH="1" flipV="1">
              <a:off x="6557517" y="2778275"/>
              <a:ext cx="339402" cy="15912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F0B05234-2636-48A0-AD96-65EDCE871308}"/>
                </a:ext>
              </a:extLst>
            </p:cNvPr>
            <p:cNvSpPr/>
            <p:nvPr/>
          </p:nvSpPr>
          <p:spPr>
            <a:xfrm>
              <a:off x="4979267" y="2297425"/>
              <a:ext cx="1727408" cy="2363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소내 사용 후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잉여전력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92AA17BC-25CF-4EB9-A43D-3D8C611AAFE3}"/>
                </a:ext>
              </a:extLst>
            </p:cNvPr>
            <p:cNvSpPr/>
            <p:nvPr/>
          </p:nvSpPr>
          <p:spPr>
            <a:xfrm>
              <a:off x="4129868" y="2761053"/>
              <a:ext cx="1401928" cy="2363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사업참여 공장형 수용가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7E58CF76-D7B3-48C5-9AEC-DBE01953A6E7}"/>
                </a:ext>
              </a:extLst>
            </p:cNvPr>
            <p:cNvSpPr/>
            <p:nvPr/>
          </p:nvSpPr>
          <p:spPr>
            <a:xfrm>
              <a:off x="5842971" y="3397573"/>
              <a:ext cx="1401928" cy="2363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사업참여 공장형 수용가</a:t>
              </a: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2E36012-07EB-460A-9331-198AEDC60EF0}"/>
              </a:ext>
            </a:extLst>
          </p:cNvPr>
          <p:cNvSpPr/>
          <p:nvPr/>
        </p:nvSpPr>
        <p:spPr>
          <a:xfrm>
            <a:off x="7525722" y="2451740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SPC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ESS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그림 82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FE7C33A4-2692-444A-B6C0-7AD6B37B58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48" y="2462972"/>
            <a:ext cx="568787" cy="382229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53623EE-7942-4A8F-B247-3B627ADCEE4D}"/>
              </a:ext>
            </a:extLst>
          </p:cNvPr>
          <p:cNvSpPr/>
          <p:nvPr/>
        </p:nvSpPr>
        <p:spPr>
          <a:xfrm>
            <a:off x="9383882" y="2938453"/>
            <a:ext cx="1195933" cy="128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가상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공장형 수용가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CAB469D-4CD7-4A4F-9A6A-CE2C03D52B65}"/>
              </a:ext>
            </a:extLst>
          </p:cNvPr>
          <p:cNvCxnSpPr>
            <a:cxnSpLocks/>
            <a:stCxn id="83" idx="1"/>
            <a:endCxn id="82" idx="3"/>
          </p:cNvCxnSpPr>
          <p:nvPr/>
        </p:nvCxnSpPr>
        <p:spPr>
          <a:xfrm rot="10800000" flipV="1">
            <a:off x="8378148" y="2654087"/>
            <a:ext cx="1349100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0BA5E4F-6E90-43AF-8DB0-0542755FFA7E}"/>
              </a:ext>
            </a:extLst>
          </p:cNvPr>
          <p:cNvSpPr/>
          <p:nvPr/>
        </p:nvSpPr>
        <p:spPr>
          <a:xfrm>
            <a:off x="8381157" y="2680927"/>
            <a:ext cx="1195933" cy="128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가상거래</a:t>
            </a:r>
          </a:p>
        </p:txBody>
      </p:sp>
    </p:spTree>
    <p:extLst>
      <p:ext uri="{BB962C8B-B14F-4D97-AF65-F5344CB8AC3E}">
        <p14:creationId xmlns:p14="http://schemas.microsoft.com/office/powerpoint/2010/main" val="30450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1. 2021.09.03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BM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변경 확정에 따른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개발 방안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 P2P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거래 시스템 개발 추진방안 상세 내역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CE32A8ED-49EB-4FA8-A5BE-DDDF272F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30267"/>
              </p:ext>
            </p:extLst>
          </p:nvPr>
        </p:nvGraphicFramePr>
        <p:xfrm>
          <a:off x="349699" y="1571177"/>
          <a:ext cx="10070442" cy="550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82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4695217">
                  <a:extLst>
                    <a:ext uri="{9D8B030D-6E8A-4147-A177-3AD203B41FA5}">
                      <a16:colId xmlns:a16="http://schemas.microsoft.com/office/drawing/2014/main" val="2818823977"/>
                    </a:ext>
                  </a:extLst>
                </a:gridCol>
                <a:gridCol w="3844243">
                  <a:extLst>
                    <a:ext uri="{9D8B030D-6E8A-4147-A177-3AD203B41FA5}">
                      <a16:colId xmlns:a16="http://schemas.microsoft.com/office/drawing/2014/main" val="306949907"/>
                    </a:ext>
                  </a:extLst>
                </a:gridCol>
              </a:tblGrid>
              <a:tr h="315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1135657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60084"/>
                  </a:ext>
                </a:extLst>
              </a:tr>
              <a:tr h="233463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 상세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 내역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사업계획서 내용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  <a:tr h="502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거래는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SPC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가상의 공장형 수용가 사이의 거래로 정의한다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( SPC :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전력판매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가상공장형수용가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구매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수용가와 신재생에너지 발전사업자와의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P2P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거래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655769"/>
                  </a:ext>
                </a:extLst>
              </a:tr>
              <a:tr h="113739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 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거래의 발전원은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 정의한다 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- PV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는 전체 발전량 제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PPA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투입으로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거래의 발전원에서 제외 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- V2G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는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결선으로 설계되어 별도의 계통 방전 불가 구조로 내부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스케쥴링하여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 방전 처리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- 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거래는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충전량을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기준으로 거래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가능량을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산정하고 거래 체결 시 방전하여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처리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: 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거래 처리를 위한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실제 방전운전 실행 여부는 추후 정의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현재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운영방안 부재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(PV)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자가소비를 원칙으로 하며 잉여전력은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REPP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의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에 저장하여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P2P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거래 발전원으로 활용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연동한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V2G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는 집중형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를 구성하게 되고 수용가와 신재생에너지 발전사업자와의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거래나 수요반응  자원으로써 활용하여 수익을 창출할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68865"/>
                  </a:ext>
                </a:extLst>
              </a:tr>
              <a:tr h="39658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거래는 가상거래로 수행하며 거래효과 등에 대하여 시뮬레이션 검증 데이터를 제공한다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-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거래 신청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체결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대금 정산 등은 모두 설계된 프로세스를 적용하여 가상 거래로 실행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-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 거래 결과 시뮬레이션을 통하여 거래 효과 분석용 데이터 제공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거래에 대해서는 현행 제도권 내에서 거래를 처리하고 실제 대금을 정산할 수 없어 가상의 거래 프로세스를 설계 적용하고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이를 시스템에서 가상 운영함으로써 거래 및 정산을 시뮬레이션 처리하여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실행의 효과 등을 분석 지원하는 데이터를 산출하여 제시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991351"/>
                  </a:ext>
                </a:extLst>
              </a:tr>
              <a:tr h="396588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P2P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가상 거래를 위한 시스템을 구축하며 필요 시 타 시스템 연계를 통한 데이터 제공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- 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 거래 처리 시스템 구축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-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타 시스템 연계 필요 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API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등을 통한 데이터 연계 방안 제공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AMI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공시사이트 또는 블록체인 등을 활용하여 스마트계약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실시간 에너지 수급 확인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정산 등 서비스를 제공할 수 있는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전력거래시스템 개발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통합관리시스템이라 함은 발전소 운영을 위한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EMS,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서비스를 위한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P2P, V2G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 관련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H/W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및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 통합을 의미함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통합   시스템은 혁신데이터센터를 기반으로 운영되어야 하며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CEMS(Complex EMS)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및 타 시스템과 연계할 수 있어야 함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91222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E54BC5-8D1A-4A65-BF8E-A50F06D93451}"/>
              </a:ext>
            </a:extLst>
          </p:cNvPr>
          <p:cNvSpPr/>
          <p:nvPr/>
        </p:nvSpPr>
        <p:spPr>
          <a:xfrm>
            <a:off x="4456814" y="226323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SPC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 ESS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B7E8CE7A-2808-4F67-BA12-B6EAD3DDC7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0" y="2274471"/>
            <a:ext cx="568787" cy="38222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3F18020-0E7A-4FAC-82CC-4B8F9307827C}"/>
              </a:ext>
            </a:extLst>
          </p:cNvPr>
          <p:cNvSpPr/>
          <p:nvPr/>
        </p:nvSpPr>
        <p:spPr>
          <a:xfrm>
            <a:off x="7078355" y="2540774"/>
            <a:ext cx="1195933" cy="128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가상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공장형 수용가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09835D-F6ED-47D5-A5E5-2AF5DE5B6A3D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5309240" y="2465586"/>
            <a:ext cx="1349100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C6EBCB-5E69-4C1B-93B9-E02D5087F21F}"/>
              </a:ext>
            </a:extLst>
          </p:cNvPr>
          <p:cNvSpPr/>
          <p:nvPr/>
        </p:nvSpPr>
        <p:spPr>
          <a:xfrm>
            <a:off x="5312249" y="2492426"/>
            <a:ext cx="1195933" cy="128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가상거래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B44772-0B3C-4606-A7AC-979C499114CF}"/>
              </a:ext>
            </a:extLst>
          </p:cNvPr>
          <p:cNvSpPr/>
          <p:nvPr/>
        </p:nvSpPr>
        <p:spPr>
          <a:xfrm>
            <a:off x="4131607" y="2016867"/>
            <a:ext cx="4201755" cy="800441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P2P </a:t>
            </a:r>
            <a:r>
              <a:rPr lang="ko-KR" altLang="en-US" sz="1000" dirty="0">
                <a:solidFill>
                  <a:srgbClr val="FF0000"/>
                </a:solidFill>
              </a:rPr>
              <a:t>거래</a:t>
            </a:r>
          </a:p>
        </p:txBody>
      </p:sp>
    </p:spTree>
    <p:extLst>
      <p:ext uri="{BB962C8B-B14F-4D97-AF65-F5344CB8AC3E}">
        <p14:creationId xmlns:p14="http://schemas.microsoft.com/office/powerpoint/2010/main" val="24614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1. 2021.09.03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BM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변경 확정에 따른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개발 방안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 P2P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거래 시스템 개발 기준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64D7-805E-41B7-B1DF-047BBF9B00FD}"/>
              </a:ext>
            </a:extLst>
          </p:cNvPr>
          <p:cNvSpPr txBox="1"/>
          <p:nvPr/>
        </p:nvSpPr>
        <p:spPr>
          <a:xfrm>
            <a:off x="881757" y="1507408"/>
            <a:ext cx="953838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수행기관 모집 공고문 및 </a:t>
            </a:r>
            <a:r>
              <a:rPr lang="en-US" altLang="ko-KR" sz="1200" dirty="0">
                <a:latin typeface="+mn-ea"/>
              </a:rPr>
              <a:t>21</a:t>
            </a:r>
            <a:r>
              <a:rPr lang="ko-KR" altLang="en-US" sz="1200" dirty="0">
                <a:latin typeface="+mn-ea"/>
              </a:rPr>
              <a:t>년도 사업수행 계획서 내 </a:t>
            </a:r>
            <a:r>
              <a:rPr lang="en-US" altLang="ko-KR" sz="1200" dirty="0">
                <a:latin typeface="+mn-ea"/>
              </a:rPr>
              <a:t>P2P</a:t>
            </a:r>
            <a:r>
              <a:rPr lang="ko-KR" altLang="en-US" sz="1200" dirty="0">
                <a:latin typeface="+mn-ea"/>
              </a:rPr>
              <a:t>거래 관련 정의 내역을 기준으로 적용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CE32A8ED-49EB-4FA8-A5BE-DDDF272F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66990"/>
              </p:ext>
            </p:extLst>
          </p:nvPr>
        </p:nvGraphicFramePr>
        <p:xfrm>
          <a:off x="357609" y="1876740"/>
          <a:ext cx="10070442" cy="528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32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7818410">
                  <a:extLst>
                    <a:ext uri="{9D8B030D-6E8A-4147-A177-3AD203B41FA5}">
                      <a16:colId xmlns:a16="http://schemas.microsoft.com/office/drawing/2014/main" val="2818823977"/>
                    </a:ext>
                  </a:extLst>
                </a:gridCol>
              </a:tblGrid>
              <a:tr h="315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 관련 적시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298808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수행기관 모집 공고문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(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계시별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요금제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AMI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공시사이트 또는 블록체인 등을 활용하여 스마트계약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실시간 에너지 수급 확인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정산 등 서비스를 제공할 수 있는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전력거래시스템 개발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스마트에너지 인프라 및 실증 연도별 추진계획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 / 2021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 추진목표 및 내용 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3)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서비스 컨텐츠 개발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P2P,e-Mobility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**에너지 통합관리시스템이라 함은 발전소 운영을 위한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EMS,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서비스를 위한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P2P, V2G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 관련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H/W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및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 통합을 의미함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통합  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시스템은 혁신데이터센터를 기반으로 운영되어야 하며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CEMS(Complex EMS)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및 타 시스템과 연계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할 수 있어야 함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첨부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자급자족 인프라 구축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신재생에너지 인프라 구축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인프라 구축 내용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수용가 내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PV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발전설비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자부담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또는 타 사업 연계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·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본 사업에 참여하는 수용가의 지붕이나 주차장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유휴부지에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100/200kW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급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PV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설비 구축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·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자가소비를 원칙으로 하며 잉여전력은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REPP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ESS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에 저장하거나 혹은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거래로 잉여수익 발생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운영시스템 요구사항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- VPP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운영이나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거래를 위한 시스템이 구축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되어야 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에너지 픽업시스템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V2G 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·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충전전력은 신재생전원 혹은 심야 상용전원이 될 수 있으며 방전은 에너지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혹은 수요반응에 대응할 수 있음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- (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비지니스 모델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ESS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연동한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V2G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는 집중형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를 구성하게 되고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수용가와 신재생에너지 발전사업자와의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거래나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수요반응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자원으로써 활용하여 수익을 창출할 수 있음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560084"/>
                  </a:ext>
                </a:extLst>
              </a:tr>
              <a:tr h="7931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 사업수행계획서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1. 158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처리 계획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ㅇ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거래에 대해서는 현행 제도권 내에서 거래를 처리하고 실제 대금을 정산할 수 없어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가상의 거래 프로세스를 설계 적용하고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이를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시스템에서 가상 운영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함으로써 거래 및 정산을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시뮬레이션 처리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하여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P2P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실행의 효과 등을 분석 지원하는 데이터를 산출하여 제시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별첨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1].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주관기관요청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검토 내역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주관기관 개발 검토 요청 사항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64D7-805E-41B7-B1DF-047BBF9B00FD}"/>
              </a:ext>
            </a:extLst>
          </p:cNvPr>
          <p:cNvSpPr txBox="1"/>
          <p:nvPr/>
        </p:nvSpPr>
        <p:spPr>
          <a:xfrm>
            <a:off x="881757" y="1507408"/>
            <a:ext cx="953838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주관기관 </a:t>
            </a:r>
            <a:r>
              <a:rPr lang="en-US" altLang="ko-KR" sz="1200" dirty="0">
                <a:latin typeface="+mn-ea"/>
              </a:rPr>
              <a:t>( SK</a:t>
            </a:r>
            <a:r>
              <a:rPr lang="ko-KR" altLang="en-US" sz="1200" dirty="0">
                <a:latin typeface="+mn-ea"/>
              </a:rPr>
              <a:t>에코플랜트 </a:t>
            </a:r>
            <a:r>
              <a:rPr lang="en-US" altLang="ko-KR" sz="1200" dirty="0">
                <a:latin typeface="+mn-ea"/>
              </a:rPr>
              <a:t>) P2P </a:t>
            </a:r>
            <a:r>
              <a:rPr lang="ko-KR" altLang="en-US" sz="1200" dirty="0">
                <a:latin typeface="+mn-ea"/>
              </a:rPr>
              <a:t>전력거래 시스템 개발 요청 모델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2DA9F929-81D5-47AC-BBC0-30887A82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14001"/>
              </p:ext>
            </p:extLst>
          </p:nvPr>
        </p:nvGraphicFramePr>
        <p:xfrm>
          <a:off x="317325" y="1876739"/>
          <a:ext cx="10087297" cy="446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47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8737950">
                  <a:extLst>
                    <a:ext uri="{9D8B030D-6E8A-4147-A177-3AD203B41FA5}">
                      <a16:colId xmlns:a16="http://schemas.microsoft.com/office/drawing/2014/main" val="1028272929"/>
                    </a:ext>
                  </a:extLst>
                </a:gridCol>
              </a:tblGrid>
              <a:tr h="34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229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세종시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거래 모델 및 모델 적용을 위한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샌드박스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처리내역 동일하게 적용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자가소비 태양광 발전설비를 보유한 공장형 수용가와 계통소비 공장형 수용가 간의 직접 거래 처리를 지원하기 위한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플랫폼을 개발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 플랫폼 내에서 계약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거래량 정산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거래대금 정산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거래대금 지불 등의 전체 거래 과정을 처리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  <a:tr h="18305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주요 검토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세종시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모델 동일 적용 가능 여부 검토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세종시 적용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거래 모델과의 차이 분석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창원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 시스템 개발 대안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수용가 모집공고문 및 사업수행계획서 기준을 적용한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 시스템 대안 제시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514447"/>
                  </a:ext>
                </a:extLst>
              </a:tr>
            </a:tbl>
          </a:graphicData>
        </a:graphic>
      </p:graphicFrame>
      <p:pic>
        <p:nvPicPr>
          <p:cNvPr id="7" name="그림 6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6613BF83-0BDE-4E02-8E06-54C3E4DD5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81" y="2701665"/>
            <a:ext cx="568787" cy="382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DF3FFE-22B8-4243-9F30-BA39DA9F6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5" t="36102" r="22152" b="19206"/>
          <a:stretch/>
        </p:blipFill>
        <p:spPr>
          <a:xfrm>
            <a:off x="3325527" y="2789885"/>
            <a:ext cx="299471" cy="205790"/>
          </a:xfrm>
          <a:prstGeom prst="rect">
            <a:avLst/>
          </a:prstGeom>
        </p:spPr>
      </p:pic>
      <p:pic>
        <p:nvPicPr>
          <p:cNvPr id="9" name="그림 8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3885C70F-93E3-4F04-BD66-39CDB9860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23" y="2723016"/>
            <a:ext cx="568787" cy="38222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7233FF-18E3-41BB-9AAE-97CE46DED098}"/>
              </a:ext>
            </a:extLst>
          </p:cNvPr>
          <p:cNvGrpSpPr/>
          <p:nvPr/>
        </p:nvGrpSpPr>
        <p:grpSpPr>
          <a:xfrm rot="16200000">
            <a:off x="5752511" y="2747570"/>
            <a:ext cx="236393" cy="375825"/>
            <a:chOff x="3305908" y="5627077"/>
            <a:chExt cx="361921" cy="5727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1A13915-538E-4578-BCE1-692D4F614187}"/>
                </a:ext>
              </a:extLst>
            </p:cNvPr>
            <p:cNvSpPr/>
            <p:nvPr/>
          </p:nvSpPr>
          <p:spPr>
            <a:xfrm>
              <a:off x="3305908" y="5627077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B82DC6-45C7-4D85-A22E-F60C977BBE48}"/>
                </a:ext>
              </a:extLst>
            </p:cNvPr>
            <p:cNvSpPr/>
            <p:nvPr/>
          </p:nvSpPr>
          <p:spPr>
            <a:xfrm>
              <a:off x="3305908" y="5817995"/>
              <a:ext cx="361921" cy="381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5FD9E-B7AB-43A2-8362-A5AB420C2227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0800000">
            <a:off x="4280868" y="2892780"/>
            <a:ext cx="1401928" cy="427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30A1163-1D79-4A2A-9CAD-CA3E84E6970D}"/>
              </a:ext>
            </a:extLst>
          </p:cNvPr>
          <p:cNvCxnSpPr>
            <a:cxnSpLocks/>
            <a:stCxn id="9" idx="1"/>
            <a:endCxn id="12" idx="4"/>
          </p:cNvCxnSpPr>
          <p:nvPr/>
        </p:nvCxnSpPr>
        <p:spPr>
          <a:xfrm rot="10800000" flipV="1">
            <a:off x="6058621" y="2914130"/>
            <a:ext cx="1026103" cy="213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6FF22-92D2-4102-BADD-070C6CE3EACE}"/>
              </a:ext>
            </a:extLst>
          </p:cNvPr>
          <p:cNvSpPr/>
          <p:nvPr/>
        </p:nvSpPr>
        <p:spPr>
          <a:xfrm>
            <a:off x="3980560" y="2662970"/>
            <a:ext cx="1727408" cy="236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소내 사용 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잉여전력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370DDA-8549-47E3-B8DC-5A4946AEBAF9}"/>
              </a:ext>
            </a:extLst>
          </p:cNvPr>
          <p:cNvSpPr/>
          <p:nvPr/>
        </p:nvSpPr>
        <p:spPr>
          <a:xfrm>
            <a:off x="3131161" y="3126598"/>
            <a:ext cx="1401928" cy="236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사업참여 공장형 수용가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1E37A8-2677-4408-AE34-14D52253F996}"/>
              </a:ext>
            </a:extLst>
          </p:cNvPr>
          <p:cNvSpPr/>
          <p:nvPr/>
        </p:nvSpPr>
        <p:spPr>
          <a:xfrm>
            <a:off x="6767891" y="3126595"/>
            <a:ext cx="1401928" cy="236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사업참여 공장형 수용가</a:t>
            </a:r>
          </a:p>
        </p:txBody>
      </p:sp>
    </p:spTree>
    <p:extLst>
      <p:ext uri="{BB962C8B-B14F-4D97-AF65-F5344CB8AC3E}">
        <p14:creationId xmlns:p14="http://schemas.microsoft.com/office/powerpoint/2010/main" val="8793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별첨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1].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주관기관요청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P2P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거래 검토 내역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요청사항 검토 내역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64D7-805E-41B7-B1DF-047BBF9B00FD}"/>
              </a:ext>
            </a:extLst>
          </p:cNvPr>
          <p:cNvSpPr txBox="1"/>
          <p:nvPr/>
        </p:nvSpPr>
        <p:spPr>
          <a:xfrm>
            <a:off x="881757" y="1507408"/>
            <a:ext cx="953838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공장형 수용가 특성을 고려한 </a:t>
            </a:r>
            <a:r>
              <a:rPr lang="en-US" altLang="ko-KR" sz="1200" dirty="0">
                <a:latin typeface="+mn-ea"/>
              </a:rPr>
              <a:t>P2P</a:t>
            </a:r>
            <a:r>
              <a:rPr lang="ko-KR" altLang="en-US" sz="1200" dirty="0">
                <a:latin typeface="+mn-ea"/>
              </a:rPr>
              <a:t>전력거래 적용 가능성에 대한 검토 내역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CE32A8ED-49EB-4FA8-A5BE-DDDF272F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81265"/>
              </p:ext>
            </p:extLst>
          </p:nvPr>
        </p:nvGraphicFramePr>
        <p:xfrm>
          <a:off x="357609" y="1876740"/>
          <a:ext cx="10070442" cy="453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32">
                  <a:extLst>
                    <a:ext uri="{9D8B030D-6E8A-4147-A177-3AD203B41FA5}">
                      <a16:colId xmlns:a16="http://schemas.microsoft.com/office/drawing/2014/main" val="3055907788"/>
                    </a:ext>
                  </a:extLst>
                </a:gridCol>
                <a:gridCol w="7818410">
                  <a:extLst>
                    <a:ext uri="{9D8B030D-6E8A-4147-A177-3AD203B41FA5}">
                      <a16:colId xmlns:a16="http://schemas.microsoft.com/office/drawing/2014/main" val="2818823977"/>
                    </a:ext>
                  </a:extLst>
                </a:gridCol>
              </a:tblGrid>
              <a:tr h="509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검토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6043"/>
                  </a:ext>
                </a:extLst>
              </a:tr>
              <a:tr h="298808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잉여 발전전력의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역송병렬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운전 가능 여부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공장형 수용가의 잉여 발전전력의 한전계통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역송병렬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운전 가능성 검토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자가소비용 발전설비 설치 시 한국전력의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『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분산형전원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배전계통 연계기술 기준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』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준수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하여야 한다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: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분산형전원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배전계통 연계기술 기준은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『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전기사업법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』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세부 기술 지침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: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자가소비용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분산형전원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설치 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역전력계전기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설치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역전력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발생 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트립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처리 의무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( 50kW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이하 제외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: 『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분산형전원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배정계통 연계기술 기준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』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내역 참조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: 『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별첨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세종시 적용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P2P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전력거래 모델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』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내역 참조 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공장의 경우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50kW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이하 수용가 확보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 현실적으로 불가능할 것으로 판단되며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이에 따라 공장형 수용가 간의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직접 거래는 전력설계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구조 상 불가능 할 것으로 판단됨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공장형의 경우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22.9kV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특고압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연계가 대부분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해당 지침의 경우 한국전력의 최고 관심사항인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전력계통 안정화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와 연계된 지침으로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샌드박스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등을 통한 처리가 불가능할 것으로 판단됨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560084"/>
                  </a:ext>
                </a:extLst>
              </a:tr>
              <a:tr h="10421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잉여전력 발생 수용가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 P2P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전력거래의 전력판매를 위한 잉여전력 발생 가능 공장형 수용가 확보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공장형 수용가의 경우 </a:t>
                      </a:r>
                      <a:r>
                        <a:rPr lang="ko-KR" alt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역전력계전기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설치 조건으로 인하여 대부분 완전 소내 소진으로 운영되는 것이 일반적이며 이에 따라 직접 거래 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판매를 위한 잉여 전력 발생은 현실적으로 불가능 할 것으로 판단됨</a:t>
                      </a:r>
                      <a:endParaRPr lang="en-US" altLang="ko-KR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8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별첨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2]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한국전력 </a:t>
            </a: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분산형전원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배전계통 연계기술 기준 내역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02671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장 총칙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41EF5A-4189-4FD6-A6AF-8A87BF277998}"/>
              </a:ext>
            </a:extLst>
          </p:cNvPr>
          <p:cNvSpPr txBox="1"/>
          <p:nvPr/>
        </p:nvSpPr>
        <p:spPr>
          <a:xfrm>
            <a:off x="626653" y="1406728"/>
            <a:ext cx="9793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목적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</a:t>
            </a:r>
          </a:p>
          <a:p>
            <a:pPr marL="514350" indent="-514350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 기준은 아래의 근거에 의거하여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분산형전원을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한전계통에 연계하기 위한 표준적인 기술요건을 정하는 것을 목적으로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①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전기사업법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송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배전용전기설비의 이용요금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의해 제정된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송배전용전기설비이용규정의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39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배전용전기설비의 접속 및 성능기준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따라 전력시장운영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규칙에 정해지지 않은 사항을 적용하기 위해 운영한다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②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전기사업법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전기품질의 유지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및 전기사업법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27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전력계통의 신뢰도 유지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따라 고시된 전력계통 신뢰도 및 전기품질 유지기준 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전력계통 신뢰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도 및 전기품질 유지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항에 의거하여 고시에서 요구되는 세부 기술적인 사항에 대한 별도의 기준을 마련하기 위해 운영한다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72CB4D-787C-498F-A9F7-FF9B0D8A0FC7}"/>
              </a:ext>
            </a:extLst>
          </p:cNvPr>
          <p:cNvSpPr txBox="1"/>
          <p:nvPr/>
        </p:nvSpPr>
        <p:spPr>
          <a:xfrm>
            <a:off x="626653" y="2393364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장 연계기술 기준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374347-645C-4D75-8FC4-8DAD2EAD264C}"/>
              </a:ext>
            </a:extLst>
          </p:cNvPr>
          <p:cNvSpPr txBox="1"/>
          <p:nvPr/>
        </p:nvSpPr>
        <p:spPr>
          <a:xfrm>
            <a:off x="626653" y="2806757"/>
            <a:ext cx="9944070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17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단독운전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①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연계된 계통의 고장이나 작업 등으로 인해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공통 연결점을 통해 한전계통의 일부를 가압하는 단독운전 상태가 발생할 경우 해당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연계 시스템은 이를 감지하여 단독운전 발생 후 최대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0.5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초 이내에 한전계통에 대한 가압을 중지해야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②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개별 인버터의 용량과 총 연계용량이 상이하여 단위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 이상의 인버터를 사용하는 경우 인버터의 상호 간섭으로 인해 단독운전 검출 감도에 영향을 미칠 수 있으므로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분산형전원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설치자는 이를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방지하여야 한다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29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15081</TotalTime>
  <Words>2337</Words>
  <Application>Microsoft Office PowerPoint</Application>
  <PresentationFormat>사용자 지정</PresentationFormat>
  <Paragraphs>241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나눔스퀘어OTF</vt:lpstr>
      <vt:lpstr>나눔스퀘어OTF Bold</vt:lpstr>
      <vt:lpstr>맑은 고딕</vt:lpstr>
      <vt:lpstr>휴먼엑스포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562</cp:revision>
  <dcterms:created xsi:type="dcterms:W3CDTF">2018-10-17T01:42:36Z</dcterms:created>
  <dcterms:modified xsi:type="dcterms:W3CDTF">2021-10-12T05:31:25Z</dcterms:modified>
</cp:coreProperties>
</file>