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0F063-7577-477A-824B-CCD4DCB69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96C532-86C8-41BA-94A9-35027B229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5D8E1-B81C-4460-A5AC-A4C304FD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F8EBE-818A-4780-8447-33E5B162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839D6-8BA4-4280-9DF0-94540553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D010E-ECEF-49FA-9CB2-E9B93541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5759B1-0791-4F2B-B01F-B737AEBB2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67E1D-FCED-40AD-8500-9B386316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DC688-1D30-4D72-9E83-7576D836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B7715-4A0E-4007-85EF-BEFC60BB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CE1D30-84D4-468C-854D-5C7FEB0EF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D00E9-8AC2-4187-877D-950E46A7A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D6D50-EF6B-402C-8A8A-656FE317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0A549-F8CA-4162-8256-7428980D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E496D-649A-4292-9CFF-5E1FB1AD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3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B5C13-1247-48FC-9652-287CC0DD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00384-B0EC-461A-9D2F-676C4876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D2AC8-FA6A-4CF8-98F4-59804512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8EC7F-8501-446F-8DE0-13F4F7E7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28A79-8A94-4312-9DC1-EA452EDA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3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EC1F-FB06-4868-8CF8-93C29265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27176-550D-4884-9FEA-4E184667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5E388-29A0-4385-A956-8F281B6B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18CD7-0DBB-4317-B8F8-1E92DAB7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6C3C8-9D7F-4D63-B859-DF6C7C23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4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5218D-EFDB-4647-A176-AD075234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5BB58-4A6D-4A6C-AB4C-C16990925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30E51-39AB-4EA8-8542-A0217ED12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7D606-0EC7-4088-8326-28BD44DD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A1233A-50F3-4DB8-800F-47B69735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BC4CD-FD3D-40AF-9B43-716B8CF2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9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5804C-1182-4E8F-B789-A45DC8CD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DA135-7745-4CA7-A0D7-BD0EB88BA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BACFE-62C0-4812-956A-1ECA991FE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A76AA8-A638-43AA-AD50-2507730B9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FDD1C6-B1A3-4ADF-B423-B2C9B8642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F74016-066F-498A-A443-B1918B87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71368F-3EB6-4B72-90BA-6D66A8FB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FD100C-B367-49EA-89E3-BED6C879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3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E61B1-0914-401D-B318-3800C545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EC9AF-EB5D-4BF2-BC17-6D0BEB0D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A5D74E-F74B-44FE-A3D9-826B2E0A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0C11A-128F-438E-95D9-5E1C724B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6BCB6-5987-43C3-B232-FE48625B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7AFD41-0902-47D9-AA63-6D03A0F0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D0BC28-B48E-44E9-882C-2805A195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34F6-DCFF-42CA-A9CF-0D1664E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1EAC3-9270-4596-AE27-BB63D07CD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86157-5C0B-498E-9143-4E19976A0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F0E1C-1738-4D59-A648-FC176168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C3A99-953C-4F55-83E4-1F34D511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5F2B1-6C1E-4F56-B41A-4D8DB46E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4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C178E-4EC8-435D-9E6D-F0CFAD33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55B108-E0AA-49F4-A1CB-2507AD195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A28DAC-0B7E-425F-AEC1-96F63586D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E766F-D2DD-4CA1-A99D-5672937A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F51105-C545-4CBA-BF01-3EA5F392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0D43C-E4D0-4ADB-AB4E-42D85267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4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A5DBF8-9C31-4D0B-ACD2-3810BBE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00850-AAA5-48CB-9680-4BB02EAA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3C205-E3D5-45D6-9414-494A5F4F9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EFBA8-5055-49A1-948A-A0EB42255B5C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CC4CA-4F57-4575-8E33-E26038818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9A26B-18E2-407F-9954-C563258E8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6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545F72-D7A8-47F9-8523-9A550E70A671}"/>
              </a:ext>
            </a:extLst>
          </p:cNvPr>
          <p:cNvSpPr txBox="1"/>
          <p:nvPr/>
        </p:nvSpPr>
        <p:spPr>
          <a:xfrm>
            <a:off x="2719754" y="2086708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259524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DE09F9-6499-4D69-8047-B6716C2A8A87}"/>
              </a:ext>
            </a:extLst>
          </p:cNvPr>
          <p:cNvSpPr txBox="1"/>
          <p:nvPr/>
        </p:nvSpPr>
        <p:spPr>
          <a:xfrm>
            <a:off x="2187388" y="654424"/>
            <a:ext cx="7485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객체지향적인</a:t>
            </a:r>
            <a:r>
              <a:rPr lang="ko-KR" altLang="en-US" dirty="0"/>
              <a:t> 코드는 다른 오브젝트의 데이터를 가져와서 작업하는 대신 데이터를 갖고 있는 다른 오브젝트에게 작업을 해달라고 요청함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오브젝트에게 데이터를 요구하지 말고 작업을 요청하라는 것이 객체지향 프로그래밍의 가장 기본이 되는 원리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07E34-59F0-42AB-BF44-01770C7D2947}"/>
              </a:ext>
            </a:extLst>
          </p:cNvPr>
          <p:cNvSpPr txBox="1"/>
          <p:nvPr/>
        </p:nvSpPr>
        <p:spPr>
          <a:xfrm>
            <a:off x="1981200" y="355898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항상 코드를 더 깔끔하고 유연하면서 변화에 대응하기 쉽고 테스트하기 좋게 만들려고 노력해야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3C8-DC2C-4BE3-AD60-91322A872B4F}"/>
              </a:ext>
            </a:extLst>
          </p:cNvPr>
          <p:cNvSpPr txBox="1"/>
          <p:nvPr/>
        </p:nvSpPr>
        <p:spPr>
          <a:xfrm>
            <a:off x="1981200" y="4742329"/>
            <a:ext cx="710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가지 변경 이유가 발생했을 때 여러 군데를 고치게 만든다면 중복 </a:t>
            </a:r>
            <a:r>
              <a:rPr lang="en-US" altLang="ko-KR" dirty="0"/>
              <a:t>-&gt; </a:t>
            </a:r>
            <a:r>
              <a:rPr lang="ko-KR" altLang="en-US" dirty="0"/>
              <a:t>상수 값도 마찬가지 므로 정수형 상수로 변경해줌</a:t>
            </a:r>
            <a:r>
              <a:rPr lang="en-US" altLang="ko-KR" dirty="0"/>
              <a:t>(static</a:t>
            </a:r>
            <a:r>
              <a:rPr lang="ko-KR" altLang="en-US" dirty="0"/>
              <a:t> </a:t>
            </a:r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int)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96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DA40A3-7ED0-4F52-931F-7E8101A17D3D}"/>
              </a:ext>
            </a:extLst>
          </p:cNvPr>
          <p:cNvSpPr txBox="1"/>
          <p:nvPr/>
        </p:nvSpPr>
        <p:spPr>
          <a:xfrm>
            <a:off x="1837765" y="9144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테스트에서만 사용할 클래스라면 번거롭게 파일을 따로 만들지 말고 테스트 클래스 내부에 </a:t>
            </a:r>
            <a:r>
              <a:rPr lang="ko-KR" altLang="en-US" dirty="0" err="1"/>
              <a:t>스태틱</a:t>
            </a:r>
            <a:r>
              <a:rPr lang="ko-KR" altLang="en-US" dirty="0"/>
              <a:t> 클래스</a:t>
            </a:r>
            <a:r>
              <a:rPr lang="en-US" altLang="ko-KR" dirty="0"/>
              <a:t>(</a:t>
            </a:r>
            <a:r>
              <a:rPr lang="ko-KR" altLang="en-US" dirty="0"/>
              <a:t>상속 받은 서브 클래스</a:t>
            </a:r>
            <a:r>
              <a:rPr lang="en-US" altLang="ko-KR" dirty="0"/>
              <a:t>)</a:t>
            </a:r>
            <a:r>
              <a:rPr lang="ko-KR" altLang="en-US" dirty="0"/>
              <a:t>로 만드는 것이 간편하다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9C07A-AF52-476A-B2D7-5256BA119B00}"/>
              </a:ext>
            </a:extLst>
          </p:cNvPr>
          <p:cNvSpPr txBox="1"/>
          <p:nvPr/>
        </p:nvSpPr>
        <p:spPr>
          <a:xfrm>
            <a:off x="1927412" y="2223247"/>
            <a:ext cx="88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 접근권한을 </a:t>
            </a:r>
            <a:r>
              <a:rPr lang="en-US" altLang="ko-KR" dirty="0"/>
              <a:t>protected</a:t>
            </a:r>
            <a:r>
              <a:rPr lang="ko-KR" altLang="en-US" dirty="0"/>
              <a:t>로 수정해서 상속을 통해 </a:t>
            </a:r>
            <a:r>
              <a:rPr lang="ko-KR" altLang="en-US" dirty="0" err="1"/>
              <a:t>오버라이딩이</a:t>
            </a:r>
            <a:r>
              <a:rPr lang="ko-KR" altLang="en-US" dirty="0"/>
              <a:t> 가능하도록 함</a:t>
            </a:r>
          </a:p>
        </p:txBody>
      </p:sp>
    </p:spTree>
    <p:extLst>
      <p:ext uri="{BB962C8B-B14F-4D97-AF65-F5344CB8AC3E}">
        <p14:creationId xmlns:p14="http://schemas.microsoft.com/office/powerpoint/2010/main" val="131166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41670-56AF-4EFF-950A-778B4F9FE3B6}"/>
              </a:ext>
            </a:extLst>
          </p:cNvPr>
          <p:cNvSpPr txBox="1"/>
          <p:nvPr/>
        </p:nvSpPr>
        <p:spPr>
          <a:xfrm>
            <a:off x="2277035" y="1344706"/>
            <a:ext cx="545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</a:t>
            </a:r>
            <a:r>
              <a:rPr lang="en-US" altLang="ko-KR" dirty="0"/>
              <a:t>: </a:t>
            </a:r>
            <a:r>
              <a:rPr lang="ko-KR" altLang="en-US" dirty="0"/>
              <a:t>더 이상 나눌 수 없는 단위 작업</a:t>
            </a:r>
            <a:r>
              <a:rPr lang="en-US" altLang="ko-KR" dirty="0"/>
              <a:t>(</a:t>
            </a:r>
            <a:r>
              <a:rPr lang="ko-KR" altLang="en-US" dirty="0" err="1"/>
              <a:t>원자성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19848-2662-43B3-A803-06DE67F60C72}"/>
              </a:ext>
            </a:extLst>
          </p:cNvPr>
          <p:cNvSpPr txBox="1"/>
          <p:nvPr/>
        </p:nvSpPr>
        <p:spPr>
          <a:xfrm>
            <a:off x="2133600" y="2250141"/>
            <a:ext cx="290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 이상 쪼갤 수 없는 작업 </a:t>
            </a:r>
            <a:r>
              <a:rPr lang="en-US" altLang="ko-KR" dirty="0"/>
              <a:t>-&gt; </a:t>
            </a:r>
            <a:r>
              <a:rPr lang="ko-KR" altLang="en-US" dirty="0"/>
              <a:t>전체가 다 성공하든지 아니면 전체가 다 실패하든지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D0591-46C4-4300-A89F-C5806108616E}"/>
              </a:ext>
            </a:extLst>
          </p:cNvPr>
          <p:cNvSpPr txBox="1"/>
          <p:nvPr/>
        </p:nvSpPr>
        <p:spPr>
          <a:xfrm>
            <a:off x="2133600" y="3666565"/>
            <a:ext cx="737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중간에 예외가 발생해서 작업을 완료할 수 없다면 아예 작업이 시작되지 않은 것처럼 초기 상태로 돌려놔야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50F6A-02CE-4BE1-86DC-4445CF40FBB1}"/>
              </a:ext>
            </a:extLst>
          </p:cNvPr>
          <p:cNvSpPr txBox="1"/>
          <p:nvPr/>
        </p:nvSpPr>
        <p:spPr>
          <a:xfrm>
            <a:off x="2026022" y="4528991"/>
            <a:ext cx="837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은행 시스템 계좌 작업은 입금계좌 잔고 수정과 출금계좌 잔고 수정이 동시에 </a:t>
            </a:r>
            <a:r>
              <a:rPr lang="en-US" altLang="ko-KR" dirty="0"/>
              <a:t>(</a:t>
            </a:r>
            <a:r>
              <a:rPr lang="ko-KR" altLang="en-US" dirty="0"/>
              <a:t>한 트랜잭션으로 묶여서</a:t>
            </a:r>
            <a:r>
              <a:rPr lang="en-US" altLang="ko-KR" dirty="0"/>
              <a:t>) </a:t>
            </a:r>
            <a:r>
              <a:rPr lang="ko-KR" altLang="en-US" dirty="0"/>
              <a:t>진행 되야 함</a:t>
            </a:r>
          </a:p>
        </p:txBody>
      </p:sp>
    </p:spTree>
    <p:extLst>
      <p:ext uri="{BB962C8B-B14F-4D97-AF65-F5344CB8AC3E}">
        <p14:creationId xmlns:p14="http://schemas.microsoft.com/office/powerpoint/2010/main" val="35853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7BDE06-9738-456A-AB76-44D7C93D0164}"/>
              </a:ext>
            </a:extLst>
          </p:cNvPr>
          <p:cNvSpPr txBox="1"/>
          <p:nvPr/>
        </p:nvSpPr>
        <p:spPr>
          <a:xfrm>
            <a:off x="1532965" y="693911"/>
            <a:ext cx="5351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작업이 성공적으로 실행 </a:t>
            </a:r>
            <a:r>
              <a:rPr lang="ko-KR" altLang="en-US" dirty="0" err="1"/>
              <a:t>됬지만</a:t>
            </a:r>
            <a:r>
              <a:rPr lang="en-US" altLang="ko-KR" dirty="0"/>
              <a:t>, </a:t>
            </a:r>
            <a:r>
              <a:rPr lang="ko-KR" altLang="en-US" dirty="0"/>
              <a:t>두번째 작업이 성공하기 전에 예외가 발생됐다면 앞에서 처리한 작업도 취소 </a:t>
            </a:r>
            <a:r>
              <a:rPr lang="ko-KR" altLang="en-US" dirty="0" err="1"/>
              <a:t>시켜야함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이런 취소 작업을 트랜잭션 롤백이라고 한다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EF708-1FF6-4CA3-B2F2-508ADB3FDBED}"/>
              </a:ext>
            </a:extLst>
          </p:cNvPr>
          <p:cNvSpPr txBox="1"/>
          <p:nvPr/>
        </p:nvSpPr>
        <p:spPr>
          <a:xfrm>
            <a:off x="1515035" y="2788024"/>
            <a:ext cx="4706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작업이 하나의 트랜잭션으로 처리하는 경우에 모든 수행 작업이 다 성공적으로 마무리 </a:t>
            </a:r>
            <a:r>
              <a:rPr lang="ko-KR" altLang="en-US" dirty="0" err="1"/>
              <a:t>됐음을</a:t>
            </a:r>
            <a:r>
              <a:rPr lang="ko-KR" altLang="en-US" dirty="0"/>
              <a:t> </a:t>
            </a:r>
            <a:r>
              <a:rPr lang="ko-KR" altLang="en-US" dirty="0" err="1"/>
              <a:t>확정시켜야함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이것을 트랜잭션 </a:t>
            </a:r>
            <a:r>
              <a:rPr lang="ko-KR" altLang="en-US" dirty="0" err="1"/>
              <a:t>커밋</a:t>
            </a:r>
            <a:r>
              <a:rPr lang="ko-KR" altLang="en-US" dirty="0"/>
              <a:t> 이라고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27405-2111-4373-8AEF-99DF664D7652}"/>
              </a:ext>
            </a:extLst>
          </p:cNvPr>
          <p:cNvSpPr txBox="1"/>
          <p:nvPr/>
        </p:nvSpPr>
        <p:spPr>
          <a:xfrm>
            <a:off x="1515035" y="4948518"/>
            <a:ext cx="591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작업을 무효화하는 롤백</a:t>
            </a:r>
            <a:r>
              <a:rPr lang="en-US" altLang="ko-KR" dirty="0"/>
              <a:t>, </a:t>
            </a:r>
            <a:r>
              <a:rPr lang="ko-KR" altLang="en-US" dirty="0" err="1"/>
              <a:t>모든작업을</a:t>
            </a:r>
            <a:r>
              <a:rPr lang="ko-KR" altLang="en-US" dirty="0"/>
              <a:t> 다 확정하는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50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E0D974-BFFF-4329-8700-D11B5D320EFB}"/>
              </a:ext>
            </a:extLst>
          </p:cNvPr>
          <p:cNvSpPr txBox="1"/>
          <p:nvPr/>
        </p:nvSpPr>
        <p:spPr>
          <a:xfrm>
            <a:off x="914400" y="762000"/>
            <a:ext cx="545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경계설정</a:t>
            </a:r>
            <a:r>
              <a:rPr lang="en-US" altLang="ko-KR" dirty="0"/>
              <a:t>: </a:t>
            </a:r>
            <a:r>
              <a:rPr lang="ko-KR" altLang="en-US" dirty="0"/>
              <a:t>트랜잭션이 시작하는 곳과 끝나는 곳을 지정하는 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A61F7-E223-4917-BCFF-09C190F56C2E}"/>
              </a:ext>
            </a:extLst>
          </p:cNvPr>
          <p:cNvSpPr txBox="1"/>
          <p:nvPr/>
        </p:nvSpPr>
        <p:spPr>
          <a:xfrm>
            <a:off x="914400" y="1532965"/>
            <a:ext cx="736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en-US" altLang="ko-KR" dirty="0" err="1"/>
              <a:t>setAutoCommit</a:t>
            </a:r>
            <a:r>
              <a:rPr lang="en-US" altLang="ko-KR" dirty="0"/>
              <a:t>(false)</a:t>
            </a:r>
            <a:r>
              <a:rPr lang="ko-KR" altLang="en-US" dirty="0"/>
              <a:t>로 트랜잭션 시작을 선언하고 </a:t>
            </a:r>
            <a:r>
              <a:rPr lang="en-US" altLang="ko-KR" dirty="0"/>
              <a:t>commit() </a:t>
            </a:r>
            <a:r>
              <a:rPr lang="ko-KR" altLang="en-US" dirty="0"/>
              <a:t>또는 </a:t>
            </a:r>
            <a:r>
              <a:rPr lang="en-US" altLang="ko-KR" dirty="0"/>
              <a:t>rollback()</a:t>
            </a:r>
            <a:r>
              <a:rPr lang="ko-KR" altLang="en-US" dirty="0"/>
              <a:t>으로 트랜잭션을 종료하는 작업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21DDD-B2FB-48CB-AB85-359F599591BF}"/>
              </a:ext>
            </a:extLst>
          </p:cNvPr>
          <p:cNvSpPr txBox="1"/>
          <p:nvPr/>
        </p:nvSpPr>
        <p:spPr>
          <a:xfrm>
            <a:off x="1102659" y="2770094"/>
            <a:ext cx="986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트랜잭션의 경계는 하나의 </a:t>
            </a:r>
            <a:r>
              <a:rPr lang="en-US" altLang="ko-KR" dirty="0"/>
              <a:t>Connection</a:t>
            </a:r>
            <a:r>
              <a:rPr lang="ko-KR" altLang="en-US" dirty="0"/>
              <a:t>이 만들어지고 닫히는 범위 안에 존재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63B99-4E64-45F4-BA47-A62C2578124D}"/>
              </a:ext>
            </a:extLst>
          </p:cNvPr>
          <p:cNvSpPr txBox="1"/>
          <p:nvPr/>
        </p:nvSpPr>
        <p:spPr>
          <a:xfrm>
            <a:off x="1102659" y="3429000"/>
            <a:ext cx="8238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액세스 코드를 </a:t>
            </a:r>
            <a:r>
              <a:rPr lang="en-US" altLang="ko-KR" dirty="0"/>
              <a:t>DAO</a:t>
            </a:r>
            <a:r>
              <a:rPr lang="ko-KR" altLang="en-US" dirty="0"/>
              <a:t>로 만들어서 </a:t>
            </a:r>
            <a:r>
              <a:rPr lang="ko-KR" altLang="en-US" dirty="0" err="1"/>
              <a:t>분리해놓았을</a:t>
            </a:r>
            <a:r>
              <a:rPr lang="ko-KR" altLang="en-US" dirty="0"/>
              <a:t> 경우에는 </a:t>
            </a:r>
            <a:r>
              <a:rPr lang="en-US" altLang="ko-KR" dirty="0"/>
              <a:t>DAO </a:t>
            </a:r>
            <a:r>
              <a:rPr lang="ko-KR" altLang="en-US" dirty="0"/>
              <a:t>메소드를 호출 </a:t>
            </a:r>
            <a:r>
              <a:rPr lang="ko-KR" altLang="en-US" dirty="0" err="1"/>
              <a:t>할때</a:t>
            </a:r>
            <a:r>
              <a:rPr lang="ko-KR" altLang="en-US" dirty="0"/>
              <a:t> 마다 하나의 새로운 트랜잭션이 만들어짐</a:t>
            </a:r>
            <a:r>
              <a:rPr lang="en-US" altLang="ko-KR" dirty="0"/>
              <a:t>(DB </a:t>
            </a:r>
            <a:r>
              <a:rPr lang="ko-KR" altLang="en-US" dirty="0"/>
              <a:t>커넥션을 매번 만들기 때문에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C5CE9-FC61-418B-9DC1-5F6413F8045A}"/>
              </a:ext>
            </a:extLst>
          </p:cNvPr>
          <p:cNvSpPr txBox="1"/>
          <p:nvPr/>
        </p:nvSpPr>
        <p:spPr>
          <a:xfrm>
            <a:off x="1380564" y="5127812"/>
            <a:ext cx="926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일련의 작업이 하나의 트랜잭션으로 묶이려면 그 작업이 진행되는 동안 </a:t>
            </a:r>
            <a:r>
              <a:rPr lang="en-US" altLang="ko-KR" dirty="0"/>
              <a:t>DB </a:t>
            </a:r>
            <a:r>
              <a:rPr lang="ko-KR" altLang="en-US" dirty="0"/>
              <a:t>커넥션도 하나만 </a:t>
            </a:r>
            <a:r>
              <a:rPr lang="ko-KR" altLang="en-US" dirty="0" err="1"/>
              <a:t>사용돼야함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14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CC3DD4-A232-4D31-81D3-F7A01954B854}"/>
              </a:ext>
            </a:extLst>
          </p:cNvPr>
          <p:cNvSpPr txBox="1"/>
          <p:nvPr/>
        </p:nvSpPr>
        <p:spPr>
          <a:xfrm>
            <a:off x="1604682" y="851647"/>
            <a:ext cx="788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동기화</a:t>
            </a:r>
            <a:r>
              <a:rPr lang="en-US" altLang="ko-KR" dirty="0"/>
              <a:t>: </a:t>
            </a:r>
            <a:r>
              <a:rPr lang="ko-KR" altLang="en-US" dirty="0"/>
              <a:t>트랜잭션을 시작하기 위해 만든 </a:t>
            </a:r>
            <a:r>
              <a:rPr lang="en-US" altLang="ko-KR" dirty="0"/>
              <a:t>Connection </a:t>
            </a:r>
            <a:r>
              <a:rPr lang="ko-KR" altLang="en-US" dirty="0"/>
              <a:t>오브젝트를 특별한 저장소에 보관해두고</a:t>
            </a:r>
            <a:r>
              <a:rPr lang="en-US" altLang="ko-KR" dirty="0"/>
              <a:t>, </a:t>
            </a:r>
            <a:r>
              <a:rPr lang="ko-KR" altLang="en-US" dirty="0"/>
              <a:t>이후에 호출되는 </a:t>
            </a:r>
            <a:r>
              <a:rPr lang="en-US" altLang="ko-KR" dirty="0"/>
              <a:t>DAO</a:t>
            </a:r>
            <a:r>
              <a:rPr lang="ko-KR" altLang="en-US" dirty="0"/>
              <a:t>의 메소드에서 저장된 </a:t>
            </a:r>
            <a:r>
              <a:rPr lang="en-US" altLang="ko-KR" dirty="0"/>
              <a:t>Connection</a:t>
            </a:r>
            <a:r>
              <a:rPr lang="ko-KR" altLang="en-US" dirty="0"/>
              <a:t>을 </a:t>
            </a:r>
            <a:r>
              <a:rPr lang="ko-KR" altLang="en-US" dirty="0" err="1"/>
              <a:t>가져다가</a:t>
            </a:r>
            <a:r>
              <a:rPr lang="ko-KR" altLang="en-US" dirty="0"/>
              <a:t> 사용하게 하는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52BEF-3E89-4118-B6AD-1FDF0A2FF7BC}"/>
              </a:ext>
            </a:extLst>
          </p:cNvPr>
          <p:cNvSpPr txBox="1"/>
          <p:nvPr/>
        </p:nvSpPr>
        <p:spPr>
          <a:xfrm>
            <a:off x="1604682" y="2178424"/>
            <a:ext cx="7342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트랜잭션은 하나의 </a:t>
            </a:r>
            <a:r>
              <a:rPr lang="en-US" altLang="ko-KR" dirty="0"/>
              <a:t>DB Connection</a:t>
            </a:r>
            <a:r>
              <a:rPr lang="ko-KR" altLang="en-US" dirty="0"/>
              <a:t>에 종속이 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하나의 트랜잭션 안에서 여러 개의 </a:t>
            </a:r>
            <a:r>
              <a:rPr lang="en-US" altLang="ko-KR" dirty="0"/>
              <a:t>DB</a:t>
            </a:r>
            <a:r>
              <a:rPr lang="ko-KR" altLang="en-US" dirty="0"/>
              <a:t>에 데이터를 넣는 작업이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글로벌 트랜잭션 방식을 사용해서 해결해야함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JTA</a:t>
            </a:r>
            <a:r>
              <a:rPr lang="ko-KR" altLang="en-US" dirty="0"/>
              <a:t>를 이용해 트랜잭션 매니저를 활용하면 여러 개의 </a:t>
            </a:r>
            <a:r>
              <a:rPr lang="en-US" altLang="ko-KR" dirty="0"/>
              <a:t>DB</a:t>
            </a:r>
            <a:r>
              <a:rPr lang="ko-KR" altLang="en-US" dirty="0"/>
              <a:t>나 메시징 서버에 대한 작업을 하나의 트랜잭션으로 통합하는 분산 트랜잭션 또는 글로벌 트랜잭션이 가능해짐</a:t>
            </a:r>
          </a:p>
        </p:txBody>
      </p:sp>
    </p:spTree>
    <p:extLst>
      <p:ext uri="{BB962C8B-B14F-4D97-AF65-F5344CB8AC3E}">
        <p14:creationId xmlns:p14="http://schemas.microsoft.com/office/powerpoint/2010/main" val="179722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751777-4968-42D0-BB0F-121AFAB5BA67}"/>
              </a:ext>
            </a:extLst>
          </p:cNvPr>
          <p:cNvSpPr txBox="1"/>
          <p:nvPr/>
        </p:nvSpPr>
        <p:spPr>
          <a:xfrm>
            <a:off x="1272988" y="833717"/>
            <a:ext cx="6822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일정한 패턴을 갖는 유사한 구조는 추상화를 고려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추상화란 하위 시스템의 공통점을 뽑아내서 분리시키는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추상화를 하면 하위 시스템이 어떤 것인지 알지 못하거나 바뀌더라도 일관된 방법으로 접근 할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8EA34-24E5-43CA-92B1-8665AF71F6A9}"/>
              </a:ext>
            </a:extLst>
          </p:cNvPr>
          <p:cNvSpPr txBox="1"/>
          <p:nvPr/>
        </p:nvSpPr>
        <p:spPr>
          <a:xfrm>
            <a:off x="1290918" y="3429000"/>
            <a:ext cx="782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JDBC: SQL</a:t>
            </a:r>
            <a:r>
              <a:rPr lang="ko-KR" altLang="en-US" dirty="0"/>
              <a:t>을 이용하는 방식이라는 공통점을 뽑아내 추상화 한 것</a:t>
            </a:r>
          </a:p>
        </p:txBody>
      </p:sp>
    </p:spTree>
    <p:extLst>
      <p:ext uri="{BB962C8B-B14F-4D97-AF65-F5344CB8AC3E}">
        <p14:creationId xmlns:p14="http://schemas.microsoft.com/office/powerpoint/2010/main" val="370079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AE4E2B-845A-4376-94E4-D44169009C6B}"/>
              </a:ext>
            </a:extLst>
          </p:cNvPr>
          <p:cNvSpPr txBox="1"/>
          <p:nvPr/>
        </p:nvSpPr>
        <p:spPr>
          <a:xfrm>
            <a:off x="1416423" y="797859"/>
            <a:ext cx="6060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빈으로 등록할 때 먼저 검토해야 할 것</a:t>
            </a:r>
            <a:r>
              <a:rPr lang="en-US" altLang="ko-KR" dirty="0"/>
              <a:t>: </a:t>
            </a:r>
            <a:r>
              <a:rPr lang="ko-KR" altLang="en-US" dirty="0" err="1"/>
              <a:t>싱글톤으로</a:t>
            </a:r>
            <a:r>
              <a:rPr lang="ko-KR" altLang="en-US" dirty="0"/>
              <a:t> 만들어져 여러 스레드에서 동시에 사용해도 괜찮은가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상태를 갖고 있고</a:t>
            </a:r>
            <a:r>
              <a:rPr lang="en-US" altLang="ko-KR" dirty="0"/>
              <a:t>, </a:t>
            </a:r>
            <a:r>
              <a:rPr lang="ko-KR" altLang="en-US" dirty="0" err="1"/>
              <a:t>멀티스레드</a:t>
            </a:r>
            <a:r>
              <a:rPr lang="ko-KR" altLang="en-US" dirty="0"/>
              <a:t> 환경에서 안전하지 않은 클래스를 빈으로 무작정 등록하면 심각한 문제가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620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9862C-1580-4DF9-A4F3-28059A1D0DBA}"/>
              </a:ext>
            </a:extLst>
          </p:cNvPr>
          <p:cNvSpPr txBox="1"/>
          <p:nvPr/>
        </p:nvSpPr>
        <p:spPr>
          <a:xfrm>
            <a:off x="2274277" y="961292"/>
            <a:ext cx="8487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UserDao</a:t>
            </a:r>
            <a:r>
              <a:rPr lang="ko-KR" altLang="en-US" dirty="0"/>
              <a:t>와 </a:t>
            </a:r>
            <a:r>
              <a:rPr lang="en-US" altLang="ko-KR" dirty="0" err="1"/>
              <a:t>UserService</a:t>
            </a:r>
            <a:r>
              <a:rPr lang="ko-KR" altLang="en-US" dirty="0"/>
              <a:t>는 같은 애플리케이션 로직을 담은 코드지만</a:t>
            </a:r>
            <a:r>
              <a:rPr lang="en-US" altLang="ko-KR" dirty="0"/>
              <a:t>(</a:t>
            </a:r>
            <a:r>
              <a:rPr lang="ko-KR" altLang="en-US" b="1" dirty="0"/>
              <a:t>애플리케이션 계층</a:t>
            </a:r>
            <a:r>
              <a:rPr lang="en-US" altLang="ko-KR" dirty="0"/>
              <a:t>)</a:t>
            </a:r>
            <a:r>
              <a:rPr lang="ko-KR" altLang="en-US" dirty="0"/>
              <a:t> 내용에 따라 분리 </a:t>
            </a:r>
            <a:r>
              <a:rPr lang="ko-KR" altLang="en-US" dirty="0" err="1"/>
              <a:t>한것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같은 계층에서 수평적인 분리라고 </a:t>
            </a:r>
            <a:r>
              <a:rPr lang="ko-KR" altLang="en-US" dirty="0" err="1"/>
              <a:t>볼수</a:t>
            </a:r>
            <a:r>
              <a:rPr lang="ko-KR" altLang="en-US" dirty="0"/>
              <a:t>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795C-8D4C-4FB6-97AB-F68F239C666E}"/>
              </a:ext>
            </a:extLst>
          </p:cNvPr>
          <p:cNvSpPr txBox="1"/>
          <p:nvPr/>
        </p:nvSpPr>
        <p:spPr>
          <a:xfrm>
            <a:off x="2274277" y="2338754"/>
            <a:ext cx="7432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이와 달리 트랜잭션의 추상화는 애플리케이션의 비즈니스 로직과 그 하위에서 동작하는 </a:t>
            </a:r>
            <a:r>
              <a:rPr lang="ko-KR" altLang="en-US" dirty="0" err="1"/>
              <a:t>로우레벨의</a:t>
            </a:r>
            <a:r>
              <a:rPr lang="ko-KR" altLang="en-US" dirty="0"/>
              <a:t> 트랜잭션 기술이라는 아예 다른 계층</a:t>
            </a:r>
            <a:r>
              <a:rPr lang="en-US" altLang="ko-KR" dirty="0"/>
              <a:t>(</a:t>
            </a:r>
            <a:r>
              <a:rPr lang="ko-KR" altLang="en-US" b="1" dirty="0"/>
              <a:t>서비스 추상화 계층</a:t>
            </a:r>
            <a:r>
              <a:rPr lang="en-US" altLang="ko-KR" dirty="0"/>
              <a:t>)</a:t>
            </a:r>
            <a:r>
              <a:rPr lang="ko-KR" altLang="en-US" dirty="0"/>
              <a:t>의 특성을 갖는 코드를 분리한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9CA46-3A5F-442B-99F0-B8BADC4915FA}"/>
              </a:ext>
            </a:extLst>
          </p:cNvPr>
          <p:cNvSpPr txBox="1"/>
          <p:nvPr/>
        </p:nvSpPr>
        <p:spPr>
          <a:xfrm>
            <a:off x="2474259" y="3998259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UserService</a:t>
            </a:r>
            <a:r>
              <a:rPr lang="ko-KR" altLang="en-US" dirty="0"/>
              <a:t>가 </a:t>
            </a:r>
            <a:r>
              <a:rPr lang="en-US" altLang="ko-KR" dirty="0" err="1"/>
              <a:t>UserDao</a:t>
            </a:r>
            <a:r>
              <a:rPr lang="ko-KR" altLang="en-US" dirty="0"/>
              <a:t>에 의존 하고 있으나</a:t>
            </a:r>
            <a:r>
              <a:rPr lang="en-US" altLang="ko-KR" dirty="0"/>
              <a:t>, </a:t>
            </a:r>
            <a:r>
              <a:rPr lang="ko-KR" altLang="en-US" dirty="0"/>
              <a:t>인터페이스와 </a:t>
            </a:r>
            <a:r>
              <a:rPr lang="en-US" altLang="ko-KR" dirty="0"/>
              <a:t>DI</a:t>
            </a:r>
            <a:r>
              <a:rPr lang="ko-KR" altLang="en-US" dirty="0"/>
              <a:t>를 통해 연결됨으로써 결합도가 낮아짐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결합도가 </a:t>
            </a:r>
            <a:r>
              <a:rPr lang="ko-KR" altLang="en-US" dirty="0" err="1"/>
              <a:t>낮다는것은</a:t>
            </a:r>
            <a:r>
              <a:rPr lang="ko-KR" altLang="en-US" dirty="0"/>
              <a:t> 데이터 액세스 로직이나 기술이 바뀐다고 할지라도 </a:t>
            </a:r>
            <a:r>
              <a:rPr lang="en-US" altLang="ko-KR" dirty="0" err="1"/>
              <a:t>UserService</a:t>
            </a:r>
            <a:r>
              <a:rPr lang="ko-KR" altLang="en-US" dirty="0"/>
              <a:t>의 코드에는 영향을 주지 않는다는 뜻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서로 독립적으로 확장 가능</a:t>
            </a:r>
          </a:p>
        </p:txBody>
      </p:sp>
    </p:spTree>
    <p:extLst>
      <p:ext uri="{BB962C8B-B14F-4D97-AF65-F5344CB8AC3E}">
        <p14:creationId xmlns:p14="http://schemas.microsoft.com/office/powerpoint/2010/main" val="593529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FE4C5F-E210-4716-8091-41C6FF3BAFE1}"/>
              </a:ext>
            </a:extLst>
          </p:cNvPr>
          <p:cNvSpPr txBox="1"/>
          <p:nvPr/>
        </p:nvSpPr>
        <p:spPr>
          <a:xfrm>
            <a:off x="1344706" y="923329"/>
            <a:ext cx="5190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 계층과 기술 서비스 계층의 결합도가 낮은 분리는 애플리케이션 코드를 </a:t>
            </a:r>
            <a:r>
              <a:rPr lang="ko-KR" altLang="en-US" dirty="0" err="1"/>
              <a:t>로우레벨의</a:t>
            </a:r>
            <a:r>
              <a:rPr lang="ko-KR" altLang="en-US" dirty="0"/>
              <a:t> 기술 서비스와 환경에서 독립시켜준다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589E8-8F9C-4534-A24D-16ABAB12B001}"/>
              </a:ext>
            </a:extLst>
          </p:cNvPr>
          <p:cNvSpPr txBox="1"/>
          <p:nvPr/>
        </p:nvSpPr>
        <p:spPr>
          <a:xfrm>
            <a:off x="1707776" y="2716306"/>
            <a:ext cx="812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애플리케이션 로직의 종류에 따른 수평적인 구분이든</a:t>
            </a:r>
            <a:r>
              <a:rPr lang="en-US" altLang="ko-KR" dirty="0"/>
              <a:t>, </a:t>
            </a:r>
            <a:r>
              <a:rPr lang="ko-KR" altLang="en-US" dirty="0"/>
              <a:t>로직과 기술이라는 수직적인 구분이든 모두 결합도가 낮으며 서로 영향을 주지 않고 자유롭게 확장될 수 있는 구조를 만드는 것이 스프링의 </a:t>
            </a:r>
            <a:r>
              <a:rPr lang="en-US" altLang="ko-KR" dirty="0"/>
              <a:t>DI</a:t>
            </a:r>
            <a:r>
              <a:rPr lang="ko-KR" altLang="en-US" dirty="0"/>
              <a:t>의 중요한 역할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216F7-3941-4F61-B8E6-86EA600C9A92}"/>
              </a:ext>
            </a:extLst>
          </p:cNvPr>
          <p:cNvSpPr txBox="1"/>
          <p:nvPr/>
        </p:nvSpPr>
        <p:spPr>
          <a:xfrm>
            <a:off x="1497106" y="4661647"/>
            <a:ext cx="892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의 가치는 관심</a:t>
            </a:r>
            <a:r>
              <a:rPr lang="en-US" altLang="ko-KR" dirty="0"/>
              <a:t>, </a:t>
            </a:r>
            <a:r>
              <a:rPr lang="ko-KR" altLang="en-US" dirty="0"/>
              <a:t>책임</a:t>
            </a:r>
            <a:r>
              <a:rPr lang="en-US" altLang="ko-KR" dirty="0"/>
              <a:t>, </a:t>
            </a:r>
            <a:r>
              <a:rPr lang="ko-KR" altLang="en-US" dirty="0"/>
              <a:t>성격이 다른 코드를 깔끔하게 분리하는 데 있음</a:t>
            </a:r>
          </a:p>
        </p:txBody>
      </p:sp>
    </p:spTree>
    <p:extLst>
      <p:ext uri="{BB962C8B-B14F-4D97-AF65-F5344CB8AC3E}">
        <p14:creationId xmlns:p14="http://schemas.microsoft.com/office/powerpoint/2010/main" val="252931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9B52D-5581-42AC-B0D5-301470508253}"/>
              </a:ext>
            </a:extLst>
          </p:cNvPr>
          <p:cNvSpPr txBox="1"/>
          <p:nvPr/>
        </p:nvSpPr>
        <p:spPr>
          <a:xfrm>
            <a:off x="1147482" y="519953"/>
            <a:ext cx="718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상수를 정의하여 메서드 </a:t>
            </a:r>
            <a:r>
              <a:rPr lang="ko-KR" altLang="en-US" dirty="0" err="1"/>
              <a:t>호출시</a:t>
            </a:r>
            <a:r>
              <a:rPr lang="ko-KR" altLang="en-US" dirty="0"/>
              <a:t> 잘못된 값이 출력 </a:t>
            </a:r>
            <a:r>
              <a:rPr lang="ko-KR" altLang="en-US" dirty="0" err="1"/>
              <a:t>될수</a:t>
            </a:r>
            <a:r>
              <a:rPr lang="ko-KR" altLang="en-US" dirty="0"/>
              <a:t> 있다 </a:t>
            </a:r>
            <a:r>
              <a:rPr lang="en-US" altLang="ko-KR" dirty="0"/>
              <a:t>-&gt; </a:t>
            </a:r>
            <a:r>
              <a:rPr lang="ko-KR" altLang="en-US" dirty="0"/>
              <a:t>상수를 정의 해서 </a:t>
            </a:r>
            <a:r>
              <a:rPr lang="ko-KR" altLang="en-US" dirty="0" err="1"/>
              <a:t>쓰는것</a:t>
            </a:r>
            <a:r>
              <a:rPr lang="ko-KR" altLang="en-US" dirty="0"/>
              <a:t> 보다 </a:t>
            </a:r>
            <a:r>
              <a:rPr lang="en-US" altLang="ko-KR" dirty="0" err="1"/>
              <a:t>enum</a:t>
            </a:r>
            <a:r>
              <a:rPr lang="ko-KR" altLang="en-US" dirty="0"/>
              <a:t>을 쓰는 것이 더 안전하다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32C2F-4E73-4494-8B49-2B5DBA28D254}"/>
              </a:ext>
            </a:extLst>
          </p:cNvPr>
          <p:cNvSpPr txBox="1"/>
          <p:nvPr/>
        </p:nvSpPr>
        <p:spPr>
          <a:xfrm>
            <a:off x="1228165" y="1783976"/>
            <a:ext cx="5190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enum</a:t>
            </a:r>
            <a:r>
              <a:rPr lang="ko-KR" altLang="en-US" dirty="0"/>
              <a:t>은 오브젝트이므로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ko-KR" altLang="en-US" dirty="0" err="1"/>
              <a:t>저장될수</a:t>
            </a:r>
            <a:r>
              <a:rPr lang="ko-KR" altLang="en-US" dirty="0"/>
              <a:t> 있는 </a:t>
            </a:r>
            <a:r>
              <a:rPr lang="en-US" altLang="ko-KR" dirty="0"/>
              <a:t>SQL</a:t>
            </a:r>
            <a:r>
              <a:rPr lang="ko-KR" altLang="en-US" dirty="0"/>
              <a:t>타입이 아니다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DB</a:t>
            </a:r>
            <a:r>
              <a:rPr lang="ko-KR" altLang="en-US" dirty="0"/>
              <a:t>에 저장 가능한 정수형 값으로 반환해 줘야한다</a:t>
            </a:r>
            <a:r>
              <a:rPr lang="en-US" altLang="ko-KR" dirty="0"/>
              <a:t>. (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내부에 메서드를 만들어 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반대로 조회를 했을 경우 </a:t>
            </a:r>
            <a:r>
              <a:rPr lang="en-US" altLang="ko-KR" dirty="0" err="1"/>
              <a:t>ResultSet</a:t>
            </a:r>
            <a:r>
              <a:rPr lang="ko-KR" altLang="en-US" dirty="0"/>
              <a:t>에서 </a:t>
            </a:r>
            <a:r>
              <a:rPr lang="en-US" altLang="ko-KR" dirty="0"/>
              <a:t>DB</a:t>
            </a:r>
            <a:r>
              <a:rPr lang="ko-KR" altLang="en-US" dirty="0"/>
              <a:t>의 타입인 </a:t>
            </a:r>
            <a:r>
              <a:rPr lang="en-US" altLang="ko-KR" dirty="0"/>
              <a:t>int</a:t>
            </a:r>
            <a:r>
              <a:rPr lang="ko-KR" altLang="en-US" dirty="0"/>
              <a:t>로 가져오기 때문에 </a:t>
            </a:r>
            <a:r>
              <a:rPr lang="en-US" altLang="ko-KR" dirty="0"/>
              <a:t>set</a:t>
            </a:r>
            <a:r>
              <a:rPr lang="ko-KR" altLang="en-US" dirty="0"/>
              <a:t>메서드를 실행 </a:t>
            </a:r>
            <a:r>
              <a:rPr lang="ko-KR" altLang="en-US" dirty="0" err="1"/>
              <a:t>할때</a:t>
            </a:r>
            <a:r>
              <a:rPr lang="ko-KR" altLang="en-US" dirty="0"/>
              <a:t> 타입이 일치 하지 않으므로 해당 타입의 </a:t>
            </a:r>
            <a:r>
              <a:rPr lang="ko-KR" altLang="en-US" dirty="0" err="1"/>
              <a:t>이늄</a:t>
            </a:r>
            <a:r>
              <a:rPr lang="ko-KR" altLang="en-US" dirty="0"/>
              <a:t> 오브젝트로 바꿔서 </a:t>
            </a:r>
            <a:r>
              <a:rPr lang="en-US" altLang="ko-KR" dirty="0"/>
              <a:t>set</a:t>
            </a:r>
            <a:r>
              <a:rPr lang="ko-KR" altLang="en-US" dirty="0"/>
              <a:t>해줘야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584EF-8269-46E7-9BCD-66FB1CCD0D00}"/>
              </a:ext>
            </a:extLst>
          </p:cNvPr>
          <p:cNvSpPr txBox="1"/>
          <p:nvPr/>
        </p:nvSpPr>
        <p:spPr>
          <a:xfrm>
            <a:off x="1228165" y="5002306"/>
            <a:ext cx="8408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가 사용하는 </a:t>
            </a:r>
            <a:r>
              <a:rPr lang="en-US" altLang="ko-KR" dirty="0"/>
              <a:t>SQL</a:t>
            </a:r>
            <a:r>
              <a:rPr lang="ko-KR" altLang="en-US" dirty="0"/>
              <a:t>은 컴파일 과정에서는 자동으로 검증이 되지 않는 단순 문자열에 불과 </a:t>
            </a:r>
            <a:r>
              <a:rPr lang="en-US" altLang="ko-KR" dirty="0"/>
              <a:t>-&gt; </a:t>
            </a:r>
            <a:r>
              <a:rPr lang="ko-KR" altLang="en-US" dirty="0"/>
              <a:t>빠르게 실행 가능한 포괄적인 테스트를 </a:t>
            </a:r>
            <a:r>
              <a:rPr lang="ko-KR" altLang="en-US" dirty="0" err="1"/>
              <a:t>만들어두면</a:t>
            </a:r>
            <a:r>
              <a:rPr lang="ko-KR" altLang="en-US" dirty="0"/>
              <a:t> 기능의 추가나 수정이 </a:t>
            </a:r>
            <a:r>
              <a:rPr lang="ko-KR" altLang="en-US" dirty="0" err="1"/>
              <a:t>일어날때</a:t>
            </a:r>
            <a:r>
              <a:rPr lang="ko-KR" altLang="en-US" dirty="0"/>
              <a:t> 문제를 빠르게 </a:t>
            </a:r>
            <a:r>
              <a:rPr lang="ko-KR" altLang="en-US" dirty="0" err="1"/>
              <a:t>잡아낼수</a:t>
            </a:r>
            <a:r>
              <a:rPr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402076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A7D3E-7518-414B-B947-C9281D0FA957}"/>
              </a:ext>
            </a:extLst>
          </p:cNvPr>
          <p:cNvSpPr txBox="1"/>
          <p:nvPr/>
        </p:nvSpPr>
        <p:spPr>
          <a:xfrm>
            <a:off x="2447365" y="1048871"/>
            <a:ext cx="7808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 책임 원칙</a:t>
            </a:r>
            <a:r>
              <a:rPr lang="en-US" altLang="ko-KR" dirty="0"/>
              <a:t>: </a:t>
            </a:r>
            <a:r>
              <a:rPr lang="ko-KR" altLang="en-US" dirty="0"/>
              <a:t>하나의 모듈은 한 가지 책임을 가져야 한다는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어떤 코드에 두가지 책임을 갖고 있다는 것은 코드가 수정되는 이유가 두가지 라는 것</a:t>
            </a:r>
          </a:p>
        </p:txBody>
      </p:sp>
    </p:spTree>
    <p:extLst>
      <p:ext uri="{BB962C8B-B14F-4D97-AF65-F5344CB8AC3E}">
        <p14:creationId xmlns:p14="http://schemas.microsoft.com/office/powerpoint/2010/main" val="3977482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4469C1-7D30-4AAF-8523-97D40F00AFF4}"/>
              </a:ext>
            </a:extLst>
          </p:cNvPr>
          <p:cNvSpPr txBox="1"/>
          <p:nvPr/>
        </p:nvSpPr>
        <p:spPr>
          <a:xfrm>
            <a:off x="2985247" y="905435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 책임 원칙의 장점</a:t>
            </a:r>
            <a:r>
              <a:rPr lang="en-US" altLang="ko-KR" dirty="0"/>
              <a:t>:</a:t>
            </a:r>
            <a:r>
              <a:rPr lang="ko-KR" altLang="en-US" dirty="0"/>
              <a:t> 어떤 변경이 필요할 때 수정 대상이 </a:t>
            </a:r>
            <a:r>
              <a:rPr lang="ko-KR" altLang="en-US" dirty="0" err="1"/>
              <a:t>명확해진다</a:t>
            </a:r>
            <a:r>
              <a:rPr lang="en-US" altLang="ko-KR" dirty="0"/>
              <a:t>(</a:t>
            </a:r>
            <a:r>
              <a:rPr lang="ko-KR" altLang="en-US" dirty="0"/>
              <a:t>기술이 바뀌면 기술 계층과 연동을 담당하는 기술 추상화 계층의 설정만 바꿔 주면 됨</a:t>
            </a:r>
            <a:r>
              <a:rPr lang="en-US" altLang="ko-KR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53A45-5FCA-4B9D-A34C-59EDDBE4A4BF}"/>
              </a:ext>
            </a:extLst>
          </p:cNvPr>
          <p:cNvSpPr txBox="1"/>
          <p:nvPr/>
        </p:nvSpPr>
        <p:spPr>
          <a:xfrm>
            <a:off x="2891117" y="2375646"/>
            <a:ext cx="6875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적절하게 책임과 관심이 다른 코드를 분리하고</a:t>
            </a:r>
            <a:r>
              <a:rPr lang="en-US" altLang="ko-KR" dirty="0"/>
              <a:t>, </a:t>
            </a:r>
            <a:r>
              <a:rPr lang="ko-KR" altLang="en-US" dirty="0"/>
              <a:t>서로 영향을 주지 않도록 다양한 추상화 기법을 도입하고</a:t>
            </a:r>
            <a:r>
              <a:rPr lang="en-US" altLang="ko-KR" dirty="0"/>
              <a:t>, </a:t>
            </a:r>
            <a:r>
              <a:rPr lang="ko-KR" altLang="en-US" dirty="0"/>
              <a:t>애플리케이션 로직과 기술</a:t>
            </a:r>
            <a:r>
              <a:rPr lang="en-US" altLang="ko-KR" dirty="0"/>
              <a:t>/</a:t>
            </a:r>
            <a:r>
              <a:rPr lang="ko-KR" altLang="en-US" dirty="0"/>
              <a:t>환경을 분리하는 등의 작업이 엔터프라이즈 애플리케이션에는 반드시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이를 위한 핵심적인 도구가 스프링의 </a:t>
            </a:r>
            <a:r>
              <a:rPr lang="en-US" altLang="ko-KR" dirty="0"/>
              <a:t>DI</a:t>
            </a:r>
            <a:r>
              <a:rPr lang="ko-KR" altLang="en-US" dirty="0"/>
              <a:t>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000E3-9A52-4049-AD6B-28B0A04ACBC7}"/>
              </a:ext>
            </a:extLst>
          </p:cNvPr>
          <p:cNvSpPr txBox="1"/>
          <p:nvPr/>
        </p:nvSpPr>
        <p:spPr>
          <a:xfrm>
            <a:off x="2985247" y="4831976"/>
            <a:ext cx="7978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 책임 원칙을 잘 지키는 코드를 만들기 위해 인터페이스를 도입하고 이를 </a:t>
            </a:r>
            <a:r>
              <a:rPr lang="en-US" altLang="ko-KR" dirty="0"/>
              <a:t>DI</a:t>
            </a:r>
            <a:r>
              <a:rPr lang="ko-KR" altLang="en-US" dirty="0"/>
              <a:t>로 연결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그 결과로 단일 책임 </a:t>
            </a:r>
            <a:r>
              <a:rPr lang="ko-KR" altLang="en-US" dirty="0" err="1"/>
              <a:t>원칙뿐</a:t>
            </a:r>
            <a:r>
              <a:rPr lang="ko-KR" altLang="en-US" dirty="0"/>
              <a:t> 아니라 개방 폐쇄 원칙도 잘 지키고 결합도가 낮고 응집도가 높은 코드를 만들 수 있음</a:t>
            </a:r>
            <a:endParaRPr lang="en-US" altLang="ko-KR" dirty="0"/>
          </a:p>
          <a:p>
            <a:r>
              <a:rPr lang="ko-KR" altLang="en-US" dirty="0"/>
              <a:t>뿐만 아니라 전략 패턴</a:t>
            </a:r>
            <a:r>
              <a:rPr lang="en-US" altLang="ko-KR" dirty="0"/>
              <a:t>,</a:t>
            </a:r>
            <a:r>
              <a:rPr lang="ko-KR" altLang="en-US" dirty="0"/>
              <a:t> 어댑터 </a:t>
            </a:r>
            <a:r>
              <a:rPr lang="ko-KR" altLang="en-US" dirty="0" err="1"/>
              <a:t>패턴등</a:t>
            </a:r>
            <a:r>
              <a:rPr lang="ko-KR" altLang="en-US" dirty="0"/>
              <a:t> 여러가지 디자인 패턴이 자연스럽게 적용 됨</a:t>
            </a:r>
          </a:p>
        </p:txBody>
      </p:sp>
    </p:spTree>
    <p:extLst>
      <p:ext uri="{BB962C8B-B14F-4D97-AF65-F5344CB8AC3E}">
        <p14:creationId xmlns:p14="http://schemas.microsoft.com/office/powerpoint/2010/main" val="900990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4094F5-E400-462C-B80F-79DFF435EA90}"/>
              </a:ext>
            </a:extLst>
          </p:cNvPr>
          <p:cNvSpPr txBox="1"/>
          <p:nvPr/>
        </p:nvSpPr>
        <p:spPr>
          <a:xfrm>
            <a:off x="2617694" y="681318"/>
            <a:ext cx="78172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메일 발송 테스트 하려면 서버가 필요함 </a:t>
            </a:r>
            <a:r>
              <a:rPr lang="en-US" altLang="ko-KR" dirty="0"/>
              <a:t>-&gt; </a:t>
            </a:r>
            <a:r>
              <a:rPr lang="ko-KR" altLang="en-US" dirty="0"/>
              <a:t>하지만 테스트 </a:t>
            </a:r>
            <a:r>
              <a:rPr lang="ko-KR" altLang="en-US" dirty="0" err="1"/>
              <a:t>할때마다</a:t>
            </a:r>
            <a:r>
              <a:rPr lang="ko-KR" altLang="en-US" dirty="0"/>
              <a:t> 실제로 서버에 메일을 보내는 것은 서버에 부담을 줌 </a:t>
            </a:r>
            <a:r>
              <a:rPr lang="en-US" altLang="ko-KR" dirty="0"/>
              <a:t>-&gt; </a:t>
            </a:r>
            <a:r>
              <a:rPr lang="ko-KR" altLang="en-US" dirty="0"/>
              <a:t>실제 메일 서버를 사용하지 않고 테스트 메일 서버를 사용 </a:t>
            </a:r>
            <a:r>
              <a:rPr lang="en-US" altLang="ko-KR" dirty="0"/>
              <a:t>-&gt; </a:t>
            </a:r>
            <a:r>
              <a:rPr lang="ko-KR" altLang="en-US" dirty="0"/>
              <a:t>실제 메일 전송을 수행하는 </a:t>
            </a:r>
            <a:r>
              <a:rPr lang="en-US" altLang="ko-KR" dirty="0" err="1"/>
              <a:t>JavaMail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대신에 </a:t>
            </a:r>
            <a:r>
              <a:rPr lang="en-US" altLang="ko-KR" dirty="0" err="1"/>
              <a:t>JavaMail</a:t>
            </a:r>
            <a:r>
              <a:rPr lang="ko-KR" altLang="en-US" dirty="0" err="1"/>
              <a:t>과같은</a:t>
            </a:r>
            <a:r>
              <a:rPr lang="ko-KR" altLang="en-US" dirty="0"/>
              <a:t> </a:t>
            </a:r>
            <a:r>
              <a:rPr lang="ko-KR" altLang="en-US" dirty="0" err="1"/>
              <a:t>인터</a:t>
            </a:r>
            <a:r>
              <a:rPr lang="ko-KR" altLang="en-US" dirty="0"/>
              <a:t> 페이스를 갖는 오브젝트를 생성해서 사용 </a:t>
            </a:r>
            <a:r>
              <a:rPr lang="en-US" altLang="ko-KR" dirty="0"/>
              <a:t>-&gt; </a:t>
            </a:r>
            <a:r>
              <a:rPr lang="ko-KR" altLang="en-US" dirty="0"/>
              <a:t>하지만 </a:t>
            </a:r>
            <a:r>
              <a:rPr lang="en-US" altLang="ko-KR" dirty="0" err="1"/>
              <a:t>JavaMail</a:t>
            </a:r>
            <a:r>
              <a:rPr lang="ko-KR" altLang="en-US" dirty="0"/>
              <a:t>은 확장이나 지원이 불가능하도록 만들어진 악명 높은 </a:t>
            </a:r>
            <a:r>
              <a:rPr lang="en-US" altLang="ko-KR" dirty="0"/>
              <a:t>API</a:t>
            </a:r>
            <a:r>
              <a:rPr lang="ko-KR" altLang="en-US" dirty="0"/>
              <a:t>중 하나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스프링이 제공하는 메일 서비스 추상화</a:t>
            </a:r>
            <a:r>
              <a:rPr lang="en-US" altLang="ko-KR" dirty="0"/>
              <a:t>(</a:t>
            </a:r>
            <a:r>
              <a:rPr lang="en-US" altLang="ko-KR" dirty="0" err="1"/>
              <a:t>MailSender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  <a:r>
              <a:rPr lang="ko-KR" altLang="en-US" dirty="0"/>
              <a:t>기능을 통해 해결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MailSender</a:t>
            </a:r>
            <a:r>
              <a:rPr lang="en-US" altLang="ko-KR" dirty="0"/>
              <a:t> </a:t>
            </a:r>
            <a:r>
              <a:rPr lang="ko-KR" altLang="en-US" dirty="0"/>
              <a:t>구현 클래스를 만들어서 </a:t>
            </a:r>
            <a:r>
              <a:rPr lang="en-US" altLang="ko-KR" dirty="0"/>
              <a:t>DI</a:t>
            </a:r>
            <a:r>
              <a:rPr lang="ko-KR" altLang="en-US" dirty="0"/>
              <a:t>해주면 됨</a:t>
            </a:r>
          </a:p>
        </p:txBody>
      </p:sp>
    </p:spTree>
    <p:extLst>
      <p:ext uri="{BB962C8B-B14F-4D97-AF65-F5344CB8AC3E}">
        <p14:creationId xmlns:p14="http://schemas.microsoft.com/office/powerpoint/2010/main" val="2661190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5AB19-D9B6-4FE8-B9FC-4DBB9855232A}"/>
              </a:ext>
            </a:extLst>
          </p:cNvPr>
          <p:cNvSpPr txBox="1"/>
          <p:nvPr/>
        </p:nvSpPr>
        <p:spPr>
          <a:xfrm>
            <a:off x="2411506" y="950259"/>
            <a:ext cx="3756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</a:t>
            </a:r>
            <a:r>
              <a:rPr lang="en-US" altLang="ko-KR" dirty="0"/>
              <a:t>XML </a:t>
            </a:r>
            <a:r>
              <a:rPr lang="ko-KR" altLang="en-US" dirty="0"/>
              <a:t>설정파일을 테스트용으로 따로 만든 이유</a:t>
            </a:r>
            <a:r>
              <a:rPr lang="en-US" altLang="ko-KR" dirty="0"/>
              <a:t>: </a:t>
            </a:r>
            <a:r>
              <a:rPr lang="ko-KR" altLang="en-US" dirty="0"/>
              <a:t>개발자 환경에서 손쉽게 이용할 수 있는 테스트용 </a:t>
            </a:r>
            <a:r>
              <a:rPr lang="en-US" altLang="ko-KR" dirty="0"/>
              <a:t>DB</a:t>
            </a:r>
            <a:r>
              <a:rPr lang="ko-KR" altLang="en-US" dirty="0"/>
              <a:t>를 사용하도록 만들기 위해서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이처럼 테스트 환경에서 유용하게 사용하는 기법이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테스트할 대상이 의존하고 있는 오브젝트를 </a:t>
            </a:r>
            <a:r>
              <a:rPr lang="en-US" altLang="ko-KR" dirty="0"/>
              <a:t>DI</a:t>
            </a:r>
            <a:r>
              <a:rPr lang="ko-KR" altLang="en-US" dirty="0"/>
              <a:t>를 통해 </a:t>
            </a:r>
            <a:r>
              <a:rPr lang="ko-KR" altLang="en-US" dirty="0" err="1"/>
              <a:t>바꿔치기</a:t>
            </a:r>
            <a:r>
              <a:rPr lang="ko-KR" altLang="en-US" dirty="0"/>
              <a:t> </a:t>
            </a:r>
            <a:r>
              <a:rPr lang="ko-KR" altLang="en-US" dirty="0" err="1"/>
              <a:t>하는것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982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927D15-4724-4A03-B73F-115F59C01E55}"/>
              </a:ext>
            </a:extLst>
          </p:cNvPr>
          <p:cNvSpPr txBox="1"/>
          <p:nvPr/>
        </p:nvSpPr>
        <p:spPr>
          <a:xfrm>
            <a:off x="2859741" y="1299882"/>
            <a:ext cx="4536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의존한다는 말</a:t>
            </a:r>
            <a:r>
              <a:rPr lang="en-US" altLang="ko-KR" dirty="0"/>
              <a:t>: </a:t>
            </a:r>
            <a:r>
              <a:rPr lang="ko-KR" altLang="en-US" dirty="0"/>
              <a:t>종속되거나 기능을 사용한다는 의미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사용하는 오브젝트의 기능이 </a:t>
            </a:r>
            <a:r>
              <a:rPr lang="ko-KR" altLang="en-US" dirty="0" err="1"/>
              <a:t>바뀌었을때</a:t>
            </a:r>
            <a:r>
              <a:rPr lang="ko-KR" altLang="en-US" dirty="0"/>
              <a:t> 자신이 영향을 받음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의존 오브젝트 </a:t>
            </a:r>
            <a:r>
              <a:rPr lang="en-US" altLang="ko-KR" dirty="0"/>
              <a:t>=== </a:t>
            </a:r>
            <a:r>
              <a:rPr lang="ko-KR" altLang="en-US" dirty="0"/>
              <a:t>협력 오브젝트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함께 협력해서 일을 처리하는 대상이기 때문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4074E-5BCF-414C-AFC3-314C5652B028}"/>
              </a:ext>
            </a:extLst>
          </p:cNvPr>
          <p:cNvSpPr txBox="1"/>
          <p:nvPr/>
        </p:nvSpPr>
        <p:spPr>
          <a:xfrm>
            <a:off x="2752164" y="3765176"/>
            <a:ext cx="7539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환경을 </a:t>
            </a:r>
            <a:r>
              <a:rPr lang="ko-KR" altLang="en-US" dirty="0" err="1"/>
              <a:t>만들어주기</a:t>
            </a:r>
            <a:r>
              <a:rPr lang="ko-KR" altLang="en-US" dirty="0"/>
              <a:t> 위해</a:t>
            </a:r>
            <a:r>
              <a:rPr lang="en-US" altLang="ko-KR" dirty="0"/>
              <a:t>, </a:t>
            </a:r>
            <a:r>
              <a:rPr lang="ko-KR" altLang="en-US" dirty="0"/>
              <a:t>테스트 대상이 되는 오브젝트의 기능에만 충실하게 수행하면서 빠르게</a:t>
            </a:r>
            <a:r>
              <a:rPr lang="en-US" altLang="ko-KR" dirty="0"/>
              <a:t>, </a:t>
            </a:r>
            <a:r>
              <a:rPr lang="ko-KR" altLang="en-US" dirty="0"/>
              <a:t>자주 테스트를 실행할 수 있도록 사용하는 오브젝트를 테스트 대역 이라고 함</a:t>
            </a:r>
          </a:p>
        </p:txBody>
      </p:sp>
    </p:spTree>
    <p:extLst>
      <p:ext uri="{BB962C8B-B14F-4D97-AF65-F5344CB8AC3E}">
        <p14:creationId xmlns:p14="http://schemas.microsoft.com/office/powerpoint/2010/main" val="3623115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B7976-BDB2-416A-94BF-1EA979517668}"/>
              </a:ext>
            </a:extLst>
          </p:cNvPr>
          <p:cNvSpPr txBox="1"/>
          <p:nvPr/>
        </p:nvSpPr>
        <p:spPr>
          <a:xfrm>
            <a:off x="2725271" y="555813"/>
            <a:ext cx="40789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</a:t>
            </a:r>
            <a:r>
              <a:rPr lang="ko-KR" altLang="en-US" dirty="0" err="1"/>
              <a:t>스텁</a:t>
            </a:r>
            <a:r>
              <a:rPr lang="en-US" altLang="ko-KR" dirty="0"/>
              <a:t>: </a:t>
            </a:r>
            <a:r>
              <a:rPr lang="ko-KR" altLang="en-US" dirty="0"/>
              <a:t>테스트 대상 오브젝트의 의존객체로서 존재하면서 테스트 동안에 코드가 정상적으로 수행할 수 있도록 돕는 것을 말함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일반적으로 메소드를 통해 전달하는 파라미터와 달리</a:t>
            </a:r>
            <a:r>
              <a:rPr lang="en-US" altLang="ko-KR" dirty="0"/>
              <a:t>, </a:t>
            </a:r>
            <a:r>
              <a:rPr lang="ko-KR" altLang="en-US" dirty="0"/>
              <a:t>테스트 코드 내부에서 간접적으로 사용됨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6160E-A9C3-43FD-84B1-2B531993A713}"/>
              </a:ext>
            </a:extLst>
          </p:cNvPr>
          <p:cNvSpPr txBox="1"/>
          <p:nvPr/>
        </p:nvSpPr>
        <p:spPr>
          <a:xfrm>
            <a:off x="2823882" y="3200400"/>
            <a:ext cx="3827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단위 테스트에서는 보통 입력 값을 테스트 대상 오브젝트의 메소드의 파라미터로 전달 하고</a:t>
            </a:r>
            <a:r>
              <a:rPr lang="en-US" altLang="ko-KR" dirty="0"/>
              <a:t>, </a:t>
            </a:r>
            <a:r>
              <a:rPr lang="ko-KR" altLang="en-US" dirty="0"/>
              <a:t>메소드의 리턴 값을 출력 값으로 보고 검증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스텁을</a:t>
            </a:r>
            <a:r>
              <a:rPr lang="ko-KR" altLang="en-US" dirty="0"/>
              <a:t> 이용하면 간접적인 입력 값을 지정해 </a:t>
            </a:r>
            <a:r>
              <a:rPr lang="ko-KR" altLang="en-US" dirty="0" err="1"/>
              <a:t>줄수</a:t>
            </a:r>
            <a:r>
              <a:rPr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175518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D49D3D-7DA3-4930-AFA2-314B3C91A507}"/>
              </a:ext>
            </a:extLst>
          </p:cNvPr>
          <p:cNvSpPr txBox="1"/>
          <p:nvPr/>
        </p:nvSpPr>
        <p:spPr>
          <a:xfrm>
            <a:off x="2967318" y="546847"/>
            <a:ext cx="749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간접적인 출력 결과를 검증하려면 </a:t>
            </a:r>
            <a:r>
              <a:rPr lang="en-US" altLang="ko-KR" dirty="0"/>
              <a:t>-&gt; </a:t>
            </a:r>
            <a:r>
              <a:rPr lang="ko-KR" altLang="en-US" dirty="0"/>
              <a:t>일반적인 검증</a:t>
            </a:r>
            <a:r>
              <a:rPr lang="en-US" altLang="ko-KR" dirty="0"/>
              <a:t>(</a:t>
            </a:r>
            <a:r>
              <a:rPr lang="en-US" altLang="ko-KR" dirty="0" err="1"/>
              <a:t>assertThat</a:t>
            </a:r>
            <a:r>
              <a:rPr lang="en-US" altLang="ko-KR" dirty="0"/>
              <a:t>())</a:t>
            </a:r>
            <a:r>
              <a:rPr lang="ko-KR" altLang="en-US" dirty="0"/>
              <a:t>으로는 안됨 </a:t>
            </a:r>
            <a:r>
              <a:rPr lang="en-US" altLang="ko-KR" dirty="0"/>
              <a:t>-&gt; </a:t>
            </a:r>
            <a:r>
              <a:rPr lang="ko-KR" altLang="en-US" dirty="0"/>
              <a:t>목 오브젝트를 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35209-A200-4F00-AA33-BC12DEE69D84}"/>
              </a:ext>
            </a:extLst>
          </p:cNvPr>
          <p:cNvSpPr txBox="1"/>
          <p:nvPr/>
        </p:nvSpPr>
        <p:spPr>
          <a:xfrm>
            <a:off x="3316941" y="2070847"/>
            <a:ext cx="726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</a:t>
            </a:r>
            <a:r>
              <a:rPr lang="en-US" altLang="ko-KR" dirty="0"/>
              <a:t> </a:t>
            </a:r>
            <a:r>
              <a:rPr lang="ko-KR" altLang="en-US" dirty="0"/>
              <a:t>오브젝트는 </a:t>
            </a:r>
            <a:r>
              <a:rPr lang="ko-KR" altLang="en-US" dirty="0" err="1"/>
              <a:t>스텁처럼</a:t>
            </a:r>
            <a:r>
              <a:rPr lang="ko-KR" altLang="en-US" dirty="0"/>
              <a:t> 테스트 오브젝트가 정상적으로 실행되도록 도와주면서</a:t>
            </a:r>
            <a:r>
              <a:rPr lang="en-US" altLang="ko-KR" dirty="0"/>
              <a:t>, </a:t>
            </a:r>
            <a:r>
              <a:rPr lang="ko-KR" altLang="en-US" dirty="0"/>
              <a:t>테스트 오브젝트와 자신의 사이에서 일어나는 커뮤니케이션 내용을 </a:t>
            </a:r>
            <a:r>
              <a:rPr lang="ko-KR" altLang="en-US" dirty="0" err="1"/>
              <a:t>저장해뒀다가</a:t>
            </a:r>
            <a:r>
              <a:rPr lang="ko-KR" altLang="en-US" dirty="0"/>
              <a:t> 테스트 결과를 검증하는 데 활용할 수 있게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7812B-4B26-47C5-AAE0-1CB87B5D1F1D}"/>
              </a:ext>
            </a:extLst>
          </p:cNvPr>
          <p:cNvSpPr txBox="1"/>
          <p:nvPr/>
        </p:nvSpPr>
        <p:spPr>
          <a:xfrm>
            <a:off x="2850776" y="3989294"/>
            <a:ext cx="4473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대상이 의존하고 있는 다른 의존 </a:t>
            </a:r>
            <a:r>
              <a:rPr lang="ko-KR" altLang="en-US" dirty="0" err="1"/>
              <a:t>오브젝트와도</a:t>
            </a:r>
            <a:r>
              <a:rPr lang="ko-KR" altLang="en-US" dirty="0"/>
              <a:t> 커뮤니케이션하기 때문에 간접적으로 테스트 대상이 받아야할 입력 값이 필요 </a:t>
            </a:r>
            <a:r>
              <a:rPr lang="en-US" altLang="ko-KR" dirty="0"/>
              <a:t>-&gt; </a:t>
            </a:r>
            <a:r>
              <a:rPr lang="ko-KR" altLang="en-US" dirty="0"/>
              <a:t>목 오브젝트를 통해 검증 가능</a:t>
            </a:r>
          </a:p>
        </p:txBody>
      </p:sp>
    </p:spTree>
    <p:extLst>
      <p:ext uri="{BB962C8B-B14F-4D97-AF65-F5344CB8AC3E}">
        <p14:creationId xmlns:p14="http://schemas.microsoft.com/office/powerpoint/2010/main" val="718788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7ECFA4-94B9-437C-A06E-C847BC23719D}"/>
              </a:ext>
            </a:extLst>
          </p:cNvPr>
          <p:cNvSpPr txBox="1"/>
          <p:nvPr/>
        </p:nvSpPr>
        <p:spPr>
          <a:xfrm>
            <a:off x="2719754" y="2086708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268527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6A0C6-0618-47F0-B686-6B7819DB80E3}"/>
              </a:ext>
            </a:extLst>
          </p:cNvPr>
          <p:cNvSpPr txBox="1"/>
          <p:nvPr/>
        </p:nvSpPr>
        <p:spPr>
          <a:xfrm>
            <a:off x="1649506" y="878541"/>
            <a:ext cx="647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</a:t>
            </a:r>
            <a:r>
              <a:rPr lang="en-US" altLang="ko-KR" dirty="0"/>
              <a:t>3</a:t>
            </a:r>
            <a:r>
              <a:rPr lang="ko-KR" altLang="en-US" dirty="0"/>
              <a:t>대 핵심 기술</a:t>
            </a:r>
            <a:r>
              <a:rPr lang="en-US" altLang="ko-KR" dirty="0"/>
              <a:t>: IoC/DI, </a:t>
            </a:r>
            <a:r>
              <a:rPr lang="ko-KR" altLang="en-US" dirty="0"/>
              <a:t>서비스 추상화</a:t>
            </a:r>
            <a:r>
              <a:rPr lang="en-US" altLang="ko-KR" dirty="0"/>
              <a:t>, AOP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274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BEFBF-4432-42F7-BDCF-D4378276EB49}"/>
              </a:ext>
            </a:extLst>
          </p:cNvPr>
          <p:cNvSpPr txBox="1"/>
          <p:nvPr/>
        </p:nvSpPr>
        <p:spPr>
          <a:xfrm>
            <a:off x="1281953" y="896471"/>
            <a:ext cx="369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과 </a:t>
            </a:r>
            <a:r>
              <a:rPr lang="en-US" altLang="ko-KR" dirty="0"/>
              <a:t>DAO </a:t>
            </a:r>
            <a:r>
              <a:rPr lang="ko-KR" altLang="en-US" dirty="0"/>
              <a:t>분리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E7ED8-DAD2-44D9-8A34-FB41ED182E3E}"/>
              </a:ext>
            </a:extLst>
          </p:cNvPr>
          <p:cNvSpPr txBox="1"/>
          <p:nvPr/>
        </p:nvSpPr>
        <p:spPr>
          <a:xfrm>
            <a:off x="1281953" y="1954306"/>
            <a:ext cx="48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변경이 필요한 상황이 발생하면 </a:t>
            </a:r>
            <a:r>
              <a:rPr lang="en-US" altLang="ko-KR" dirty="0"/>
              <a:t>SQL</a:t>
            </a:r>
            <a:r>
              <a:rPr lang="ko-KR" altLang="en-US" dirty="0"/>
              <a:t>을 담고 있는 </a:t>
            </a:r>
            <a:r>
              <a:rPr lang="en-US" altLang="ko-KR" dirty="0"/>
              <a:t>DAO </a:t>
            </a:r>
            <a:r>
              <a:rPr lang="ko-KR" altLang="en-US" dirty="0"/>
              <a:t>코드가 수정될 수 밖에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현실적으로 </a:t>
            </a:r>
            <a:r>
              <a:rPr lang="en-US" altLang="ko-KR" dirty="0"/>
              <a:t>SQL </a:t>
            </a:r>
            <a:r>
              <a:rPr lang="ko-KR" altLang="en-US" dirty="0"/>
              <a:t>변경 작업은 빈번하게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SQL</a:t>
            </a:r>
            <a:r>
              <a:rPr lang="ko-KR" altLang="en-US" dirty="0"/>
              <a:t>을 적절히 분리해 </a:t>
            </a:r>
            <a:r>
              <a:rPr lang="en-US" altLang="ko-KR" dirty="0"/>
              <a:t>DAO </a:t>
            </a:r>
            <a:r>
              <a:rPr lang="ko-KR" altLang="en-US" dirty="0"/>
              <a:t>코드와 다른 파일이나 위치에 두고 관리하면 좋음</a:t>
            </a:r>
          </a:p>
        </p:txBody>
      </p:sp>
    </p:spTree>
    <p:extLst>
      <p:ext uri="{BB962C8B-B14F-4D97-AF65-F5344CB8AC3E}">
        <p14:creationId xmlns:p14="http://schemas.microsoft.com/office/powerpoint/2010/main" val="180906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9012C-780A-47BE-8A87-AFBF661E4B54}"/>
              </a:ext>
            </a:extLst>
          </p:cNvPr>
          <p:cNvSpPr txBox="1"/>
          <p:nvPr/>
        </p:nvSpPr>
        <p:spPr>
          <a:xfrm>
            <a:off x="1264024" y="1057835"/>
            <a:ext cx="988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비즈니스 로직을 담은 코드는 데이터 액세스 로직을 담은 코드와 깔끔하게 분리되는 것이 바람직하다</a:t>
            </a:r>
            <a:r>
              <a:rPr lang="en-US" altLang="ko-KR" dirty="0"/>
              <a:t>. </a:t>
            </a:r>
            <a:r>
              <a:rPr lang="ko-KR" altLang="en-US" dirty="0"/>
              <a:t>비즈니스 로직 코드 또한 내부적으로 책임과 역할에 따라서 깔끔하게 메소드로 정리돼야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4174-483E-48B7-A46F-916B978DDA23}"/>
              </a:ext>
            </a:extLst>
          </p:cNvPr>
          <p:cNvSpPr txBox="1"/>
          <p:nvPr/>
        </p:nvSpPr>
        <p:spPr>
          <a:xfrm>
            <a:off x="1434353" y="2294965"/>
            <a:ext cx="1013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이를 위해서는 </a:t>
            </a:r>
            <a:r>
              <a:rPr lang="en-US" altLang="ko-KR" dirty="0"/>
              <a:t>DAO</a:t>
            </a:r>
            <a:r>
              <a:rPr lang="ko-KR" altLang="en-US" dirty="0"/>
              <a:t>의 기술 변화에 서비스 계층의 코드가 영향을 받지 않도록 인터페이스와 </a:t>
            </a:r>
            <a:r>
              <a:rPr lang="en-US" altLang="ko-KR" dirty="0"/>
              <a:t>DI</a:t>
            </a:r>
            <a:r>
              <a:rPr lang="ko-KR" altLang="en-US" dirty="0"/>
              <a:t>를 잘 활용해서 결합도를 낮춰줘야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4C9AD-4964-44C8-A6FD-DC36869E40EC}"/>
              </a:ext>
            </a:extLst>
          </p:cNvPr>
          <p:cNvSpPr txBox="1"/>
          <p:nvPr/>
        </p:nvSpPr>
        <p:spPr>
          <a:xfrm>
            <a:off x="1264024" y="3603812"/>
            <a:ext cx="1067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를 사용하는 비즈니스 로직에는 단위 작업을 보장해주는 트랜잭션이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F8FF2-4661-4F25-9A9B-3641E0549B1E}"/>
              </a:ext>
            </a:extLst>
          </p:cNvPr>
          <p:cNvSpPr txBox="1"/>
          <p:nvPr/>
        </p:nvSpPr>
        <p:spPr>
          <a:xfrm>
            <a:off x="1165412" y="4563943"/>
            <a:ext cx="1067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트랜잭션의 시작과 종료를 지정하는 일을 트랜잭션 경계설정이라고 한다</a:t>
            </a:r>
            <a:r>
              <a:rPr lang="en-US" altLang="ko-KR" dirty="0"/>
              <a:t>. </a:t>
            </a:r>
            <a:r>
              <a:rPr lang="ko-KR" altLang="en-US" dirty="0"/>
              <a:t>트랜잭션 경계설정은 주로 비즈니스 로직 안에서 일어나는 경우가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BFC47-33B2-4744-9487-F9E7304DB92E}"/>
              </a:ext>
            </a:extLst>
          </p:cNvPr>
          <p:cNvSpPr txBox="1"/>
          <p:nvPr/>
        </p:nvSpPr>
        <p:spPr>
          <a:xfrm>
            <a:off x="1264024" y="5719482"/>
            <a:ext cx="1030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시작된 트랜잭션 정보를 담은 오브젝트를 파라미터로 </a:t>
            </a:r>
            <a:r>
              <a:rPr lang="en-US" altLang="ko-KR" dirty="0"/>
              <a:t>DAO</a:t>
            </a:r>
            <a:r>
              <a:rPr lang="ko-KR" altLang="en-US" dirty="0"/>
              <a:t>에 전달하는 방법은 매우 비효율적이기 때문에 스프링이 제공하는 트랜잭션 동기화 기법을 활용하는 것이 편리하다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B205B-6D60-471C-90D8-2EFCDE48078C}"/>
              </a:ext>
            </a:extLst>
          </p:cNvPr>
          <p:cNvSpPr txBox="1"/>
          <p:nvPr/>
        </p:nvSpPr>
        <p:spPr>
          <a:xfrm>
            <a:off x="1434353" y="295835"/>
            <a:ext cx="1783976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장 정리 부분</a:t>
            </a:r>
          </a:p>
        </p:txBody>
      </p:sp>
    </p:spTree>
    <p:extLst>
      <p:ext uri="{BB962C8B-B14F-4D97-AF65-F5344CB8AC3E}">
        <p14:creationId xmlns:p14="http://schemas.microsoft.com/office/powerpoint/2010/main" val="654988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F598B-3CF5-4A81-9852-8164742750C4}"/>
              </a:ext>
            </a:extLst>
          </p:cNvPr>
          <p:cNvSpPr txBox="1"/>
          <p:nvPr/>
        </p:nvSpPr>
        <p:spPr>
          <a:xfrm>
            <a:off x="1272987" y="537882"/>
            <a:ext cx="38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설정을 이용한 분리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CFB8B-D643-4570-9222-CCBA75B09E7E}"/>
              </a:ext>
            </a:extLst>
          </p:cNvPr>
          <p:cNvSpPr txBox="1"/>
          <p:nvPr/>
        </p:nvSpPr>
        <p:spPr>
          <a:xfrm>
            <a:off x="1739153" y="1380565"/>
            <a:ext cx="603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손쉽게 생각해볼 수 있는 </a:t>
            </a:r>
            <a:r>
              <a:rPr lang="en-US" altLang="ko-KR" dirty="0"/>
              <a:t>SQL </a:t>
            </a:r>
            <a:r>
              <a:rPr lang="ko-KR" altLang="en-US" dirty="0"/>
              <a:t>분리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02022-71BE-47C8-AAE3-D44D586D2319}"/>
              </a:ext>
            </a:extLst>
          </p:cNvPr>
          <p:cNvSpPr txBox="1"/>
          <p:nvPr/>
        </p:nvSpPr>
        <p:spPr>
          <a:xfrm>
            <a:off x="1837764" y="2348753"/>
            <a:ext cx="7028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을 이용하면 프로퍼티는 하나만 만들어도 되기 때문에 </a:t>
            </a:r>
            <a:r>
              <a:rPr lang="en-US" altLang="ko-KR" dirty="0"/>
              <a:t>DAO</a:t>
            </a:r>
            <a:r>
              <a:rPr lang="ko-KR" altLang="en-US" dirty="0"/>
              <a:t>코드가 더 간결 해짐</a:t>
            </a:r>
            <a:endParaRPr lang="en-US" altLang="ko-KR" dirty="0"/>
          </a:p>
          <a:p>
            <a:r>
              <a:rPr lang="en-US" altLang="ko-KR" dirty="0"/>
              <a:t>-&gt; &lt;map&gt;</a:t>
            </a:r>
            <a:r>
              <a:rPr lang="ko-KR" altLang="en-US" dirty="0"/>
              <a:t>태그와 </a:t>
            </a:r>
            <a:r>
              <a:rPr lang="en-US" altLang="ko-KR" dirty="0"/>
              <a:t>&lt;entry&gt; </a:t>
            </a:r>
            <a:r>
              <a:rPr lang="ko-KR" altLang="en-US" dirty="0"/>
              <a:t>태그를 </a:t>
            </a:r>
            <a:r>
              <a:rPr lang="en-US" altLang="ko-KR" dirty="0"/>
              <a:t>&lt;property&gt; </a:t>
            </a:r>
            <a:r>
              <a:rPr lang="ko-KR" altLang="en-US" dirty="0"/>
              <a:t>태그 내부에 넣어서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1C50B-BA05-4AD5-9980-8C84D6D84640}"/>
              </a:ext>
            </a:extLst>
          </p:cNvPr>
          <p:cNvSpPr txBox="1"/>
          <p:nvPr/>
        </p:nvSpPr>
        <p:spPr>
          <a:xfrm>
            <a:off x="1272987" y="4249271"/>
            <a:ext cx="7593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</a:t>
            </a:r>
            <a:r>
              <a:rPr lang="en-US" altLang="ko-KR" dirty="0"/>
              <a:t>SQL</a:t>
            </a:r>
            <a:r>
              <a:rPr lang="ko-KR" altLang="en-US" dirty="0"/>
              <a:t>과 </a:t>
            </a:r>
            <a:r>
              <a:rPr lang="en-US" altLang="ko-KR" dirty="0"/>
              <a:t>DI</a:t>
            </a:r>
            <a:r>
              <a:rPr lang="ko-KR" altLang="en-US" dirty="0"/>
              <a:t>설정 정보가 섞여 있으면 관리하기 좋지 않음 </a:t>
            </a:r>
            <a:r>
              <a:rPr lang="en-US" altLang="ko-KR" dirty="0"/>
              <a:t>-&gt; SQL </a:t>
            </a:r>
            <a:r>
              <a:rPr lang="ko-KR" altLang="en-US" dirty="0"/>
              <a:t>제공 기능을 </a:t>
            </a:r>
            <a:r>
              <a:rPr lang="ko-KR" altLang="en-US" dirty="0" err="1"/>
              <a:t>분리해주는게</a:t>
            </a:r>
            <a:r>
              <a:rPr lang="ko-KR" altLang="en-US" dirty="0"/>
              <a:t> 유연하고 확장성이 뛰어난 서비스를 </a:t>
            </a:r>
            <a:r>
              <a:rPr lang="ko-KR" altLang="en-US" dirty="0" err="1"/>
              <a:t>만들수</a:t>
            </a:r>
            <a:r>
              <a:rPr lang="ko-KR" altLang="en-US" dirty="0"/>
              <a:t> 있음 </a:t>
            </a:r>
            <a:r>
              <a:rPr lang="en-US" altLang="ko-KR" dirty="0"/>
              <a:t>-&gt; SQL </a:t>
            </a:r>
            <a:r>
              <a:rPr lang="ko-KR" altLang="en-US" dirty="0"/>
              <a:t>서비스 인터페이스 설계</a:t>
            </a:r>
          </a:p>
        </p:txBody>
      </p:sp>
    </p:spTree>
    <p:extLst>
      <p:ext uri="{BB962C8B-B14F-4D97-AF65-F5344CB8AC3E}">
        <p14:creationId xmlns:p14="http://schemas.microsoft.com/office/powerpoint/2010/main" val="2300065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4508D4-CCC1-485E-B372-97EAB2AE0769}"/>
              </a:ext>
            </a:extLst>
          </p:cNvPr>
          <p:cNvSpPr txBox="1"/>
          <p:nvPr/>
        </p:nvSpPr>
        <p:spPr>
          <a:xfrm>
            <a:off x="2805953" y="977153"/>
            <a:ext cx="643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간단한 방법으로 기능이 동작하게 만든 다음</a:t>
            </a:r>
            <a:r>
              <a:rPr lang="en-US" altLang="ko-KR" dirty="0"/>
              <a:t>, </a:t>
            </a:r>
            <a:r>
              <a:rPr lang="ko-KR" altLang="en-US" dirty="0"/>
              <a:t>차근차근 좀 더 나은 구조와 코드로 개선해 나가면 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FD320-B08E-4B48-9783-DAF0850411A4}"/>
              </a:ext>
            </a:extLst>
          </p:cNvPr>
          <p:cNvSpPr txBox="1"/>
          <p:nvPr/>
        </p:nvSpPr>
        <p:spPr>
          <a:xfrm>
            <a:off x="2429434" y="1990165"/>
            <a:ext cx="7091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생성자에서 예외가 발생할 수도 있는 복잡한 초기화 작업을 다루는 것은 좋지 않음 </a:t>
            </a:r>
            <a:r>
              <a:rPr lang="en-US" altLang="ko-KR" dirty="0"/>
              <a:t>-&gt; </a:t>
            </a:r>
            <a:r>
              <a:rPr lang="ko-KR" altLang="en-US" dirty="0"/>
              <a:t>오브젝트를 생성하는 중에 생성자에서 발생하는 예외는 다루기 힘들고</a:t>
            </a:r>
            <a:r>
              <a:rPr lang="en-US" altLang="ko-KR" dirty="0"/>
              <a:t>, </a:t>
            </a:r>
            <a:r>
              <a:rPr lang="ko-KR" altLang="en-US" dirty="0"/>
              <a:t>상속하기 불편하며</a:t>
            </a:r>
            <a:r>
              <a:rPr lang="en-US" altLang="ko-KR" dirty="0"/>
              <a:t>, </a:t>
            </a:r>
            <a:r>
              <a:rPr lang="ko-KR" altLang="en-US" dirty="0"/>
              <a:t>보안에도 문제가 생길 수 있음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일단 초기 상태를 가진 오브젝트를 </a:t>
            </a:r>
            <a:r>
              <a:rPr lang="ko-KR" altLang="en-US" dirty="0" err="1"/>
              <a:t>만들어놓고</a:t>
            </a:r>
            <a:r>
              <a:rPr lang="ko-KR" altLang="en-US" dirty="0"/>
              <a:t> 별도의 초기화 메소드를 사용하는 방법이 </a:t>
            </a:r>
            <a:r>
              <a:rPr lang="ko-KR" altLang="en-US" dirty="0" err="1"/>
              <a:t>바람직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5F340-168B-42D5-A401-93F17B086952}"/>
              </a:ext>
            </a:extLst>
          </p:cNvPr>
          <p:cNvSpPr txBox="1"/>
          <p:nvPr/>
        </p:nvSpPr>
        <p:spPr>
          <a:xfrm>
            <a:off x="2590800" y="4464424"/>
            <a:ext cx="725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읽어들일</a:t>
            </a:r>
            <a:r>
              <a:rPr lang="ko-KR" altLang="en-US" dirty="0"/>
              <a:t> 파일의 위치와 이름이 코드에 고정되어 있다 </a:t>
            </a:r>
            <a:r>
              <a:rPr lang="en-US" altLang="ko-KR" dirty="0"/>
              <a:t>-&gt; </a:t>
            </a:r>
            <a:r>
              <a:rPr lang="ko-KR" altLang="en-US" dirty="0"/>
              <a:t>바뀔 가능성이 있으므로 외부에서 </a:t>
            </a:r>
            <a:r>
              <a:rPr lang="en-US" altLang="ko-KR" dirty="0"/>
              <a:t>DI</a:t>
            </a:r>
            <a:r>
              <a:rPr lang="ko-KR" altLang="en-US" dirty="0"/>
              <a:t>로 설정해 </a:t>
            </a:r>
            <a:r>
              <a:rPr lang="ko-KR" altLang="en-US" dirty="0" err="1"/>
              <a:t>줄수</a:t>
            </a:r>
            <a:r>
              <a:rPr lang="ko-KR" altLang="en-US" dirty="0"/>
              <a:t> 있게 </a:t>
            </a:r>
            <a:r>
              <a:rPr lang="ko-KR" altLang="en-US" dirty="0" err="1"/>
              <a:t>만드는게</a:t>
            </a:r>
            <a:r>
              <a:rPr lang="ko-KR" altLang="en-US" dirty="0"/>
              <a:t> </a:t>
            </a:r>
            <a:r>
              <a:rPr lang="ko-KR" altLang="en-US" dirty="0" err="1"/>
              <a:t>바람직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005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173AFD-4087-43F1-9E72-DB90031D5120}"/>
              </a:ext>
            </a:extLst>
          </p:cNvPr>
          <p:cNvSpPr txBox="1"/>
          <p:nvPr/>
        </p:nvSpPr>
        <p:spPr>
          <a:xfrm>
            <a:off x="1622612" y="797859"/>
            <a:ext cx="8821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 후처리기</a:t>
            </a:r>
            <a:r>
              <a:rPr lang="en-US" altLang="ko-KR" dirty="0"/>
              <a:t>: </a:t>
            </a:r>
            <a:r>
              <a:rPr lang="ko-KR" altLang="en-US" dirty="0"/>
              <a:t>스프링 컨테이너가 빈을 생성한 뒤에 부가적인 작업을 </a:t>
            </a:r>
            <a:r>
              <a:rPr lang="ko-KR" altLang="en-US" dirty="0" err="1"/>
              <a:t>수핼할</a:t>
            </a:r>
            <a:r>
              <a:rPr lang="ko-KR" altLang="en-US" dirty="0"/>
              <a:t> 수 있게 해주는 특별한 기능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AOP</a:t>
            </a:r>
            <a:r>
              <a:rPr lang="ko-KR" altLang="en-US" dirty="0"/>
              <a:t>를 위한 프록시 자동생성기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2864A-2662-4642-B679-09E9FFA2047C}"/>
              </a:ext>
            </a:extLst>
          </p:cNvPr>
          <p:cNvSpPr txBox="1"/>
          <p:nvPr/>
        </p:nvSpPr>
        <p:spPr>
          <a:xfrm>
            <a:off x="1622612" y="2312894"/>
            <a:ext cx="9152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applicationContext.xml </a:t>
            </a:r>
            <a:r>
              <a:rPr lang="ko-KR" altLang="en-US" dirty="0"/>
              <a:t>파일에 </a:t>
            </a:r>
            <a:r>
              <a:rPr lang="en-US" altLang="ko-KR" dirty="0"/>
              <a:t>context </a:t>
            </a:r>
            <a:r>
              <a:rPr lang="ko-KR" altLang="en-US" dirty="0"/>
              <a:t>네임스페이스를 사용해서 </a:t>
            </a:r>
            <a:r>
              <a:rPr lang="en-US" altLang="ko-KR" dirty="0"/>
              <a:t>&lt;</a:t>
            </a:r>
            <a:r>
              <a:rPr lang="en-US" altLang="ko-KR" dirty="0" err="1"/>
              <a:t>context:annotation-config</a:t>
            </a:r>
            <a:r>
              <a:rPr lang="en-US" altLang="ko-KR" dirty="0"/>
              <a:t>/&gt;</a:t>
            </a:r>
            <a:r>
              <a:rPr lang="ko-KR" altLang="en-US" dirty="0"/>
              <a:t>태그를 만들어 설정파일에 넣어주면 빈 설정 기능에 사용할 수 있는 특별한 </a:t>
            </a:r>
            <a:r>
              <a:rPr lang="ko-KR" altLang="en-US" dirty="0" err="1"/>
              <a:t>애노테이션</a:t>
            </a:r>
            <a:r>
              <a:rPr lang="ko-KR" altLang="en-US" dirty="0"/>
              <a:t> 기능을 부여해주는 빈 후처리기들이 등록 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A8483-1DA9-46B0-9A04-F5205C2E58AB}"/>
              </a:ext>
            </a:extLst>
          </p:cNvPr>
          <p:cNvSpPr txBox="1"/>
          <p:nvPr/>
        </p:nvSpPr>
        <p:spPr>
          <a:xfrm>
            <a:off x="1622612" y="3810000"/>
            <a:ext cx="8310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context:annotation-config</a:t>
            </a:r>
            <a:r>
              <a:rPr lang="en-US" altLang="ko-KR" dirty="0"/>
              <a:t>/&gt; </a:t>
            </a:r>
            <a:r>
              <a:rPr lang="ko-KR" altLang="en-US" dirty="0"/>
              <a:t>선언에 의해 </a:t>
            </a:r>
            <a:r>
              <a:rPr lang="en-US" altLang="ko-KR" dirty="0"/>
              <a:t>@PostConstruct</a:t>
            </a:r>
            <a:r>
              <a:rPr lang="ko-KR" altLang="en-US" dirty="0"/>
              <a:t>를 사용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@PostConstruct: </a:t>
            </a:r>
            <a:r>
              <a:rPr lang="ko-KR" altLang="en-US" dirty="0"/>
              <a:t>빈 오브젝트의 초기화 메소드를 지정하는 데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A6978-859B-4807-AA5E-636CEBDF3A7D}"/>
              </a:ext>
            </a:extLst>
          </p:cNvPr>
          <p:cNvSpPr txBox="1"/>
          <p:nvPr/>
        </p:nvSpPr>
        <p:spPr>
          <a:xfrm>
            <a:off x="1828800" y="5122440"/>
            <a:ext cx="714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생성자와 달리 프로퍼티까지 모두 준비된 후</a:t>
            </a:r>
            <a:r>
              <a:rPr lang="en-US" altLang="ko-KR" dirty="0"/>
              <a:t>(</a:t>
            </a:r>
            <a:r>
              <a:rPr lang="ko-KR" altLang="en-US" dirty="0"/>
              <a:t>빈 오브젝트가 생성되고 의존 오브젝트와 설정 값을 넣어주는 </a:t>
            </a:r>
            <a:r>
              <a:rPr lang="en-US" altLang="ko-KR" dirty="0"/>
              <a:t>DI </a:t>
            </a:r>
            <a:r>
              <a:rPr lang="ko-KR" altLang="en-US" dirty="0"/>
              <a:t>작업까지 마친 후</a:t>
            </a:r>
            <a:r>
              <a:rPr lang="en-US" altLang="ko-KR" dirty="0"/>
              <a:t>)</a:t>
            </a:r>
            <a:r>
              <a:rPr lang="ko-KR" altLang="en-US" dirty="0"/>
              <a:t>에 실행됨</a:t>
            </a:r>
            <a:r>
              <a:rPr lang="en-US" altLang="ko-KR" dirty="0"/>
              <a:t>(</a:t>
            </a:r>
            <a:r>
              <a:rPr lang="ko-KR" altLang="en-US" dirty="0"/>
              <a:t>매우 유용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03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F15780-1525-41FE-8C3F-6DF3F64E9A16}"/>
              </a:ext>
            </a:extLst>
          </p:cNvPr>
          <p:cNvSpPr txBox="1"/>
          <p:nvPr/>
        </p:nvSpPr>
        <p:spPr>
          <a:xfrm>
            <a:off x="1882587" y="502024"/>
            <a:ext cx="7888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서로 변하는 시기와 성질이 다른 것</a:t>
            </a:r>
            <a:r>
              <a:rPr lang="en-US" altLang="ko-KR" dirty="0"/>
              <a:t>, </a:t>
            </a:r>
            <a:r>
              <a:rPr lang="ko-KR" altLang="en-US" dirty="0"/>
              <a:t>변하는 것과 변하지 않는 것을 함께 두는 건 바람직한 설계구조가 아님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서로 관심이 다른 코드들을 분리하고</a:t>
            </a:r>
            <a:r>
              <a:rPr lang="en-US" altLang="ko-KR" dirty="0"/>
              <a:t>, </a:t>
            </a:r>
            <a:r>
              <a:rPr lang="ko-KR" altLang="en-US" dirty="0"/>
              <a:t>서로 코드에 영향을 주지 않으면서 유연하게 확장 가능하도록 </a:t>
            </a:r>
            <a:r>
              <a:rPr lang="en-US" altLang="ko-KR" dirty="0"/>
              <a:t>DI</a:t>
            </a:r>
            <a:r>
              <a:rPr lang="ko-KR" altLang="en-US" dirty="0"/>
              <a:t>를 적용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4443F-67B0-4A59-8908-C7BBC0A69689}"/>
              </a:ext>
            </a:extLst>
          </p:cNvPr>
          <p:cNvSpPr txBox="1"/>
          <p:nvPr/>
        </p:nvSpPr>
        <p:spPr>
          <a:xfrm>
            <a:off x="2321859" y="2554941"/>
            <a:ext cx="819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 가능한 기능은 전략 패턴을 적용해 별도의 오브젝트로 분리해줘야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AC370-4E63-4B0E-A021-8E32DD201CBC}"/>
              </a:ext>
            </a:extLst>
          </p:cNvPr>
          <p:cNvSpPr txBox="1"/>
          <p:nvPr/>
        </p:nvSpPr>
        <p:spPr>
          <a:xfrm>
            <a:off x="1712259" y="3783106"/>
            <a:ext cx="5567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SqlService</a:t>
            </a:r>
            <a:r>
              <a:rPr lang="ko-KR" altLang="en-US" dirty="0"/>
              <a:t>가 </a:t>
            </a:r>
            <a:r>
              <a:rPr lang="en-US" altLang="ko-KR" dirty="0" err="1"/>
              <a:t>SqReader</a:t>
            </a:r>
            <a:r>
              <a:rPr lang="ko-KR" altLang="en-US" dirty="0"/>
              <a:t>에게 데이터를 달라고 요청하고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 err="1"/>
              <a:t>SqlRegistry</a:t>
            </a:r>
            <a:r>
              <a:rPr lang="ko-KR" altLang="en-US" dirty="0"/>
              <a:t>에게 이 데이터를 사용하라고 하는 것 보다는 </a:t>
            </a:r>
            <a:r>
              <a:rPr lang="en-US" altLang="ko-KR" dirty="0" err="1"/>
              <a:t>SqlReader</a:t>
            </a:r>
            <a:r>
              <a:rPr lang="ko-KR" altLang="en-US" dirty="0"/>
              <a:t>에게 </a:t>
            </a:r>
            <a:r>
              <a:rPr lang="en-US" altLang="ko-KR" dirty="0" err="1"/>
              <a:t>SqlRegistry</a:t>
            </a:r>
            <a:r>
              <a:rPr lang="en-US" altLang="ko-KR" dirty="0"/>
              <a:t>  </a:t>
            </a:r>
            <a:r>
              <a:rPr lang="ko-KR" altLang="en-US" dirty="0"/>
              <a:t>전략을 제공해주면서 이를 이용해 </a:t>
            </a:r>
            <a:r>
              <a:rPr lang="en-US" altLang="ko-KR" dirty="0"/>
              <a:t>SQL </a:t>
            </a:r>
            <a:r>
              <a:rPr lang="ko-KR" altLang="en-US" dirty="0"/>
              <a:t>정보를 </a:t>
            </a:r>
            <a:r>
              <a:rPr lang="en-US" altLang="ko-KR" dirty="0" err="1"/>
              <a:t>SqlRegistry</a:t>
            </a:r>
            <a:r>
              <a:rPr lang="ko-KR" altLang="en-US" dirty="0"/>
              <a:t>에 저장하라고 요청하는 편이 낫다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sqlReader.readSql</a:t>
            </a:r>
            <a:r>
              <a:rPr lang="en-US" altLang="ko-KR" dirty="0"/>
              <a:t>(</a:t>
            </a:r>
            <a:r>
              <a:rPr lang="en-US" altLang="ko-KR" dirty="0" err="1"/>
              <a:t>sqlRegistry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8363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AFA26-9177-4800-BC77-976ECEE10A12}"/>
              </a:ext>
            </a:extLst>
          </p:cNvPr>
          <p:cNvSpPr txBox="1"/>
          <p:nvPr/>
        </p:nvSpPr>
        <p:spPr>
          <a:xfrm>
            <a:off x="1828800" y="690282"/>
            <a:ext cx="710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클래스 내에서 인터페이스를 구현한 부분의 코드는 구현한 클래스의 내부 정보</a:t>
            </a:r>
            <a:r>
              <a:rPr lang="en-US" altLang="ko-KR" dirty="0"/>
              <a:t>(</a:t>
            </a:r>
            <a:r>
              <a:rPr lang="ko-KR" altLang="en-US" dirty="0"/>
              <a:t>다른 변수와 메소드</a:t>
            </a:r>
            <a:r>
              <a:rPr lang="en-US" altLang="ko-KR" dirty="0"/>
              <a:t>)</a:t>
            </a:r>
            <a:r>
              <a:rPr lang="ko-KR" altLang="en-US" dirty="0"/>
              <a:t>에 직접 접근하면 안된다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CEE4F-90C6-4E8C-950B-19854D3085EE}"/>
              </a:ext>
            </a:extLst>
          </p:cNvPr>
          <p:cNvSpPr txBox="1"/>
          <p:nvPr/>
        </p:nvSpPr>
        <p:spPr>
          <a:xfrm>
            <a:off x="2017059" y="2384611"/>
            <a:ext cx="858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디폴트 의존관계</a:t>
            </a:r>
            <a:r>
              <a:rPr lang="en-US" altLang="ko-KR" dirty="0"/>
              <a:t>: </a:t>
            </a:r>
            <a:r>
              <a:rPr lang="ko-KR" altLang="en-US" dirty="0"/>
              <a:t>외부에서 </a:t>
            </a:r>
            <a:r>
              <a:rPr lang="en-US" altLang="ko-KR" dirty="0"/>
              <a:t>DI </a:t>
            </a:r>
            <a:r>
              <a:rPr lang="ko-KR" altLang="en-US" dirty="0"/>
              <a:t>받지 않는 경우 기본적으로 자동 적용되는 의존관계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DI </a:t>
            </a:r>
            <a:r>
              <a:rPr lang="ko-KR" altLang="en-US" dirty="0"/>
              <a:t>설정이 없을 경우</a:t>
            </a:r>
            <a:r>
              <a:rPr lang="en-US" altLang="ko-KR" dirty="0"/>
              <a:t>, </a:t>
            </a:r>
            <a:r>
              <a:rPr lang="ko-KR" altLang="en-US" dirty="0"/>
              <a:t>디폴트 의존 오브젝트를 오브젝트 내에서 스스로 </a:t>
            </a:r>
            <a:r>
              <a:rPr lang="en-US" altLang="ko-KR" dirty="0"/>
              <a:t>DI </a:t>
            </a:r>
            <a:r>
              <a:rPr lang="ko-KR" altLang="en-US" dirty="0"/>
              <a:t>하는 것</a:t>
            </a:r>
            <a:r>
              <a:rPr lang="en-US" altLang="ko-KR" dirty="0"/>
              <a:t>(</a:t>
            </a:r>
            <a:r>
              <a:rPr lang="ko-KR" altLang="en-US" dirty="0" err="1"/>
              <a:t>디폴트값으로</a:t>
            </a:r>
            <a:r>
              <a:rPr lang="ko-KR" altLang="en-US" dirty="0"/>
              <a:t> 생각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944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9DC6CE-8A2C-47D4-8A97-EBA2A661DB9B}"/>
              </a:ext>
            </a:extLst>
          </p:cNvPr>
          <p:cNvSpPr txBox="1"/>
          <p:nvPr/>
        </p:nvSpPr>
        <p:spPr>
          <a:xfrm>
            <a:off x="1470212" y="869576"/>
            <a:ext cx="434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ko-KR" altLang="en-US" dirty="0" err="1"/>
              <a:t>자바오브젝트를</a:t>
            </a:r>
            <a:r>
              <a:rPr lang="ko-KR" altLang="en-US" dirty="0"/>
              <a:t> 매핑해서 상호 변환해주는 기술을 </a:t>
            </a:r>
            <a:r>
              <a:rPr lang="en-US" altLang="ko-KR" dirty="0"/>
              <a:t>OXM</a:t>
            </a:r>
            <a:r>
              <a:rPr lang="ko-KR" altLang="en-US" dirty="0"/>
              <a:t>이라고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12C04-F293-49BF-9306-FD288A9BE7B5}"/>
              </a:ext>
            </a:extLst>
          </p:cNvPr>
          <p:cNvSpPr txBox="1"/>
          <p:nvPr/>
        </p:nvSpPr>
        <p:spPr>
          <a:xfrm>
            <a:off x="1470212" y="1945341"/>
            <a:ext cx="665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기능이 같은 여러가지 기술이 존재 한다 </a:t>
            </a:r>
            <a:r>
              <a:rPr lang="en-US" altLang="ko-KR" dirty="0"/>
              <a:t>-&gt; </a:t>
            </a:r>
            <a:r>
              <a:rPr lang="ko-KR" altLang="en-US" dirty="0"/>
              <a:t>서비스 추상화</a:t>
            </a:r>
          </a:p>
        </p:txBody>
      </p:sp>
    </p:spTree>
    <p:extLst>
      <p:ext uri="{BB962C8B-B14F-4D97-AF65-F5344CB8AC3E}">
        <p14:creationId xmlns:p14="http://schemas.microsoft.com/office/powerpoint/2010/main" val="1230934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D5805F-32E6-44CF-978A-905FF107020C}"/>
              </a:ext>
            </a:extLst>
          </p:cNvPr>
          <p:cNvSpPr txBox="1"/>
          <p:nvPr/>
        </p:nvSpPr>
        <p:spPr>
          <a:xfrm>
            <a:off x="2689412" y="1479176"/>
            <a:ext cx="320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7.3 </a:t>
            </a:r>
            <a:r>
              <a:rPr lang="ko-KR" altLang="en-US" dirty="0"/>
              <a:t>보류</a:t>
            </a:r>
          </a:p>
        </p:txBody>
      </p:sp>
    </p:spTree>
    <p:extLst>
      <p:ext uri="{BB962C8B-B14F-4D97-AF65-F5344CB8AC3E}">
        <p14:creationId xmlns:p14="http://schemas.microsoft.com/office/powerpoint/2010/main" val="2563927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D7DFFD-52CA-4E72-84DB-AC831AB103C1}"/>
              </a:ext>
            </a:extLst>
          </p:cNvPr>
          <p:cNvSpPr txBox="1"/>
          <p:nvPr/>
        </p:nvSpPr>
        <p:spPr>
          <a:xfrm>
            <a:off x="1048871" y="627529"/>
            <a:ext cx="48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7.4 </a:t>
            </a:r>
            <a:r>
              <a:rPr lang="ko-KR" altLang="en-US" dirty="0"/>
              <a:t>인터페이스 상속을 통한 안전한 기능확장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07F62-6948-4158-859B-664A042986F4}"/>
              </a:ext>
            </a:extLst>
          </p:cNvPr>
          <p:cNvSpPr txBox="1"/>
          <p:nvPr/>
        </p:nvSpPr>
        <p:spPr>
          <a:xfrm>
            <a:off x="1416424" y="1559859"/>
            <a:ext cx="6311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의 가치를 제대로 얻으려면 먼저 유연하고 확장 가능한 좋은 오브젝트 설계가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DI</a:t>
            </a:r>
            <a:r>
              <a:rPr lang="ko-KR" altLang="en-US" dirty="0"/>
              <a:t>를 의식하면서 설계하는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최소한 두개 이상의 의존관계를 가지는 오브젝트를 적절한 책임에 따라 분리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항상 의존 오브젝트는 자유롭게 </a:t>
            </a:r>
            <a:r>
              <a:rPr lang="ko-KR" altLang="en-US" b="1" dirty="0"/>
              <a:t>확장</a:t>
            </a:r>
            <a:r>
              <a:rPr lang="ko-KR" altLang="en-US" dirty="0"/>
              <a:t> 될 수 있다는 점을 염두에 둬야 함</a:t>
            </a:r>
          </a:p>
        </p:txBody>
      </p:sp>
    </p:spTree>
    <p:extLst>
      <p:ext uri="{BB962C8B-B14F-4D97-AF65-F5344CB8AC3E}">
        <p14:creationId xmlns:p14="http://schemas.microsoft.com/office/powerpoint/2010/main" val="2104677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CF213B-7EDA-4E20-9883-750AEE114E83}"/>
              </a:ext>
            </a:extLst>
          </p:cNvPr>
          <p:cNvSpPr txBox="1"/>
          <p:nvPr/>
        </p:nvSpPr>
        <p:spPr>
          <a:xfrm>
            <a:off x="1586753" y="1021976"/>
            <a:ext cx="6069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</a:t>
            </a:r>
            <a:r>
              <a:rPr lang="ko-KR" altLang="en-US" dirty="0"/>
              <a:t>를 </a:t>
            </a:r>
            <a:r>
              <a:rPr lang="en-US" altLang="ko-KR" dirty="0"/>
              <a:t>DI</a:t>
            </a:r>
            <a:r>
              <a:rPr lang="ko-KR" altLang="en-US" dirty="0"/>
              <a:t>답게 만들려면 두 개의 오브젝트가 </a:t>
            </a:r>
            <a:r>
              <a:rPr lang="ko-KR" altLang="en-US" dirty="0" err="1"/>
              <a:t>인터페이스틑</a:t>
            </a:r>
            <a:r>
              <a:rPr lang="ko-KR" altLang="en-US" dirty="0"/>
              <a:t> 통해 느슨하게 연결돼야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인터페이스를 사용하는 첫번째 이유는 다형성을 얻기 위함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하나의 인터페이스를 통해 여러 개의 구현을 바꿔가면서 사용할 수 있게 하는 것이 목적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두번째 이유</a:t>
            </a:r>
            <a:r>
              <a:rPr lang="en-US" altLang="ko-KR" dirty="0"/>
              <a:t>:</a:t>
            </a:r>
            <a:r>
              <a:rPr lang="ko-KR" altLang="en-US" dirty="0"/>
              <a:t> 클라이언트와 의존 오브젝트 사이의 관계를 명확하게 해줄 수 있음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B2C32-8360-4B39-A4A5-9EA23690AD13}"/>
              </a:ext>
            </a:extLst>
          </p:cNvPr>
          <p:cNvSpPr txBox="1"/>
          <p:nvPr/>
        </p:nvSpPr>
        <p:spPr>
          <a:xfrm>
            <a:off x="2097741" y="4303059"/>
            <a:ext cx="450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클래스에 </a:t>
            </a:r>
            <a:r>
              <a:rPr lang="en-US" altLang="ko-KR" dirty="0"/>
              <a:t>final</a:t>
            </a:r>
            <a:r>
              <a:rPr lang="ko-KR" altLang="en-US" dirty="0"/>
              <a:t>이 붙으면 상속 불가</a:t>
            </a:r>
          </a:p>
        </p:txBody>
      </p:sp>
    </p:spTree>
    <p:extLst>
      <p:ext uri="{BB962C8B-B14F-4D97-AF65-F5344CB8AC3E}">
        <p14:creationId xmlns:p14="http://schemas.microsoft.com/office/powerpoint/2010/main" val="3500231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1A6B14-5BFA-42D0-97DE-D6268899CDF1}"/>
              </a:ext>
            </a:extLst>
          </p:cNvPr>
          <p:cNvSpPr txBox="1"/>
          <p:nvPr/>
        </p:nvSpPr>
        <p:spPr>
          <a:xfrm>
            <a:off x="2115671" y="779929"/>
            <a:ext cx="3801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인터페이스는 하나의 오브젝트가 여러 개를 구현할 수 있으므로</a:t>
            </a:r>
            <a:r>
              <a:rPr lang="en-US" altLang="ko-KR" dirty="0"/>
              <a:t>, </a:t>
            </a:r>
            <a:r>
              <a:rPr lang="ko-KR" altLang="en-US" dirty="0"/>
              <a:t>하나의 오브젝트를 바라보는 창이 여러가지일 수 있음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인터페이스를 클라이언트의 종류에 따라 분리해서 오브젝트가 구현하게 할 수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E61F6-5BD0-4839-AF28-0738ADE2626D}"/>
              </a:ext>
            </a:extLst>
          </p:cNvPr>
          <p:cNvSpPr txBox="1"/>
          <p:nvPr/>
        </p:nvSpPr>
        <p:spPr>
          <a:xfrm>
            <a:off x="2312894" y="3343835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 분리 원칙</a:t>
            </a:r>
            <a:r>
              <a:rPr lang="en-US" altLang="ko-KR" dirty="0"/>
              <a:t>: </a:t>
            </a:r>
            <a:r>
              <a:rPr lang="ko-KR" altLang="en-US" dirty="0"/>
              <a:t>오브젝트가 그 자체로 충분히 응집도가 높은 작은 단위로 설계됐더라도</a:t>
            </a:r>
            <a:r>
              <a:rPr lang="en-US" altLang="ko-KR" dirty="0"/>
              <a:t>, </a:t>
            </a:r>
            <a:r>
              <a:rPr lang="ko-KR" altLang="en-US" dirty="0"/>
              <a:t>목적과 관심이 각기 다른 클라이언트가 있다면 인터페이스를 통해 이를 적절하게 분리해줄 필요가 있음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828CF-241A-46F9-A781-5303448DA346}"/>
              </a:ext>
            </a:extLst>
          </p:cNvPr>
          <p:cNvSpPr txBox="1"/>
          <p:nvPr/>
        </p:nvSpPr>
        <p:spPr>
          <a:xfrm>
            <a:off x="2214282" y="5056094"/>
            <a:ext cx="7835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인터페이스를 적절하게 분리하고 확장하는 방법을 통해 오브젝트 사이의 의존관계를 명확하게 해주고</a:t>
            </a:r>
            <a:r>
              <a:rPr lang="en-US" altLang="ko-KR" dirty="0"/>
              <a:t>, </a:t>
            </a:r>
            <a:r>
              <a:rPr lang="ko-KR" altLang="en-US" dirty="0"/>
              <a:t>기존 의존관계에 영향을 주지 않으면서 유연한 확장성을 얻는 장법이 무엇인지 항상 고민 해야함</a:t>
            </a:r>
          </a:p>
        </p:txBody>
      </p:sp>
    </p:spTree>
    <p:extLst>
      <p:ext uri="{BB962C8B-B14F-4D97-AF65-F5344CB8AC3E}">
        <p14:creationId xmlns:p14="http://schemas.microsoft.com/office/powerpoint/2010/main" val="54115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DF19FF-54F2-4350-B6B4-5AB6C51CF647}"/>
              </a:ext>
            </a:extLst>
          </p:cNvPr>
          <p:cNvSpPr txBox="1"/>
          <p:nvPr/>
        </p:nvSpPr>
        <p:spPr>
          <a:xfrm>
            <a:off x="1264024" y="1057835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자바에서 사용되는 트랜잭션 </a:t>
            </a:r>
            <a:r>
              <a:rPr lang="en-US" altLang="ko-KR" dirty="0"/>
              <a:t>API</a:t>
            </a:r>
            <a:r>
              <a:rPr lang="ko-KR" altLang="en-US" dirty="0"/>
              <a:t>의 종류와 방법은 다양하다</a:t>
            </a:r>
            <a:r>
              <a:rPr lang="en-US" altLang="ko-KR" dirty="0"/>
              <a:t>. </a:t>
            </a:r>
            <a:r>
              <a:rPr lang="ko-KR" altLang="en-US" dirty="0"/>
              <a:t>환경과 서버에 따라서 트랜잭션 방법이 변경되면 경계설정 코드도 함께 변경돼야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A050B-29A9-47DD-8620-DAB974DE9CBB}"/>
              </a:ext>
            </a:extLst>
          </p:cNvPr>
          <p:cNvSpPr txBox="1"/>
          <p:nvPr/>
        </p:nvSpPr>
        <p:spPr>
          <a:xfrm>
            <a:off x="1308845" y="1918448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방법에 따라 비즈니스 로직을 담은 코드가 함께 변경되면 단일 책임 원칙에 위배 되며</a:t>
            </a:r>
            <a:r>
              <a:rPr lang="en-US" altLang="ko-KR" dirty="0"/>
              <a:t>, DAO</a:t>
            </a:r>
            <a:r>
              <a:rPr lang="ko-KR" altLang="en-US" dirty="0"/>
              <a:t>가 사용하는 특정 기술에 대해 강한 결합을 만들어낸다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0AB7E-E18B-4972-8427-0360207789A0}"/>
              </a:ext>
            </a:extLst>
          </p:cNvPr>
          <p:cNvSpPr txBox="1"/>
          <p:nvPr/>
        </p:nvSpPr>
        <p:spPr>
          <a:xfrm>
            <a:off x="1290918" y="2986121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경계설정 코드가 비즈니스 로직 코드에 영향을 주지 않게 하려면 스프링이 제공하는 트랜잭션 서비스 추상화를 이용하면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25D9-D9E5-4964-82C6-8872385E41AB}"/>
              </a:ext>
            </a:extLst>
          </p:cNvPr>
          <p:cNvSpPr txBox="1"/>
          <p:nvPr/>
        </p:nvSpPr>
        <p:spPr>
          <a:xfrm>
            <a:off x="1371598" y="4177554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추상화는 </a:t>
            </a:r>
            <a:r>
              <a:rPr lang="ko-KR" altLang="en-US" dirty="0" err="1"/>
              <a:t>로우레벨의</a:t>
            </a:r>
            <a:r>
              <a:rPr lang="ko-KR" altLang="en-US" dirty="0"/>
              <a:t> 트랜잭션 기술과 </a:t>
            </a:r>
            <a:r>
              <a:rPr lang="en-US" altLang="ko-KR" dirty="0"/>
              <a:t>API</a:t>
            </a:r>
            <a:r>
              <a:rPr lang="ko-KR" altLang="en-US" dirty="0"/>
              <a:t>의 변화에 상관없이 일관된 </a:t>
            </a:r>
            <a:r>
              <a:rPr lang="en-US" altLang="ko-KR" dirty="0"/>
              <a:t>API</a:t>
            </a:r>
            <a:r>
              <a:rPr lang="ko-KR" altLang="en-US" dirty="0"/>
              <a:t>를 가진 추상화 계층을 도입한다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C760D-C230-4A7E-B753-3E625FBE1751}"/>
              </a:ext>
            </a:extLst>
          </p:cNvPr>
          <p:cNvSpPr txBox="1"/>
          <p:nvPr/>
        </p:nvSpPr>
        <p:spPr>
          <a:xfrm>
            <a:off x="1264024" y="5245227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추상화는 테스트하기 어려운 </a:t>
            </a:r>
            <a:r>
              <a:rPr lang="en-US" altLang="ko-KR" dirty="0" err="1"/>
              <a:t>JavaMail</a:t>
            </a:r>
            <a:r>
              <a:rPr lang="en-US" altLang="ko-KR" dirty="0"/>
              <a:t> </a:t>
            </a:r>
            <a:r>
              <a:rPr lang="ko-KR" altLang="en-US" dirty="0"/>
              <a:t>같은 기술에도 적용할 수 있다</a:t>
            </a:r>
            <a:r>
              <a:rPr lang="en-US" altLang="ko-KR" dirty="0"/>
              <a:t>. </a:t>
            </a:r>
            <a:r>
              <a:rPr lang="ko-KR" altLang="en-US" dirty="0"/>
              <a:t>테스트를 편리하게 작성하도록 도와주는 것만으로도 서비스 추상화는 가치가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600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CE22C-6D97-4909-A6E6-60C1E5B94959}"/>
              </a:ext>
            </a:extLst>
          </p:cNvPr>
          <p:cNvSpPr txBox="1"/>
          <p:nvPr/>
        </p:nvSpPr>
        <p:spPr>
          <a:xfrm>
            <a:off x="2689412" y="1479176"/>
            <a:ext cx="320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7.5 </a:t>
            </a:r>
            <a:r>
              <a:rPr lang="ko-KR" altLang="en-US" dirty="0"/>
              <a:t>보류</a:t>
            </a:r>
          </a:p>
        </p:txBody>
      </p:sp>
    </p:spTree>
    <p:extLst>
      <p:ext uri="{BB962C8B-B14F-4D97-AF65-F5344CB8AC3E}">
        <p14:creationId xmlns:p14="http://schemas.microsoft.com/office/powerpoint/2010/main" val="295099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48F5B-1DC3-42D7-B0E3-26EFD9D2F253}"/>
              </a:ext>
            </a:extLst>
          </p:cNvPr>
          <p:cNvSpPr txBox="1"/>
          <p:nvPr/>
        </p:nvSpPr>
        <p:spPr>
          <a:xfrm>
            <a:off x="1407459" y="555812"/>
            <a:ext cx="320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7.6 </a:t>
            </a:r>
            <a:r>
              <a:rPr lang="ko-KR" altLang="en-US" dirty="0"/>
              <a:t>스프링 </a:t>
            </a:r>
            <a:r>
              <a:rPr lang="en-US" altLang="ko-KR" dirty="0"/>
              <a:t>3.1</a:t>
            </a:r>
            <a:r>
              <a:rPr lang="ko-KR" altLang="en-US" dirty="0"/>
              <a:t>의 </a:t>
            </a:r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46574-37E6-4511-B718-79BD16C00CB2}"/>
              </a:ext>
            </a:extLst>
          </p:cNvPr>
          <p:cNvSpPr txBox="1"/>
          <p:nvPr/>
        </p:nvSpPr>
        <p:spPr>
          <a:xfrm>
            <a:off x="1479176" y="1344706"/>
            <a:ext cx="5746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애노테이션은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  <a:r>
              <a:rPr lang="ko-KR" altLang="en-US" dirty="0"/>
              <a:t>과 달리 자바 코드의 일부로 사용됨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코드의 동작에 직접 영향을 주지는 못하지만 </a:t>
            </a:r>
            <a:r>
              <a:rPr lang="ko-KR" altLang="en-US" b="1" dirty="0"/>
              <a:t>메타정보</a:t>
            </a:r>
            <a:r>
              <a:rPr lang="ko-KR" altLang="en-US" dirty="0"/>
              <a:t>로서 활용 </a:t>
            </a:r>
            <a:r>
              <a:rPr lang="ko-KR" altLang="en-US" dirty="0" err="1"/>
              <a:t>되는데는</a:t>
            </a:r>
            <a:r>
              <a:rPr lang="ko-KR" altLang="en-US" dirty="0"/>
              <a:t> </a:t>
            </a:r>
            <a:r>
              <a:rPr lang="en-US" altLang="ko-KR" dirty="0"/>
              <a:t>XML </a:t>
            </a:r>
            <a:r>
              <a:rPr lang="ko-KR" altLang="en-US" dirty="0"/>
              <a:t>에 비해 유리한 점이 많음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20064-00A6-4E70-B4A8-E31D08896B09}"/>
              </a:ext>
            </a:extLst>
          </p:cNvPr>
          <p:cNvSpPr txBox="1"/>
          <p:nvPr/>
        </p:nvSpPr>
        <p:spPr>
          <a:xfrm>
            <a:off x="1595718" y="3218329"/>
            <a:ext cx="35948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단순한 </a:t>
            </a:r>
            <a:r>
              <a:rPr lang="ko-KR" altLang="en-US" dirty="0" err="1"/>
              <a:t>애노테이션</a:t>
            </a:r>
            <a:r>
              <a:rPr lang="ko-KR" altLang="en-US" dirty="0"/>
              <a:t> 하나를 자바 코드에 넣는 것만으로도</a:t>
            </a:r>
            <a:r>
              <a:rPr lang="en-US" altLang="ko-KR" dirty="0"/>
              <a:t>, </a:t>
            </a:r>
            <a:r>
              <a:rPr lang="ko-KR" altLang="en-US" dirty="0" err="1"/>
              <a:t>애노테이션을</a:t>
            </a:r>
            <a:r>
              <a:rPr lang="ko-KR" altLang="en-US" dirty="0"/>
              <a:t> 참고하는 코드에서는 다양한 부가 정보</a:t>
            </a:r>
            <a:r>
              <a:rPr lang="en-US" altLang="ko-KR" dirty="0"/>
              <a:t>(</a:t>
            </a:r>
            <a:r>
              <a:rPr lang="ko-KR" altLang="en-US" dirty="0"/>
              <a:t>클래스 이름</a:t>
            </a:r>
            <a:r>
              <a:rPr lang="en-US" altLang="ko-KR" dirty="0"/>
              <a:t>, </a:t>
            </a:r>
            <a:r>
              <a:rPr lang="ko-KR" altLang="en-US" dirty="0"/>
              <a:t>접근제한자 등</a:t>
            </a:r>
            <a:r>
              <a:rPr lang="en-US" altLang="ko-KR" dirty="0"/>
              <a:t>)</a:t>
            </a:r>
            <a:r>
              <a:rPr lang="ko-KR" altLang="en-US" dirty="0"/>
              <a:t>를 얻어낼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반면에 </a:t>
            </a:r>
            <a:r>
              <a:rPr lang="en-US" altLang="ko-KR" dirty="0"/>
              <a:t>XML</a:t>
            </a:r>
            <a:r>
              <a:rPr lang="ko-KR" altLang="en-US" dirty="0"/>
              <a:t>로 </a:t>
            </a:r>
            <a:r>
              <a:rPr lang="ko-KR" altLang="en-US" dirty="0" err="1"/>
              <a:t>나타</a:t>
            </a:r>
            <a:r>
              <a:rPr lang="ko-KR" altLang="en-US" dirty="0"/>
              <a:t> 내려고 하면 모든 내용을 명시적으로 나타내야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XML</a:t>
            </a:r>
            <a:r>
              <a:rPr lang="ko-KR" altLang="en-US" dirty="0"/>
              <a:t>은 텍스트로 되어 있어서 오타가 발생하기 쉽고</a:t>
            </a:r>
            <a:r>
              <a:rPr lang="en-US" altLang="ko-KR" dirty="0"/>
              <a:t>, </a:t>
            </a:r>
            <a:r>
              <a:rPr lang="ko-KR" altLang="en-US" dirty="0" err="1"/>
              <a:t>애노테이션에</a:t>
            </a:r>
            <a:r>
              <a:rPr lang="ko-KR" altLang="en-US" dirty="0"/>
              <a:t> 비해 불편함</a:t>
            </a:r>
          </a:p>
        </p:txBody>
      </p:sp>
    </p:spTree>
    <p:extLst>
      <p:ext uri="{BB962C8B-B14F-4D97-AF65-F5344CB8AC3E}">
        <p14:creationId xmlns:p14="http://schemas.microsoft.com/office/powerpoint/2010/main" val="1114844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A38202-CDC4-4C13-9F29-E47EDC1847F1}"/>
              </a:ext>
            </a:extLst>
          </p:cNvPr>
          <p:cNvSpPr txBox="1"/>
          <p:nvPr/>
        </p:nvSpPr>
        <p:spPr>
          <a:xfrm>
            <a:off x="1810871" y="896471"/>
            <a:ext cx="4285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애노테이션</a:t>
            </a:r>
            <a:r>
              <a:rPr lang="ko-KR" altLang="en-US" dirty="0"/>
              <a:t> 단점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XML</a:t>
            </a:r>
            <a:r>
              <a:rPr lang="ko-KR" altLang="en-US" dirty="0"/>
              <a:t>은 어느 환경에서나 손쉽게 편집이 가능하고</a:t>
            </a:r>
            <a:r>
              <a:rPr lang="en-US" altLang="ko-KR" dirty="0"/>
              <a:t>, </a:t>
            </a:r>
            <a:r>
              <a:rPr lang="ko-KR" altLang="en-US" dirty="0"/>
              <a:t>내용을 변경하더라도 다시 빌드를 거칠 필요가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반면에 </a:t>
            </a:r>
            <a:r>
              <a:rPr lang="ko-KR" altLang="en-US" dirty="0" err="1"/>
              <a:t>애노테이션은</a:t>
            </a:r>
            <a:r>
              <a:rPr lang="ko-KR" altLang="en-US" dirty="0"/>
              <a:t> 자바 코드에 존재하므로 변경할 때마다 매번 클래스를 새로 컴파일 해줘야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고객에 코드를 </a:t>
            </a:r>
            <a:r>
              <a:rPr lang="ko-KR" altLang="en-US" dirty="0" err="1"/>
              <a:t>납품할때</a:t>
            </a:r>
            <a:r>
              <a:rPr lang="ko-KR" altLang="en-US" dirty="0"/>
              <a:t> 설정정보 변경을 위해 소스코드 자체를 제공해야함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4736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95020-1B4B-4010-84E4-895F85BD1CD2}"/>
              </a:ext>
            </a:extLst>
          </p:cNvPr>
          <p:cNvSpPr txBox="1"/>
          <p:nvPr/>
        </p:nvSpPr>
        <p:spPr>
          <a:xfrm>
            <a:off x="2115671" y="564776"/>
            <a:ext cx="380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정책과 관례를 이용한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145C9-8380-45A0-BBFC-F0F3085FDF5D}"/>
              </a:ext>
            </a:extLst>
          </p:cNvPr>
          <p:cNvSpPr txBox="1"/>
          <p:nvPr/>
        </p:nvSpPr>
        <p:spPr>
          <a:xfrm>
            <a:off x="2294965" y="1506071"/>
            <a:ext cx="43927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자주 반복되는 부분을 </a:t>
            </a:r>
            <a:r>
              <a:rPr lang="ko-KR" altLang="en-US" dirty="0" err="1"/>
              <a:t>관례화하면</a:t>
            </a:r>
            <a:r>
              <a:rPr lang="ko-KR" altLang="en-US" dirty="0"/>
              <a:t> 더 많은 내용을 생략할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애노테이션은</a:t>
            </a:r>
            <a:r>
              <a:rPr lang="ko-KR" altLang="en-US" dirty="0"/>
              <a:t> 작성하는 코드의 양에 비해 부가적으로 얻을 수 있는 정보가 많기 때문에 일정한 패턴을 따르는 경우 관례를 부여해 명시적인 설정을 최대한 배제하면 코드가 매우 간략해짐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코드로 직접 모든 내용을 작성하는 것보다 간결하고 빠른 개발이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대신 정책을 잘 기억하고 사용해야 한다는 단점이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3801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75BE93-7BCB-4719-A129-E7474B68A627}"/>
              </a:ext>
            </a:extLst>
          </p:cNvPr>
          <p:cNvSpPr txBox="1"/>
          <p:nvPr/>
        </p:nvSpPr>
        <p:spPr>
          <a:xfrm>
            <a:off x="1353671" y="735106"/>
            <a:ext cx="501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기능의 변경 없이 구조만 개선하는 작업 </a:t>
            </a:r>
            <a:r>
              <a:rPr lang="en-US" altLang="ko-KR" dirty="0"/>
              <a:t>-&gt; </a:t>
            </a:r>
            <a:r>
              <a:rPr lang="ko-KR" altLang="en-US" dirty="0" err="1"/>
              <a:t>리팩토링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C20B7-294D-4C99-A25F-E1F662A42CA0}"/>
              </a:ext>
            </a:extLst>
          </p:cNvPr>
          <p:cNvSpPr txBox="1"/>
          <p:nvPr/>
        </p:nvSpPr>
        <p:spPr>
          <a:xfrm>
            <a:off x="1353671" y="1857037"/>
            <a:ext cx="7064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리팩토링을</a:t>
            </a:r>
            <a:r>
              <a:rPr lang="ko-KR" altLang="en-US" dirty="0"/>
              <a:t> 진행할 때 중요한 것은 테스트를 준비하는 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리팩토링</a:t>
            </a:r>
            <a:r>
              <a:rPr lang="ko-KR" altLang="en-US" dirty="0"/>
              <a:t> 과정에서 자칫 실수하면 기존에 동작하던 기능이 동작하지 않을 수 있기 때문</a:t>
            </a:r>
          </a:p>
        </p:txBody>
      </p:sp>
    </p:spTree>
    <p:extLst>
      <p:ext uri="{BB962C8B-B14F-4D97-AF65-F5344CB8AC3E}">
        <p14:creationId xmlns:p14="http://schemas.microsoft.com/office/powerpoint/2010/main" val="2408800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E314D-9406-49DE-8DCE-6A2B08B5B383}"/>
              </a:ext>
            </a:extLst>
          </p:cNvPr>
          <p:cNvSpPr txBox="1"/>
          <p:nvPr/>
        </p:nvSpPr>
        <p:spPr>
          <a:xfrm>
            <a:off x="1407459" y="645458"/>
            <a:ext cx="3908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@ContextConfiguration -&gt; DI </a:t>
            </a:r>
            <a:r>
              <a:rPr lang="ko-KR" altLang="en-US" dirty="0"/>
              <a:t>정보를 어디서 가져와야 하는지 지정할 때 사용</a:t>
            </a:r>
            <a:r>
              <a:rPr lang="en-US" altLang="ko-KR" dirty="0"/>
              <a:t>(locations=XML</a:t>
            </a:r>
            <a:r>
              <a:rPr lang="ko-KR" altLang="en-US" dirty="0"/>
              <a:t>이나 </a:t>
            </a:r>
            <a:r>
              <a:rPr lang="en-US" altLang="ko-KR" dirty="0"/>
              <a:t>classes=</a:t>
            </a:r>
            <a:r>
              <a:rPr lang="ko-KR" altLang="en-US" dirty="0"/>
              <a:t>클래스 파일명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@Configuration </a:t>
            </a:r>
            <a:r>
              <a:rPr lang="ko-KR" altLang="en-US" dirty="0"/>
              <a:t>클래스를 설정 정보로 등록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38DC6-1DAE-4A0E-8DAA-F990612A8CBD}"/>
              </a:ext>
            </a:extLst>
          </p:cNvPr>
          <p:cNvSpPr txBox="1"/>
          <p:nvPr/>
        </p:nvSpPr>
        <p:spPr>
          <a:xfrm>
            <a:off x="1407459" y="2967335"/>
            <a:ext cx="6777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@Configuration</a:t>
            </a:r>
            <a:r>
              <a:rPr lang="ko-KR" altLang="en-US" dirty="0"/>
              <a:t>으로 등록한 클래스에</a:t>
            </a:r>
            <a:endParaRPr lang="en-US" altLang="ko-KR" dirty="0"/>
          </a:p>
          <a:p>
            <a:r>
              <a:rPr lang="en-US" altLang="ko-KR" dirty="0"/>
              <a:t>@ImportResource</a:t>
            </a:r>
            <a:r>
              <a:rPr lang="ko-KR" altLang="en-US" dirty="0"/>
              <a:t>를 이용하면 </a:t>
            </a:r>
            <a:r>
              <a:rPr lang="en-US" altLang="ko-KR" dirty="0"/>
              <a:t>XML </a:t>
            </a:r>
            <a:r>
              <a:rPr lang="ko-KR" altLang="en-US" dirty="0"/>
              <a:t>파일의 설정정보를 가져오게 만들 수도 있음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7E7BC-7F48-4188-90B5-6243B92571AC}"/>
              </a:ext>
            </a:extLst>
          </p:cNvPr>
          <p:cNvSpPr txBox="1"/>
          <p:nvPr/>
        </p:nvSpPr>
        <p:spPr>
          <a:xfrm>
            <a:off x="1407459" y="4401671"/>
            <a:ext cx="8104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@PostConstruct (</a:t>
            </a:r>
            <a:r>
              <a:rPr lang="ko-KR" altLang="en-US" dirty="0"/>
              <a:t>빈 후처리기</a:t>
            </a:r>
            <a:r>
              <a:rPr lang="en-US" altLang="ko-KR" dirty="0"/>
              <a:t>) </a:t>
            </a:r>
            <a:r>
              <a:rPr lang="ko-KR" altLang="en-US" dirty="0"/>
              <a:t>를 사용하기 위해 </a:t>
            </a:r>
            <a:r>
              <a:rPr lang="en-US" altLang="ko-KR" dirty="0"/>
              <a:t>xml</a:t>
            </a:r>
            <a:r>
              <a:rPr lang="ko-KR" altLang="en-US" dirty="0"/>
              <a:t>에 추가했던 </a:t>
            </a:r>
            <a:r>
              <a:rPr lang="en-US" altLang="ko-KR" dirty="0"/>
              <a:t>&lt;</a:t>
            </a:r>
            <a:r>
              <a:rPr lang="en-US" altLang="ko-KR" dirty="0" err="1"/>
              <a:t>context:annotation-config</a:t>
            </a:r>
            <a:r>
              <a:rPr lang="en-US" altLang="ko-KR" dirty="0"/>
              <a:t>/&gt;</a:t>
            </a:r>
            <a:r>
              <a:rPr lang="ko-KR" altLang="en-US" dirty="0"/>
              <a:t>태그는 필요 없음</a:t>
            </a:r>
            <a:endParaRPr lang="en-US" altLang="ko-KR" dirty="0"/>
          </a:p>
          <a:p>
            <a:r>
              <a:rPr lang="en-US" altLang="ko-KR" dirty="0"/>
              <a:t>-&gt; @Configuration </a:t>
            </a:r>
            <a:r>
              <a:rPr lang="ko-KR" altLang="en-US" dirty="0"/>
              <a:t>으로 설정된 컨테이너에서 직접 처리기를 등록해 주기 때문</a:t>
            </a:r>
          </a:p>
        </p:txBody>
      </p:sp>
    </p:spTree>
    <p:extLst>
      <p:ext uri="{BB962C8B-B14F-4D97-AF65-F5344CB8AC3E}">
        <p14:creationId xmlns:p14="http://schemas.microsoft.com/office/powerpoint/2010/main" val="22339447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36962-EAC5-4190-BFCE-8E10E76E224A}"/>
              </a:ext>
            </a:extLst>
          </p:cNvPr>
          <p:cNvSpPr txBox="1"/>
          <p:nvPr/>
        </p:nvSpPr>
        <p:spPr>
          <a:xfrm>
            <a:off x="1326776" y="618565"/>
            <a:ext cx="779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@Bean</a:t>
            </a:r>
            <a:r>
              <a:rPr lang="ko-KR" altLang="en-US" dirty="0"/>
              <a:t>은 </a:t>
            </a:r>
            <a:r>
              <a:rPr lang="en-US" altLang="ko-KR" dirty="0"/>
              <a:t>@Configuration</a:t>
            </a:r>
            <a:r>
              <a:rPr lang="ko-KR" altLang="en-US" dirty="0"/>
              <a:t>이 붙은 </a:t>
            </a:r>
            <a:r>
              <a:rPr lang="en-US" altLang="ko-KR" dirty="0"/>
              <a:t>DI </a:t>
            </a:r>
            <a:r>
              <a:rPr lang="ko-KR" altLang="en-US" dirty="0"/>
              <a:t>설정용 클래스에서 주로 사용되는 것으로</a:t>
            </a:r>
            <a:r>
              <a:rPr lang="en-US" altLang="ko-KR" dirty="0"/>
              <a:t>, </a:t>
            </a:r>
            <a:r>
              <a:rPr lang="ko-KR" altLang="en-US" dirty="0"/>
              <a:t>메소드를 이용해서 빈 오브젝트의 생성과 의존관계 주입을 직접 자바 코드로 작성할 수 있게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89D21-473A-4031-BAD0-BA7BC82701C8}"/>
              </a:ext>
            </a:extLst>
          </p:cNvPr>
          <p:cNvSpPr txBox="1"/>
          <p:nvPr/>
        </p:nvSpPr>
        <p:spPr>
          <a:xfrm>
            <a:off x="1326776" y="2106706"/>
            <a:ext cx="7189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@Bean</a:t>
            </a:r>
            <a:r>
              <a:rPr lang="ko-KR" altLang="en-US" dirty="0"/>
              <a:t>을 이용해서 </a:t>
            </a:r>
            <a:r>
              <a:rPr lang="en-US" altLang="ko-KR" dirty="0"/>
              <a:t>XML</a:t>
            </a:r>
            <a:r>
              <a:rPr lang="ko-KR" altLang="en-US" dirty="0"/>
              <a:t>의 </a:t>
            </a:r>
            <a:r>
              <a:rPr lang="en-US" altLang="ko-KR" dirty="0"/>
              <a:t>class=</a:t>
            </a:r>
            <a:r>
              <a:rPr lang="ko-KR" altLang="en-US" dirty="0"/>
              <a:t>부분</a:t>
            </a:r>
            <a:r>
              <a:rPr lang="en-US" altLang="ko-KR" dirty="0"/>
              <a:t>(</a:t>
            </a:r>
            <a:r>
              <a:rPr lang="ko-KR" altLang="en-US" dirty="0"/>
              <a:t>리턴 타입</a:t>
            </a:r>
            <a:r>
              <a:rPr lang="en-US" altLang="ko-KR" dirty="0"/>
              <a:t>)</a:t>
            </a:r>
            <a:r>
              <a:rPr lang="ko-KR" altLang="en-US" dirty="0"/>
              <a:t>을 자바코드로 전환 할 때</a:t>
            </a:r>
            <a:r>
              <a:rPr lang="en-US" altLang="ko-KR" dirty="0"/>
              <a:t>, </a:t>
            </a:r>
            <a:r>
              <a:rPr lang="ko-KR" altLang="en-US" dirty="0"/>
              <a:t>리턴 타입을 그대로 명시하는 것보다 인터페이스로 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DI</a:t>
            </a:r>
            <a:r>
              <a:rPr lang="ko-KR" altLang="en-US" dirty="0"/>
              <a:t> 원리에 따라 빈의 구현 클래스는 자유롭게 변경이 가능해야 하기 때문이고 변경하더라도 해당 빈에 의존하는 다른 빈의 코드는 바뀔 필요가 없어야 하기 때문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ABF13-2B5B-4A6E-9302-A1AAD2632AEC}"/>
              </a:ext>
            </a:extLst>
          </p:cNvPr>
          <p:cNvSpPr txBox="1"/>
          <p:nvPr/>
        </p:nvSpPr>
        <p:spPr>
          <a:xfrm>
            <a:off x="1407459" y="4760259"/>
            <a:ext cx="779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@Configuration </a:t>
            </a:r>
            <a:r>
              <a:rPr lang="ko-KR" altLang="en-US" dirty="0"/>
              <a:t>자바 클래스에서 정의한 빈과 </a:t>
            </a:r>
            <a:r>
              <a:rPr lang="en-US" altLang="ko-KR" dirty="0"/>
              <a:t>XML</a:t>
            </a:r>
            <a:r>
              <a:rPr lang="ko-KR" altLang="en-US" dirty="0"/>
              <a:t>에서 정의한 빈은 얼마든지 서로 참조가 가능함</a:t>
            </a:r>
          </a:p>
        </p:txBody>
      </p:sp>
    </p:spTree>
    <p:extLst>
      <p:ext uri="{BB962C8B-B14F-4D97-AF65-F5344CB8AC3E}">
        <p14:creationId xmlns:p14="http://schemas.microsoft.com/office/powerpoint/2010/main" val="30962371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B23ED8-D372-49C5-97BC-66BE19B98F79}"/>
              </a:ext>
            </a:extLst>
          </p:cNvPr>
          <p:cNvSpPr txBox="1"/>
          <p:nvPr/>
        </p:nvSpPr>
        <p:spPr>
          <a:xfrm>
            <a:off x="968188" y="475129"/>
            <a:ext cx="4706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 코드로 정의한 빈은 </a:t>
            </a:r>
            <a:r>
              <a:rPr lang="en-US" altLang="ko-KR" dirty="0"/>
              <a:t>XML</a:t>
            </a:r>
            <a:r>
              <a:rPr lang="ko-KR" altLang="en-US" dirty="0"/>
              <a:t>에서 </a:t>
            </a:r>
            <a:r>
              <a:rPr lang="en-US" altLang="ko-KR" dirty="0"/>
              <a:t>&lt;property&gt;</a:t>
            </a:r>
            <a:r>
              <a:rPr lang="ko-KR" altLang="en-US" dirty="0"/>
              <a:t>를 이용해 참조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반대로 자바코드에서 </a:t>
            </a:r>
            <a:r>
              <a:rPr lang="en-US" altLang="ko-KR" dirty="0"/>
              <a:t>XML</a:t>
            </a:r>
            <a:r>
              <a:rPr lang="ko-KR" altLang="en-US" dirty="0"/>
              <a:t>에서 정의한 빈을 참조하려면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메소드 호출로는 불가</a:t>
            </a:r>
            <a:endParaRPr lang="en-US" altLang="ko-KR" dirty="0"/>
          </a:p>
          <a:p>
            <a:r>
              <a:rPr lang="en-US" altLang="ko-KR" dirty="0"/>
              <a:t>@Autowired</a:t>
            </a:r>
            <a:r>
              <a:rPr lang="ko-KR" altLang="en-US" dirty="0"/>
              <a:t>가 붙은 필드를 선언해서 </a:t>
            </a:r>
            <a:r>
              <a:rPr lang="en-US" altLang="ko-KR" dirty="0"/>
              <a:t>XML</a:t>
            </a:r>
            <a:r>
              <a:rPr lang="ko-KR" altLang="en-US" dirty="0"/>
              <a:t>에 정의된 빈을 컨테이너가 주입해주게 해야함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5E5AC-D8B1-45A2-853B-E9C9BE883125}"/>
              </a:ext>
            </a:extLst>
          </p:cNvPr>
          <p:cNvSpPr txBox="1"/>
          <p:nvPr/>
        </p:nvSpPr>
        <p:spPr>
          <a:xfrm>
            <a:off x="968188" y="5414683"/>
            <a:ext cx="578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@Autowired</a:t>
            </a:r>
            <a:r>
              <a:rPr lang="ko-KR" altLang="en-US" dirty="0"/>
              <a:t>는 필드 타입을 기준으로 빈을 찾고 </a:t>
            </a:r>
            <a:r>
              <a:rPr lang="en-US" altLang="ko-KR" dirty="0"/>
              <a:t>@Resource</a:t>
            </a:r>
            <a:r>
              <a:rPr lang="ko-KR" altLang="en-US" dirty="0"/>
              <a:t>는 필드 이름을 기준으로 한다</a:t>
            </a:r>
          </a:p>
        </p:txBody>
      </p:sp>
    </p:spTree>
    <p:extLst>
      <p:ext uri="{BB962C8B-B14F-4D97-AF65-F5344CB8AC3E}">
        <p14:creationId xmlns:p14="http://schemas.microsoft.com/office/powerpoint/2010/main" val="2667747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2D30C-1A67-4EED-972A-A52C2F9BB006}"/>
              </a:ext>
            </a:extLst>
          </p:cNvPr>
          <p:cNvSpPr txBox="1"/>
          <p:nvPr/>
        </p:nvSpPr>
        <p:spPr>
          <a:xfrm>
            <a:off x="1326776" y="744071"/>
            <a:ext cx="3720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@Transactional</a:t>
            </a:r>
            <a:r>
              <a:rPr lang="ko-KR" altLang="en-US" dirty="0"/>
              <a:t>을 이용한  트랜잭션 </a:t>
            </a:r>
            <a:r>
              <a:rPr lang="en-US" altLang="ko-KR" dirty="0"/>
              <a:t>AOP </a:t>
            </a:r>
            <a:r>
              <a:rPr lang="ko-KR" altLang="en-US" dirty="0"/>
              <a:t>기능을 사용 하기 위해</a:t>
            </a:r>
            <a:r>
              <a:rPr lang="en-US" altLang="ko-KR" dirty="0"/>
              <a:t> </a:t>
            </a:r>
            <a:r>
              <a:rPr lang="ko-KR" altLang="en-US" dirty="0"/>
              <a:t>전용 태그를 </a:t>
            </a:r>
            <a:r>
              <a:rPr lang="en-US" altLang="ko-KR" dirty="0"/>
              <a:t>XML</a:t>
            </a:r>
            <a:r>
              <a:rPr lang="ko-KR" altLang="en-US" dirty="0"/>
              <a:t>에서 가져와서 자바코드로 작성하기 어려움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트랜잭션 </a:t>
            </a:r>
            <a:r>
              <a:rPr lang="en-US" altLang="ko-KR" dirty="0"/>
              <a:t>AOP</a:t>
            </a:r>
            <a:r>
              <a:rPr lang="ko-KR" altLang="en-US" dirty="0"/>
              <a:t>를 적용하려면 복잡하고 많은 빈이 </a:t>
            </a:r>
            <a:r>
              <a:rPr lang="ko-KR" altLang="en-US" dirty="0" err="1"/>
              <a:t>동원돼야함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XML</a:t>
            </a:r>
            <a:r>
              <a:rPr lang="ko-KR" altLang="en-US" dirty="0"/>
              <a:t>에서 자주 사용되는 전용 태그를 </a:t>
            </a:r>
            <a:r>
              <a:rPr lang="en-US" altLang="ko-KR" dirty="0"/>
              <a:t>@Enable</a:t>
            </a:r>
            <a:r>
              <a:rPr lang="ko-KR" altLang="en-US" dirty="0"/>
              <a:t>로 시작하는 </a:t>
            </a:r>
            <a:r>
              <a:rPr lang="ko-KR" altLang="en-US" dirty="0" err="1"/>
              <a:t>애노테이션으로</a:t>
            </a:r>
            <a:r>
              <a:rPr lang="ko-KR" altLang="en-US" dirty="0"/>
              <a:t> 대체할 수 있게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@EnableTransactionManagement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952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76201E-B35B-4639-93E6-C4429DDBD346}"/>
              </a:ext>
            </a:extLst>
          </p:cNvPr>
          <p:cNvSpPr txBox="1"/>
          <p:nvPr/>
        </p:nvSpPr>
        <p:spPr>
          <a:xfrm>
            <a:off x="923365" y="452282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@Autowired</a:t>
            </a:r>
            <a:r>
              <a:rPr lang="ko-KR" altLang="en-US" dirty="0"/>
              <a:t>는 </a:t>
            </a:r>
            <a:r>
              <a:rPr lang="ko-KR" altLang="en-US" dirty="0" err="1"/>
              <a:t>자동와이어링</a:t>
            </a:r>
            <a:r>
              <a:rPr lang="ko-KR" altLang="en-US" dirty="0"/>
              <a:t> 기법을 이용해서 조건에 맞는 빈을 찾아 자동으로 </a:t>
            </a:r>
            <a:r>
              <a:rPr lang="ko-KR" altLang="en-US" dirty="0" err="1"/>
              <a:t>수정자</a:t>
            </a:r>
            <a:r>
              <a:rPr lang="ko-KR" altLang="en-US" dirty="0"/>
              <a:t> 메소드나 필드에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스프링은 </a:t>
            </a:r>
            <a:r>
              <a:rPr lang="en-US" altLang="ko-KR" dirty="0"/>
              <a:t>@Autowired</a:t>
            </a:r>
            <a:r>
              <a:rPr lang="ko-KR" altLang="en-US" dirty="0"/>
              <a:t>가 붙은 </a:t>
            </a:r>
            <a:r>
              <a:rPr lang="ko-KR" altLang="en-US" dirty="0" err="1"/>
              <a:t>수정자</a:t>
            </a:r>
            <a:r>
              <a:rPr lang="ko-KR" altLang="en-US" dirty="0"/>
              <a:t> 메소드가 있으면 파라미터 타입을 보고 주입 가능한 타입의 빈을 모두 찾는다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주입 가능한 타입의 빈이 하나라면 스프링이 </a:t>
            </a:r>
            <a:r>
              <a:rPr lang="ko-KR" altLang="en-US" dirty="0" err="1"/>
              <a:t>수정자</a:t>
            </a:r>
            <a:r>
              <a:rPr lang="ko-KR" altLang="en-US" dirty="0"/>
              <a:t> 메소드를 호출해서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개 이상이 나오면 그 중에서 </a:t>
            </a:r>
            <a:r>
              <a:rPr lang="ko-KR" altLang="en-US" dirty="0" err="1"/>
              <a:t>수정자</a:t>
            </a:r>
            <a:r>
              <a:rPr lang="ko-KR" altLang="en-US" dirty="0"/>
              <a:t> 메소드의 프로퍼티와 동일한 이름의 빈이 있는지 찾고 일치하면 이를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218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C214A-13E3-4391-8E41-D707474326F1}"/>
              </a:ext>
            </a:extLst>
          </p:cNvPr>
          <p:cNvSpPr txBox="1"/>
          <p:nvPr/>
        </p:nvSpPr>
        <p:spPr>
          <a:xfrm>
            <a:off x="1048871" y="771839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대상이 사용하는 의존 오브젝트를 대체할 수 있도록 만든 오브젝트를 테스트 대역이라고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F9B0F-88A0-41A1-ADDF-1096EA75D1D1}"/>
              </a:ext>
            </a:extLst>
          </p:cNvPr>
          <p:cNvSpPr txBox="1"/>
          <p:nvPr/>
        </p:nvSpPr>
        <p:spPr>
          <a:xfrm>
            <a:off x="1048871" y="1766921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대역은 테스트 대상 오브젝트가 원활하게 동작할 수 있도록 도우면서 테스트를 위해 간접적인 정보를 제공해주기도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19C1E-9136-4669-8F8C-CA532BF1EDBA}"/>
              </a:ext>
            </a:extLst>
          </p:cNvPr>
          <p:cNvSpPr txBox="1"/>
          <p:nvPr/>
        </p:nvSpPr>
        <p:spPr>
          <a:xfrm>
            <a:off x="1151965" y="2995085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대역 중에서 테스트 대상으로부터 전달받은 정보를 검증할 수 있도록 설계된 것을 목 오브젝트라고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294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117282-3334-4EA9-9D63-1C12F25C7204}"/>
              </a:ext>
            </a:extLst>
          </p:cNvPr>
          <p:cNvSpPr txBox="1"/>
          <p:nvPr/>
        </p:nvSpPr>
        <p:spPr>
          <a:xfrm>
            <a:off x="1819835" y="735106"/>
            <a:ext cx="3944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원래</a:t>
            </a:r>
            <a:r>
              <a:rPr lang="en-US" altLang="ko-KR" dirty="0"/>
              <a:t> </a:t>
            </a:r>
            <a:r>
              <a:rPr lang="ko-KR" altLang="en-US" dirty="0"/>
              <a:t>자바 언어에서 </a:t>
            </a:r>
            <a:r>
              <a:rPr lang="en-US" altLang="ko-KR" dirty="0"/>
              <a:t>private </a:t>
            </a:r>
            <a:r>
              <a:rPr lang="ko-KR" altLang="en-US" dirty="0"/>
              <a:t>필드에는 클래스 외부에서 값을 넣을 수 없게 되어 있지만 스프링은 </a:t>
            </a:r>
            <a:r>
              <a:rPr lang="ko-KR" altLang="en-US" dirty="0" err="1"/>
              <a:t>리플렉션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이용해 제약조건을 우회해서 값을 </a:t>
            </a:r>
            <a:r>
              <a:rPr lang="ko-KR" altLang="en-US" dirty="0" err="1"/>
              <a:t>넣어줌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F0C75-EDE3-471E-BF7D-A64C2D2C0C2D}"/>
              </a:ext>
            </a:extLst>
          </p:cNvPr>
          <p:cNvSpPr txBox="1"/>
          <p:nvPr/>
        </p:nvSpPr>
        <p:spPr>
          <a:xfrm>
            <a:off x="2241176" y="2653553"/>
            <a:ext cx="3854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@Autowired</a:t>
            </a:r>
            <a:r>
              <a:rPr lang="ko-KR" altLang="en-US" dirty="0"/>
              <a:t>와 같은 </a:t>
            </a:r>
            <a:r>
              <a:rPr lang="ko-KR" altLang="en-US" dirty="0" err="1"/>
              <a:t>자동와이어링은</a:t>
            </a:r>
            <a:r>
              <a:rPr lang="ko-KR" altLang="en-US" dirty="0"/>
              <a:t> 적절히 사용하면 </a:t>
            </a:r>
            <a:r>
              <a:rPr lang="en-US" altLang="ko-KR" dirty="0"/>
              <a:t>DI </a:t>
            </a:r>
            <a:r>
              <a:rPr lang="ko-KR" altLang="en-US" dirty="0"/>
              <a:t>관련 코드를 대폭 줄일 수 있어서 편리하지만 빈 설정정보를 보고 다른 빈과 의존관계가 어떻게 맺어져 있는지 한눈에 파악하기 힘듦</a:t>
            </a:r>
          </a:p>
        </p:txBody>
      </p:sp>
    </p:spTree>
    <p:extLst>
      <p:ext uri="{BB962C8B-B14F-4D97-AF65-F5344CB8AC3E}">
        <p14:creationId xmlns:p14="http://schemas.microsoft.com/office/powerpoint/2010/main" val="4275656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F7DDD-97EB-48B8-8381-6E1BD3DFD25C}"/>
              </a:ext>
            </a:extLst>
          </p:cNvPr>
          <p:cNvSpPr txBox="1"/>
          <p:nvPr/>
        </p:nvSpPr>
        <p:spPr>
          <a:xfrm>
            <a:off x="1093694" y="762000"/>
            <a:ext cx="8489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@Component</a:t>
            </a:r>
            <a:r>
              <a:rPr lang="ko-KR" altLang="en-US" dirty="0"/>
              <a:t>가 붙은 </a:t>
            </a:r>
            <a:r>
              <a:rPr lang="ko-KR" altLang="en-US" b="1" dirty="0"/>
              <a:t>클래스</a:t>
            </a:r>
            <a:r>
              <a:rPr lang="ko-KR" altLang="en-US" dirty="0"/>
              <a:t>는 빈 스캐너를 통해 자동으로 빈으로 등록됨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빈으로 등록될 후보 클래스에 붙여주는 일종의 마커라고 보면 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7DCE7-E319-4AA3-B869-98A076F1D9ED}"/>
              </a:ext>
            </a:extLst>
          </p:cNvPr>
          <p:cNvSpPr txBox="1"/>
          <p:nvPr/>
        </p:nvSpPr>
        <p:spPr>
          <a:xfrm>
            <a:off x="1461247" y="2375647"/>
            <a:ext cx="3801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@Component </a:t>
            </a:r>
            <a:r>
              <a:rPr lang="ko-KR" altLang="en-US" dirty="0" err="1"/>
              <a:t>애노테이션이</a:t>
            </a:r>
            <a:r>
              <a:rPr lang="ko-KR" altLang="en-US" dirty="0"/>
              <a:t> 달린 클래스를 찾는 것은 부담이 많이 가는 작업임</a:t>
            </a:r>
            <a:endParaRPr lang="en-US" altLang="ko-KR" dirty="0"/>
          </a:p>
          <a:p>
            <a:r>
              <a:rPr lang="en-US" altLang="ko-KR" dirty="0"/>
              <a:t>-&gt; @ComponentScan</a:t>
            </a:r>
            <a:r>
              <a:rPr lang="ko-KR" altLang="en-US" dirty="0"/>
              <a:t>을 이용해 특정 패키지 아래서만 찾도록 기준이 되는 패키지를 지정해줌</a:t>
            </a:r>
          </a:p>
        </p:txBody>
      </p:sp>
    </p:spTree>
    <p:extLst>
      <p:ext uri="{BB962C8B-B14F-4D97-AF65-F5344CB8AC3E}">
        <p14:creationId xmlns:p14="http://schemas.microsoft.com/office/powerpoint/2010/main" val="6346956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FF492D-5582-4E55-8F2D-3D75FE79D21E}"/>
              </a:ext>
            </a:extLst>
          </p:cNvPr>
          <p:cNvSpPr txBox="1"/>
          <p:nvPr/>
        </p:nvSpPr>
        <p:spPr>
          <a:xfrm>
            <a:off x="2402541" y="923365"/>
            <a:ext cx="36934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빈의 클래스는 </a:t>
            </a:r>
            <a:r>
              <a:rPr lang="en-US" altLang="ko-KR" dirty="0"/>
              <a:t>@Component</a:t>
            </a:r>
            <a:r>
              <a:rPr lang="ko-KR" altLang="en-US" dirty="0"/>
              <a:t>가 붙은 클래스이고</a:t>
            </a:r>
            <a:r>
              <a:rPr lang="en-US" altLang="ko-KR" dirty="0"/>
              <a:t>, </a:t>
            </a:r>
            <a:r>
              <a:rPr lang="ko-KR" altLang="en-US" dirty="0"/>
              <a:t>빈의 아이디는 따로 지정하지 않았으면 클래스 이름의 첫 글자를 소문자로 바꿔서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자동 빈 등록을 이용하는 경우 빈의 의존관계를 담은 프로퍼티를 따로 지정할 방법이 없다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프로퍼티 설정에 </a:t>
            </a:r>
            <a:r>
              <a:rPr lang="en-US" altLang="ko-KR" dirty="0"/>
              <a:t>@Autowired</a:t>
            </a:r>
            <a:r>
              <a:rPr lang="ko-KR" altLang="en-US" dirty="0"/>
              <a:t>와 같은 </a:t>
            </a:r>
            <a:r>
              <a:rPr lang="ko-KR" altLang="en-US" dirty="0" err="1"/>
              <a:t>자동와이어링</a:t>
            </a:r>
            <a:r>
              <a:rPr lang="ko-KR" altLang="en-US" dirty="0"/>
              <a:t> 방식을 </a:t>
            </a:r>
            <a:r>
              <a:rPr lang="ko-KR" altLang="en-US" dirty="0" err="1"/>
              <a:t>적용해야함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@Component</a:t>
            </a:r>
            <a:r>
              <a:rPr lang="ko-KR" altLang="en-US" dirty="0"/>
              <a:t>가 붙은 클래스의 이름 대신 다른 이름을 빈의 아이디로 사용 가능</a:t>
            </a:r>
            <a:endParaRPr lang="en-US" altLang="ko-KR" dirty="0"/>
          </a:p>
          <a:p>
            <a:r>
              <a:rPr lang="ko-KR" altLang="en-US" dirty="0"/>
              <a:t>예 </a:t>
            </a:r>
            <a:r>
              <a:rPr lang="en-US" altLang="ko-KR" dirty="0"/>
              <a:t>@Component(“userDao”)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145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B59FF9-E11B-4211-939A-D5D1DCC2FE48}"/>
              </a:ext>
            </a:extLst>
          </p:cNvPr>
          <p:cNvSpPr txBox="1"/>
          <p:nvPr/>
        </p:nvSpPr>
        <p:spPr>
          <a:xfrm>
            <a:off x="2277034" y="770965"/>
            <a:ext cx="73958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애노테이션에</a:t>
            </a:r>
            <a:r>
              <a:rPr lang="ko-KR" altLang="en-US" dirty="0"/>
              <a:t> 공통적인 속성을 부여하려면 메타 </a:t>
            </a:r>
            <a:r>
              <a:rPr lang="ko-KR" altLang="en-US" dirty="0" err="1"/>
              <a:t>애노테이션을</a:t>
            </a:r>
            <a:r>
              <a:rPr lang="ko-KR" altLang="en-US" dirty="0"/>
              <a:t> 이용함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메타 </a:t>
            </a:r>
            <a:r>
              <a:rPr lang="ko-KR" altLang="en-US" dirty="0" err="1"/>
              <a:t>애노테이션은</a:t>
            </a:r>
            <a:r>
              <a:rPr lang="ko-KR" altLang="en-US" dirty="0"/>
              <a:t> </a:t>
            </a:r>
            <a:r>
              <a:rPr lang="ko-KR" altLang="en-US" dirty="0" err="1"/>
              <a:t>애노테이션의</a:t>
            </a:r>
            <a:r>
              <a:rPr lang="ko-KR" altLang="en-US" dirty="0"/>
              <a:t> 정의에 부여된 </a:t>
            </a:r>
            <a:r>
              <a:rPr lang="ko-KR" altLang="en-US" dirty="0" err="1"/>
              <a:t>애노테이션을</a:t>
            </a:r>
            <a:r>
              <a:rPr lang="ko-KR" altLang="en-US" dirty="0"/>
              <a:t> 말함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&lt;@Component </a:t>
            </a:r>
            <a:r>
              <a:rPr lang="ko-KR" altLang="en-US" dirty="0"/>
              <a:t>메타 </a:t>
            </a:r>
            <a:r>
              <a:rPr lang="ko-KR" altLang="en-US" dirty="0" err="1"/>
              <a:t>애노테이션을</a:t>
            </a:r>
            <a:r>
              <a:rPr lang="ko-KR" altLang="en-US" dirty="0"/>
              <a:t> 가진 </a:t>
            </a:r>
            <a:r>
              <a:rPr lang="ko-KR" altLang="en-US" dirty="0" err="1"/>
              <a:t>애노테이션</a:t>
            </a:r>
            <a:r>
              <a:rPr lang="ko-KR" altLang="en-US" dirty="0"/>
              <a:t> 정의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@Component</a:t>
            </a:r>
          </a:p>
          <a:p>
            <a:r>
              <a:rPr lang="en-US" altLang="ko-KR" dirty="0"/>
              <a:t>Public @interface </a:t>
            </a:r>
            <a:r>
              <a:rPr lang="en-US" altLang="ko-KR" dirty="0" err="1"/>
              <a:t>SnsConnector</a:t>
            </a:r>
            <a:r>
              <a:rPr lang="en-US" altLang="ko-KR" dirty="0"/>
              <a:t> {}</a:t>
            </a:r>
          </a:p>
          <a:p>
            <a:endParaRPr lang="en-US" altLang="ko-KR" dirty="0"/>
          </a:p>
          <a:p>
            <a:r>
              <a:rPr lang="en-US" altLang="ko-KR" dirty="0"/>
              <a:t>@SnsConnector</a:t>
            </a:r>
            <a:r>
              <a:rPr lang="ko-KR" altLang="en-US" dirty="0"/>
              <a:t>를 클래스에 부여해주면 자동 빈 등록 대상이 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DAO</a:t>
            </a:r>
            <a:r>
              <a:rPr lang="ko-KR" altLang="en-US" dirty="0"/>
              <a:t>기능을 제공하는 클래스에는 </a:t>
            </a:r>
            <a:r>
              <a:rPr lang="en-US" altLang="ko-KR" dirty="0"/>
              <a:t>@Component </a:t>
            </a:r>
            <a:r>
              <a:rPr lang="ko-KR" altLang="en-US" dirty="0"/>
              <a:t>대신 </a:t>
            </a:r>
            <a:r>
              <a:rPr lang="en-US" altLang="ko-KR" dirty="0"/>
              <a:t>@Repository</a:t>
            </a:r>
            <a:r>
              <a:rPr lang="ko-KR" altLang="en-US" dirty="0"/>
              <a:t>을 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27129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4405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019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40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627BE3-2716-4A15-A5FE-4A74CD91B787}"/>
              </a:ext>
            </a:extLst>
          </p:cNvPr>
          <p:cNvSpPr txBox="1"/>
          <p:nvPr/>
        </p:nvSpPr>
        <p:spPr>
          <a:xfrm>
            <a:off x="1219200" y="7431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@Before: 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테스트 메서드가 실행되기 전에 항상 실행되는 것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62F6B-D585-4FD5-803A-0F678A57AC0C}"/>
              </a:ext>
            </a:extLst>
          </p:cNvPr>
          <p:cNvSpPr txBox="1"/>
          <p:nvPr/>
        </p:nvSpPr>
        <p:spPr>
          <a:xfrm>
            <a:off x="1219200" y="2151529"/>
            <a:ext cx="3433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개발에서 가장 많은 실수가 일어나는 곳은 </a:t>
            </a:r>
            <a:r>
              <a:rPr lang="en-US" altLang="ko-KR" dirty="0"/>
              <a:t>SQL</a:t>
            </a:r>
            <a:r>
              <a:rPr lang="ko-KR" altLang="en-US" dirty="0"/>
              <a:t>문장</a:t>
            </a:r>
            <a:endParaRPr lang="en-US" altLang="ko-KR" dirty="0"/>
          </a:p>
          <a:p>
            <a:r>
              <a:rPr lang="en-US" altLang="ko-KR" dirty="0"/>
              <a:t>-&gt; UPDATE </a:t>
            </a:r>
            <a:r>
              <a:rPr lang="ko-KR" altLang="en-US" dirty="0"/>
              <a:t>문장에서 </a:t>
            </a:r>
            <a:r>
              <a:rPr lang="en-US" altLang="ko-KR" dirty="0"/>
              <a:t>WHERE</a:t>
            </a:r>
            <a:r>
              <a:rPr lang="ko-KR" altLang="en-US" dirty="0"/>
              <a:t>절을 빼먹는 경우 검증 하기가 </a:t>
            </a:r>
            <a:r>
              <a:rPr lang="ko-KR" altLang="en-US" dirty="0" err="1"/>
              <a:t>힘듬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해결방안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update()</a:t>
            </a:r>
            <a:r>
              <a:rPr lang="ko-KR" altLang="en-US" dirty="0"/>
              <a:t>가 돌려주는 리턴 값을 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테스트를 보강해서 사용자 외의 정보는 변경되지 않음을 확인</a:t>
            </a:r>
            <a:r>
              <a:rPr lang="en-US" altLang="ko-KR" dirty="0"/>
              <a:t>(</a:t>
            </a:r>
            <a:r>
              <a:rPr lang="ko-KR" altLang="en-US" dirty="0"/>
              <a:t>사용자를 </a:t>
            </a:r>
            <a:r>
              <a:rPr lang="ko-KR" altLang="en-US" dirty="0" err="1"/>
              <a:t>두명</a:t>
            </a:r>
            <a:r>
              <a:rPr lang="ko-KR" altLang="en-US" dirty="0"/>
              <a:t> 등록해 놓고</a:t>
            </a:r>
            <a:r>
              <a:rPr lang="en-US" altLang="ko-KR" dirty="0"/>
              <a:t>, </a:t>
            </a:r>
            <a:r>
              <a:rPr lang="ko-KR" altLang="en-US" dirty="0"/>
              <a:t>그중 하나만 수정한 뒤에 수정된 사용자와 수정하지 않은 사용자의 정보를 모두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33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B27A-E39A-47DD-A3A7-3BBD5A9BC9F4}"/>
              </a:ext>
            </a:extLst>
          </p:cNvPr>
          <p:cNvSpPr txBox="1"/>
          <p:nvPr/>
        </p:nvSpPr>
        <p:spPr>
          <a:xfrm>
            <a:off x="2120151" y="1820707"/>
            <a:ext cx="7754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r>
              <a:rPr lang="ko-KR" altLang="en-US" dirty="0"/>
              <a:t>는 </a:t>
            </a:r>
            <a:r>
              <a:rPr lang="en-US" altLang="ko-KR" dirty="0"/>
              <a:t>Dao</a:t>
            </a:r>
            <a:r>
              <a:rPr lang="ko-KR" altLang="en-US" dirty="0"/>
              <a:t>의 구현 클래스가 바뀌어도 영향 받지 않도록 해야 한다 </a:t>
            </a:r>
            <a:r>
              <a:rPr lang="en-US" altLang="ko-KR" dirty="0"/>
              <a:t>-&gt; DAO</a:t>
            </a:r>
            <a:r>
              <a:rPr lang="ko-KR" altLang="en-US" dirty="0"/>
              <a:t>의 인터페이스를 사용하고 </a:t>
            </a:r>
            <a:r>
              <a:rPr lang="en-US" altLang="ko-KR" dirty="0"/>
              <a:t>DI</a:t>
            </a:r>
            <a:r>
              <a:rPr lang="ko-KR" altLang="en-US" dirty="0"/>
              <a:t>를 적용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4F241-0B73-4633-98EE-00324C636A9B}"/>
              </a:ext>
            </a:extLst>
          </p:cNvPr>
          <p:cNvSpPr txBox="1"/>
          <p:nvPr/>
        </p:nvSpPr>
        <p:spPr>
          <a:xfrm>
            <a:off x="2447364" y="2644588"/>
            <a:ext cx="710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5F6368"/>
                </a:solidFill>
                <a:effectLst/>
                <a:latin typeface="Apple SD Gothic Neo"/>
              </a:rPr>
              <a:t>플래그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(</a:t>
            </a:r>
            <a:r>
              <a:rPr lang="en-US" altLang="ko-KR" b="1" i="0" dirty="0">
                <a:solidFill>
                  <a:srgbClr val="5F6368"/>
                </a:solidFill>
                <a:effectLst/>
                <a:latin typeface="Apple SD Gothic Neo"/>
              </a:rPr>
              <a:t>flag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란 원래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"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깃발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"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이라는 뜻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프로그래밍에서는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"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상태를 기록하고 처리 흐름을 제어하기 위한 </a:t>
            </a:r>
            <a:r>
              <a:rPr lang="en-US" altLang="ko-KR" b="0" i="0" dirty="0" err="1">
                <a:solidFill>
                  <a:srgbClr val="4D5156"/>
                </a:solidFill>
                <a:effectLst/>
                <a:latin typeface="Apple SD Gothic Neo"/>
              </a:rPr>
              <a:t>boolean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타입 변수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BB37E-646A-4DE9-B06F-BB3B591CCC44}"/>
              </a:ext>
            </a:extLst>
          </p:cNvPr>
          <p:cNvSpPr txBox="1"/>
          <p:nvPr/>
        </p:nvSpPr>
        <p:spPr>
          <a:xfrm>
            <a:off x="2841812" y="4114800"/>
            <a:ext cx="3854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BASIC, SILVER, GOLD </a:t>
            </a:r>
            <a:r>
              <a:rPr lang="ko-KR" altLang="en-US" dirty="0"/>
              <a:t>세 가지가 있고</a:t>
            </a:r>
            <a:r>
              <a:rPr lang="en-US" altLang="ko-KR" dirty="0"/>
              <a:t>, </a:t>
            </a:r>
            <a:r>
              <a:rPr lang="ko-KR" altLang="en-US" dirty="0"/>
              <a:t>변경이 일어나지 않는 </a:t>
            </a:r>
            <a:r>
              <a:rPr lang="en-US" altLang="ko-KR" dirty="0"/>
              <a:t>GOLD</a:t>
            </a:r>
            <a:r>
              <a:rPr lang="ko-KR" altLang="en-US" dirty="0"/>
              <a:t>를 제외한 나머지 두 가지가 변경이 </a:t>
            </a:r>
            <a:r>
              <a:rPr lang="ko-KR" altLang="en-US" dirty="0" err="1"/>
              <a:t>되는경우와</a:t>
            </a:r>
            <a:r>
              <a:rPr lang="ko-KR" altLang="en-US" dirty="0"/>
              <a:t> 아닌 경우가 있을 때는 최소한 다섯 가지 경우를 살펴봐야한다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614F2-D3FB-49AA-AD73-6C7C0141E73F}"/>
              </a:ext>
            </a:extLst>
          </p:cNvPr>
          <p:cNvSpPr txBox="1"/>
          <p:nvPr/>
        </p:nvSpPr>
        <p:spPr>
          <a:xfrm>
            <a:off x="2120151" y="1066800"/>
            <a:ext cx="556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비즈니스 로직은 </a:t>
            </a:r>
            <a:r>
              <a:rPr lang="en-US" altLang="ko-KR" dirty="0"/>
              <a:t>Service</a:t>
            </a:r>
            <a:r>
              <a:rPr lang="ko-KR" altLang="en-US" dirty="0"/>
              <a:t>에 구현</a:t>
            </a:r>
            <a:r>
              <a:rPr lang="en-US" altLang="ko-KR" dirty="0"/>
              <a:t>(</a:t>
            </a:r>
            <a:r>
              <a:rPr lang="ko-KR" altLang="en-US" dirty="0"/>
              <a:t>하나의 관심사에만 집중하도록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47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14073-6CEB-4C19-801C-6F4510010224}"/>
              </a:ext>
            </a:extLst>
          </p:cNvPr>
          <p:cNvSpPr txBox="1"/>
          <p:nvPr/>
        </p:nvSpPr>
        <p:spPr>
          <a:xfrm>
            <a:off x="1174376" y="1111624"/>
            <a:ext cx="37203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작성된 코드를 살펴 볼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코드에 중복된 부분은 없는가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코드가 무엇을 하는 것인지 이해하기 불편하지 않은가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코드가 자신이 있어야 할 자리에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앞으로 변경이 일어난다면 어떤 것이 있을 수 있고</a:t>
            </a:r>
            <a:r>
              <a:rPr lang="en-US" altLang="ko-KR" dirty="0"/>
              <a:t>, </a:t>
            </a:r>
            <a:r>
              <a:rPr lang="ko-KR" altLang="en-US" dirty="0"/>
              <a:t>그 변화에 쉽게 대응할 수 있게 작성되어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6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56EA-F468-44D7-82FE-32244DDBB9B4}"/>
              </a:ext>
            </a:extLst>
          </p:cNvPr>
          <p:cNvSpPr txBox="1"/>
          <p:nvPr/>
        </p:nvSpPr>
        <p:spPr>
          <a:xfrm>
            <a:off x="1577788" y="815788"/>
            <a:ext cx="3747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코드가 깔끔해 보이지 않는 이유</a:t>
            </a:r>
            <a:r>
              <a:rPr lang="en-US" altLang="ko-KR" dirty="0"/>
              <a:t>: </a:t>
            </a:r>
            <a:r>
              <a:rPr lang="ko-KR" altLang="en-US" dirty="0"/>
              <a:t>성격이 다른 여러 가지 로직이 한데 섞여 있기 때문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유지보수가 어려워질 수 있음 </a:t>
            </a:r>
            <a:r>
              <a:rPr lang="en-US" altLang="ko-KR" dirty="0"/>
              <a:t>-&gt; </a:t>
            </a:r>
            <a:r>
              <a:rPr lang="ko-KR" altLang="en-US" dirty="0"/>
              <a:t>그렇다고 분리를 하면 코드가 더 복잡해짐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22057-DA88-4A25-AB3B-01BD2BB085CF}"/>
              </a:ext>
            </a:extLst>
          </p:cNvPr>
          <p:cNvSpPr txBox="1"/>
          <p:nvPr/>
        </p:nvSpPr>
        <p:spPr>
          <a:xfrm>
            <a:off x="1855694" y="2994212"/>
            <a:ext cx="288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로직에서 처리할 수 없는 경우는 예외를 던져준다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3B007-BE0E-4DD7-B551-E06B99890A12}"/>
              </a:ext>
            </a:extLst>
          </p:cNvPr>
          <p:cNvSpPr txBox="1"/>
          <p:nvPr/>
        </p:nvSpPr>
        <p:spPr>
          <a:xfrm>
            <a:off x="1290918" y="4231341"/>
            <a:ext cx="9475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의 내부 정보가 변경되는 것은 </a:t>
            </a:r>
            <a:r>
              <a:rPr lang="en-US" altLang="ko-KR" dirty="0" err="1"/>
              <a:t>UserService</a:t>
            </a:r>
            <a:r>
              <a:rPr lang="ko-KR" altLang="en-US" dirty="0"/>
              <a:t>보다는 </a:t>
            </a:r>
            <a:r>
              <a:rPr lang="en-US" altLang="ko-KR" dirty="0"/>
              <a:t>User</a:t>
            </a:r>
            <a:r>
              <a:rPr lang="ko-KR" altLang="en-US" dirty="0"/>
              <a:t>가 스스로 다루는 게 적절함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User</a:t>
            </a:r>
            <a:r>
              <a:rPr lang="ko-KR" altLang="en-US" dirty="0"/>
              <a:t>에 내부 정보를 다루는 기능을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UserService</a:t>
            </a:r>
            <a:r>
              <a:rPr lang="ko-KR" altLang="en-US" dirty="0"/>
              <a:t>가 </a:t>
            </a:r>
            <a:r>
              <a:rPr lang="en-US" altLang="ko-KR" dirty="0"/>
              <a:t>User</a:t>
            </a:r>
            <a:r>
              <a:rPr lang="ko-KR" altLang="en-US" dirty="0"/>
              <a:t>에게 내부 정보를 변경하로 요청하는 편이 낫다</a:t>
            </a:r>
          </a:p>
        </p:txBody>
      </p:sp>
    </p:spTree>
    <p:extLst>
      <p:ext uri="{BB962C8B-B14F-4D97-AF65-F5344CB8AC3E}">
        <p14:creationId xmlns:p14="http://schemas.microsoft.com/office/powerpoint/2010/main" val="121701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3028</Words>
  <Application>Microsoft Office PowerPoint</Application>
  <PresentationFormat>와이드스크린</PresentationFormat>
  <Paragraphs>279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1" baseType="lpstr">
      <vt:lpstr>Apple SD Gothic Neo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8694</dc:creator>
  <cp:lastModifiedBy>송주환</cp:lastModifiedBy>
  <cp:revision>176</cp:revision>
  <dcterms:created xsi:type="dcterms:W3CDTF">2022-03-26T14:40:07Z</dcterms:created>
  <dcterms:modified xsi:type="dcterms:W3CDTF">2022-03-29T07:35:33Z</dcterms:modified>
</cp:coreProperties>
</file>