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0F063-7577-477A-824B-CCD4DCB69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96C532-86C8-41BA-94A9-35027B229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5D8E1-B81C-4460-A5AC-A4C304FD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F8EBE-818A-4780-8447-33E5B162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839D6-8BA4-4280-9DF0-94540553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D010E-ECEF-49FA-9CB2-E9B93541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759B1-0791-4F2B-B01F-B737AEBB2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67E1D-FCED-40AD-8500-9B386316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DC688-1D30-4D72-9E83-7576D836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B7715-4A0E-4007-85EF-BEFC60BB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CE1D30-84D4-468C-854D-5C7FEB0EF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D00E9-8AC2-4187-877D-950E46A7A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D6D50-EF6B-402C-8A8A-656FE317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0A549-F8CA-4162-8256-7428980D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E496D-649A-4292-9CFF-5E1FB1AD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3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B5C13-1247-48FC-9652-287CC0DD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00384-B0EC-461A-9D2F-676C4876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D2AC8-FA6A-4CF8-98F4-59804512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8EC7F-8501-446F-8DE0-13F4F7E7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28A79-8A94-4312-9DC1-EA452EDA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3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2EC1F-FB06-4868-8CF8-93C29265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27176-550D-4884-9FEA-4E184667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5E388-29A0-4385-A956-8F281B6B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18CD7-0DBB-4317-B8F8-1E92DAB7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6C3C8-9D7F-4D63-B859-DF6C7C23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4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5218D-EFDB-4647-A176-AD075234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5BB58-4A6D-4A6C-AB4C-C16990925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30E51-39AB-4EA8-8542-A0217ED12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7D606-0EC7-4088-8326-28BD44DD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A1233A-50F3-4DB8-800F-47B69735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BC4CD-FD3D-40AF-9B43-716B8CF2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9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5804C-1182-4E8F-B789-A45DC8CD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DA135-7745-4CA7-A0D7-BD0EB88BA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BACFE-62C0-4812-956A-1ECA991F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76AA8-A638-43AA-AD50-2507730B9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FDD1C6-B1A3-4ADF-B423-B2C9B8642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F74016-066F-498A-A443-B1918B87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71368F-3EB6-4B72-90BA-6D66A8FB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FD100C-B367-49EA-89E3-BED6C879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E61B1-0914-401D-B318-3800C545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EC9AF-EB5D-4BF2-BC17-6D0BEB0D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A5D74E-F74B-44FE-A3D9-826B2E0A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0C11A-128F-438E-95D9-5E1C724B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6BCB6-5987-43C3-B232-FE48625B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7AFD41-0902-47D9-AA63-6D03A0F0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D0BC28-B48E-44E9-882C-2805A195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34F6-DCFF-42CA-A9CF-0D1664E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1EAC3-9270-4596-AE27-BB63D07CD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86157-5C0B-498E-9143-4E19976A0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F0E1C-1738-4D59-A648-FC176168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C3A99-953C-4F55-83E4-1F34D511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5F2B1-6C1E-4F56-B41A-4D8DB46E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4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C178E-4EC8-435D-9E6D-F0CFAD33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55B108-E0AA-49F4-A1CB-2507AD195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28DAC-0B7E-425F-AEC1-96F63586D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E766F-D2DD-4CA1-A99D-5672937A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FBA8-5055-49A1-948A-A0EB42255B5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F51105-C545-4CBA-BF01-3EA5F392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0D43C-E4D0-4ADB-AB4E-42D85267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4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A5DBF8-9C31-4D0B-ACD2-3810BBE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00850-AAA5-48CB-9680-4BB02EAA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3C205-E3D5-45D6-9414-494A5F4F9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EFBA8-5055-49A1-948A-A0EB42255B5C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CC4CA-4F57-4575-8E33-E26038818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9A26B-18E2-407F-9954-C563258E8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C1C31-F214-4F8F-B9CC-9D63912E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6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9B52D-5581-42AC-B0D5-301470508253}"/>
              </a:ext>
            </a:extLst>
          </p:cNvPr>
          <p:cNvSpPr txBox="1"/>
          <p:nvPr/>
        </p:nvSpPr>
        <p:spPr>
          <a:xfrm>
            <a:off x="1147482" y="519953"/>
            <a:ext cx="718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상수를 정의하여 메서드 </a:t>
            </a:r>
            <a:r>
              <a:rPr lang="ko-KR" altLang="en-US" dirty="0" err="1"/>
              <a:t>호출시</a:t>
            </a:r>
            <a:r>
              <a:rPr lang="ko-KR" altLang="en-US" dirty="0"/>
              <a:t> 잘못된 값이 출력 </a:t>
            </a:r>
            <a:r>
              <a:rPr lang="ko-KR" altLang="en-US" dirty="0" err="1"/>
              <a:t>될수</a:t>
            </a:r>
            <a:r>
              <a:rPr lang="ko-KR" altLang="en-US" dirty="0"/>
              <a:t> 있다 </a:t>
            </a:r>
            <a:r>
              <a:rPr lang="en-US" altLang="ko-KR" dirty="0"/>
              <a:t>-&gt; </a:t>
            </a:r>
            <a:r>
              <a:rPr lang="ko-KR" altLang="en-US" dirty="0"/>
              <a:t>상수를 정의 해서 </a:t>
            </a:r>
            <a:r>
              <a:rPr lang="ko-KR" altLang="en-US" dirty="0" err="1"/>
              <a:t>쓰는것</a:t>
            </a:r>
            <a:r>
              <a:rPr lang="ko-KR" altLang="en-US" dirty="0"/>
              <a:t> 보다 </a:t>
            </a:r>
            <a:r>
              <a:rPr lang="en-US" altLang="ko-KR" dirty="0" err="1"/>
              <a:t>enum</a:t>
            </a:r>
            <a:r>
              <a:rPr lang="ko-KR" altLang="en-US" dirty="0"/>
              <a:t>을 쓰는 것이 더 안전하다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32C2F-4E73-4494-8B49-2B5DBA28D254}"/>
              </a:ext>
            </a:extLst>
          </p:cNvPr>
          <p:cNvSpPr txBox="1"/>
          <p:nvPr/>
        </p:nvSpPr>
        <p:spPr>
          <a:xfrm>
            <a:off x="1228165" y="1783976"/>
            <a:ext cx="5190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enum</a:t>
            </a:r>
            <a:r>
              <a:rPr lang="ko-KR" altLang="en-US" dirty="0"/>
              <a:t>은 오브젝트이므로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ko-KR" altLang="en-US" dirty="0" err="1"/>
              <a:t>저장될수</a:t>
            </a:r>
            <a:r>
              <a:rPr lang="ko-KR" altLang="en-US" dirty="0"/>
              <a:t> 있는 </a:t>
            </a:r>
            <a:r>
              <a:rPr lang="en-US" altLang="ko-KR" dirty="0"/>
              <a:t>SQL</a:t>
            </a:r>
            <a:r>
              <a:rPr lang="ko-KR" altLang="en-US" dirty="0"/>
              <a:t>타입이 아니다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DB</a:t>
            </a:r>
            <a:r>
              <a:rPr lang="ko-KR" altLang="en-US" dirty="0"/>
              <a:t>에 저장 가능한 정수형 값으로 반환해 줘야한다</a:t>
            </a:r>
            <a:r>
              <a:rPr lang="en-US" altLang="ko-KR" dirty="0"/>
              <a:t>. (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내부에 메서드를 만들어 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반대로 조회를 했을 경우 </a:t>
            </a:r>
            <a:r>
              <a:rPr lang="en-US" altLang="ko-KR" dirty="0" err="1"/>
              <a:t>ResultSet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의 타입인 </a:t>
            </a:r>
            <a:r>
              <a:rPr lang="en-US" altLang="ko-KR" dirty="0"/>
              <a:t>int</a:t>
            </a:r>
            <a:r>
              <a:rPr lang="ko-KR" altLang="en-US" dirty="0"/>
              <a:t>로 가져오기 때문에 </a:t>
            </a:r>
            <a:r>
              <a:rPr lang="en-US" altLang="ko-KR" dirty="0"/>
              <a:t>set</a:t>
            </a:r>
            <a:r>
              <a:rPr lang="ko-KR" altLang="en-US" dirty="0"/>
              <a:t>메서드를 실행 </a:t>
            </a:r>
            <a:r>
              <a:rPr lang="ko-KR" altLang="en-US" dirty="0" err="1"/>
              <a:t>할때</a:t>
            </a:r>
            <a:r>
              <a:rPr lang="ko-KR" altLang="en-US" dirty="0"/>
              <a:t> 타입이 일치 하지 않으므로 해당 타입의 </a:t>
            </a:r>
            <a:r>
              <a:rPr lang="ko-KR" altLang="en-US" dirty="0" err="1"/>
              <a:t>이늄</a:t>
            </a:r>
            <a:r>
              <a:rPr lang="ko-KR" altLang="en-US" dirty="0"/>
              <a:t> 오브젝트로 바꿔서 </a:t>
            </a:r>
            <a:r>
              <a:rPr lang="en-US" altLang="ko-KR" dirty="0"/>
              <a:t>set</a:t>
            </a:r>
            <a:r>
              <a:rPr lang="ko-KR" altLang="en-US" dirty="0"/>
              <a:t>해줘야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584EF-8269-46E7-9BCD-66FB1CCD0D00}"/>
              </a:ext>
            </a:extLst>
          </p:cNvPr>
          <p:cNvSpPr txBox="1"/>
          <p:nvPr/>
        </p:nvSpPr>
        <p:spPr>
          <a:xfrm>
            <a:off x="1228165" y="5002306"/>
            <a:ext cx="8408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가 사용하는 </a:t>
            </a:r>
            <a:r>
              <a:rPr lang="en-US" altLang="ko-KR" dirty="0"/>
              <a:t>SQL</a:t>
            </a:r>
            <a:r>
              <a:rPr lang="ko-KR" altLang="en-US" dirty="0"/>
              <a:t>은 컴파일 과정에서는 자동으로 검증이 되지 않는 단순 문자열에 불과 </a:t>
            </a:r>
            <a:r>
              <a:rPr lang="en-US" altLang="ko-KR" dirty="0"/>
              <a:t>-&gt; </a:t>
            </a:r>
            <a:r>
              <a:rPr lang="ko-KR" altLang="en-US" dirty="0"/>
              <a:t>빠르게 실행 가능한 포괄적인 테스트를 </a:t>
            </a:r>
            <a:r>
              <a:rPr lang="ko-KR" altLang="en-US" dirty="0" err="1"/>
              <a:t>만들어두면</a:t>
            </a:r>
            <a:r>
              <a:rPr lang="ko-KR" altLang="en-US" dirty="0"/>
              <a:t> 기능의 추가나 수정이 </a:t>
            </a:r>
            <a:r>
              <a:rPr lang="ko-KR" altLang="en-US" dirty="0" err="1"/>
              <a:t>일어날때</a:t>
            </a:r>
            <a:r>
              <a:rPr lang="ko-KR" altLang="en-US" dirty="0"/>
              <a:t> 문제를 빠르게 </a:t>
            </a:r>
            <a:r>
              <a:rPr lang="ko-KR" altLang="en-US" dirty="0" err="1"/>
              <a:t>잡아낼수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402076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DA40A3-7ED0-4F52-931F-7E8101A17D3D}"/>
              </a:ext>
            </a:extLst>
          </p:cNvPr>
          <p:cNvSpPr txBox="1"/>
          <p:nvPr/>
        </p:nvSpPr>
        <p:spPr>
          <a:xfrm>
            <a:off x="1837765" y="9144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테스트에서만 사용할 클래스라면 번거롭게 파일을 따로 만들지 말고 테스트 클래스 내부에 </a:t>
            </a:r>
            <a:r>
              <a:rPr lang="ko-KR" altLang="en-US" dirty="0" err="1"/>
              <a:t>스태틱</a:t>
            </a:r>
            <a:r>
              <a:rPr lang="ko-KR" altLang="en-US" dirty="0"/>
              <a:t> 클래스</a:t>
            </a:r>
            <a:r>
              <a:rPr lang="en-US" altLang="ko-KR" dirty="0"/>
              <a:t>(</a:t>
            </a:r>
            <a:r>
              <a:rPr lang="ko-KR" altLang="en-US" dirty="0"/>
              <a:t>상속 받은 서브 클래스</a:t>
            </a:r>
            <a:r>
              <a:rPr lang="en-US" altLang="ko-KR" dirty="0"/>
              <a:t>)</a:t>
            </a:r>
            <a:r>
              <a:rPr lang="ko-KR" altLang="en-US" dirty="0"/>
              <a:t>로 만드는 것이 간편하다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9C07A-AF52-476A-B2D7-5256BA119B00}"/>
              </a:ext>
            </a:extLst>
          </p:cNvPr>
          <p:cNvSpPr txBox="1"/>
          <p:nvPr/>
        </p:nvSpPr>
        <p:spPr>
          <a:xfrm>
            <a:off x="1927412" y="2223247"/>
            <a:ext cx="88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 접근권한을 </a:t>
            </a:r>
            <a:r>
              <a:rPr lang="en-US" altLang="ko-KR" dirty="0"/>
              <a:t>protected</a:t>
            </a:r>
            <a:r>
              <a:rPr lang="ko-KR" altLang="en-US" dirty="0"/>
              <a:t>로 수정해서 상속을 통해 </a:t>
            </a:r>
            <a:r>
              <a:rPr lang="ko-KR" altLang="en-US" dirty="0" err="1"/>
              <a:t>오버라이딩이</a:t>
            </a:r>
            <a:r>
              <a:rPr lang="ko-KR" altLang="en-US" dirty="0"/>
              <a:t> 가능하도록 함</a:t>
            </a:r>
          </a:p>
        </p:txBody>
      </p:sp>
    </p:spTree>
    <p:extLst>
      <p:ext uri="{BB962C8B-B14F-4D97-AF65-F5344CB8AC3E}">
        <p14:creationId xmlns:p14="http://schemas.microsoft.com/office/powerpoint/2010/main" val="131166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41670-56AF-4EFF-950A-778B4F9FE3B6}"/>
              </a:ext>
            </a:extLst>
          </p:cNvPr>
          <p:cNvSpPr txBox="1"/>
          <p:nvPr/>
        </p:nvSpPr>
        <p:spPr>
          <a:xfrm>
            <a:off x="2277035" y="1344706"/>
            <a:ext cx="545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</a:t>
            </a:r>
            <a:r>
              <a:rPr lang="en-US" altLang="ko-KR" dirty="0"/>
              <a:t>: </a:t>
            </a:r>
            <a:r>
              <a:rPr lang="ko-KR" altLang="en-US" dirty="0"/>
              <a:t>더 이상 나눌 수 없는 단위 작업</a:t>
            </a:r>
            <a:r>
              <a:rPr lang="en-US" altLang="ko-KR" dirty="0"/>
              <a:t>(</a:t>
            </a:r>
            <a:r>
              <a:rPr lang="ko-KR" altLang="en-US" dirty="0" err="1"/>
              <a:t>원자성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19848-2662-43B3-A803-06DE67F60C72}"/>
              </a:ext>
            </a:extLst>
          </p:cNvPr>
          <p:cNvSpPr txBox="1"/>
          <p:nvPr/>
        </p:nvSpPr>
        <p:spPr>
          <a:xfrm>
            <a:off x="2133600" y="2250141"/>
            <a:ext cx="290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이상 쪼갤 수 없는 작업 </a:t>
            </a:r>
            <a:r>
              <a:rPr lang="en-US" altLang="ko-KR" dirty="0"/>
              <a:t>-&gt; </a:t>
            </a:r>
            <a:r>
              <a:rPr lang="ko-KR" altLang="en-US" dirty="0"/>
              <a:t>전체가 다 성공하든지 아니면 전체가 다 실패하든지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D0591-46C4-4300-A89F-C5806108616E}"/>
              </a:ext>
            </a:extLst>
          </p:cNvPr>
          <p:cNvSpPr txBox="1"/>
          <p:nvPr/>
        </p:nvSpPr>
        <p:spPr>
          <a:xfrm>
            <a:off x="2133600" y="3666565"/>
            <a:ext cx="737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중간에 예외가 발생해서 작업을 완료할 수 없다면 아예 작업이 시작되지 않은 것처럼 초기 상태로 돌려놔야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50F6A-02CE-4BE1-86DC-4445CF40FBB1}"/>
              </a:ext>
            </a:extLst>
          </p:cNvPr>
          <p:cNvSpPr txBox="1"/>
          <p:nvPr/>
        </p:nvSpPr>
        <p:spPr>
          <a:xfrm>
            <a:off x="2026022" y="4528991"/>
            <a:ext cx="837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은행 시스템 계좌 작업은 입금계좌 잔고 수정과 출금계좌 잔고 수정이 동시에 </a:t>
            </a:r>
            <a:r>
              <a:rPr lang="en-US" altLang="ko-KR" dirty="0"/>
              <a:t>(</a:t>
            </a:r>
            <a:r>
              <a:rPr lang="ko-KR" altLang="en-US" dirty="0"/>
              <a:t>한 트랜잭션으로 묶여서</a:t>
            </a:r>
            <a:r>
              <a:rPr lang="en-US" altLang="ko-KR" dirty="0"/>
              <a:t>) </a:t>
            </a:r>
            <a:r>
              <a:rPr lang="ko-KR" altLang="en-US" dirty="0"/>
              <a:t>진행 되야 함</a:t>
            </a:r>
          </a:p>
        </p:txBody>
      </p:sp>
    </p:spTree>
    <p:extLst>
      <p:ext uri="{BB962C8B-B14F-4D97-AF65-F5344CB8AC3E}">
        <p14:creationId xmlns:p14="http://schemas.microsoft.com/office/powerpoint/2010/main" val="35853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7BDE06-9738-456A-AB76-44D7C93D0164}"/>
              </a:ext>
            </a:extLst>
          </p:cNvPr>
          <p:cNvSpPr txBox="1"/>
          <p:nvPr/>
        </p:nvSpPr>
        <p:spPr>
          <a:xfrm>
            <a:off x="1532965" y="693911"/>
            <a:ext cx="5351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작업이 성공적으로 실행 </a:t>
            </a:r>
            <a:r>
              <a:rPr lang="ko-KR" altLang="en-US" dirty="0" err="1"/>
              <a:t>됬지만</a:t>
            </a:r>
            <a:r>
              <a:rPr lang="en-US" altLang="ko-KR" dirty="0"/>
              <a:t>, </a:t>
            </a:r>
            <a:r>
              <a:rPr lang="ko-KR" altLang="en-US" dirty="0"/>
              <a:t>두번째 작업이 성공하기 전에 예외가 발생됐다면 앞에서 처리한 작업도 취소 </a:t>
            </a:r>
            <a:r>
              <a:rPr lang="ko-KR" altLang="en-US" dirty="0" err="1"/>
              <a:t>시켜야함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이런 취소 작업을 트랜잭션 롤백이라고 한다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EF708-1FF6-4CA3-B2F2-508ADB3FDBED}"/>
              </a:ext>
            </a:extLst>
          </p:cNvPr>
          <p:cNvSpPr txBox="1"/>
          <p:nvPr/>
        </p:nvSpPr>
        <p:spPr>
          <a:xfrm>
            <a:off x="1515035" y="2788024"/>
            <a:ext cx="4706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작업이 하나의 트랜잭션으로 처리하는 경우에 모든 수행 작업이 다 성공적으로 마무리 </a:t>
            </a:r>
            <a:r>
              <a:rPr lang="ko-KR" altLang="en-US" dirty="0" err="1"/>
              <a:t>됐음을</a:t>
            </a:r>
            <a:r>
              <a:rPr lang="ko-KR" altLang="en-US" dirty="0"/>
              <a:t> </a:t>
            </a:r>
            <a:r>
              <a:rPr lang="ko-KR" altLang="en-US" dirty="0" err="1"/>
              <a:t>확정시켜야함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이것을 트랜잭션 </a:t>
            </a:r>
            <a:r>
              <a:rPr lang="ko-KR" altLang="en-US" dirty="0" err="1"/>
              <a:t>커밋</a:t>
            </a:r>
            <a:r>
              <a:rPr lang="ko-KR" altLang="en-US" dirty="0"/>
              <a:t> 이라고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27405-2111-4373-8AEF-99DF664D7652}"/>
              </a:ext>
            </a:extLst>
          </p:cNvPr>
          <p:cNvSpPr txBox="1"/>
          <p:nvPr/>
        </p:nvSpPr>
        <p:spPr>
          <a:xfrm>
            <a:off x="1515035" y="4948518"/>
            <a:ext cx="591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작업을 무효화하는 롤백</a:t>
            </a:r>
            <a:r>
              <a:rPr lang="en-US" altLang="ko-KR" dirty="0"/>
              <a:t>, </a:t>
            </a:r>
            <a:r>
              <a:rPr lang="ko-KR" altLang="en-US" dirty="0" err="1"/>
              <a:t>모든작업을</a:t>
            </a:r>
            <a:r>
              <a:rPr lang="ko-KR" altLang="en-US" dirty="0"/>
              <a:t> 다 확정하는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50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E0D974-BFFF-4329-8700-D11B5D320EFB}"/>
              </a:ext>
            </a:extLst>
          </p:cNvPr>
          <p:cNvSpPr txBox="1"/>
          <p:nvPr/>
        </p:nvSpPr>
        <p:spPr>
          <a:xfrm>
            <a:off x="914400" y="762000"/>
            <a:ext cx="545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경계설정</a:t>
            </a:r>
            <a:r>
              <a:rPr lang="en-US" altLang="ko-KR" dirty="0"/>
              <a:t>: </a:t>
            </a:r>
            <a:r>
              <a:rPr lang="ko-KR" altLang="en-US" dirty="0"/>
              <a:t>트랜잭션이 시작하는 곳과 끝나는 곳을 지정하는 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A61F7-E223-4917-BCFF-09C190F56C2E}"/>
              </a:ext>
            </a:extLst>
          </p:cNvPr>
          <p:cNvSpPr txBox="1"/>
          <p:nvPr/>
        </p:nvSpPr>
        <p:spPr>
          <a:xfrm>
            <a:off x="914400" y="1532965"/>
            <a:ext cx="736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en-US" altLang="ko-KR" dirty="0" err="1"/>
              <a:t>setAutoCommit</a:t>
            </a:r>
            <a:r>
              <a:rPr lang="en-US" altLang="ko-KR" dirty="0"/>
              <a:t>(false)</a:t>
            </a:r>
            <a:r>
              <a:rPr lang="ko-KR" altLang="en-US" dirty="0"/>
              <a:t>로 트랜잭션 시작을 선언하고 </a:t>
            </a:r>
            <a:r>
              <a:rPr lang="en-US" altLang="ko-KR" dirty="0"/>
              <a:t>commit() </a:t>
            </a:r>
            <a:r>
              <a:rPr lang="ko-KR" altLang="en-US" dirty="0"/>
              <a:t>또는 </a:t>
            </a:r>
            <a:r>
              <a:rPr lang="en-US" altLang="ko-KR" dirty="0"/>
              <a:t>rollback()</a:t>
            </a:r>
            <a:r>
              <a:rPr lang="ko-KR" altLang="en-US" dirty="0"/>
              <a:t>으로 트랜잭션을 종료하는 작업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21DDD-B2FB-48CB-AB85-359F599591BF}"/>
              </a:ext>
            </a:extLst>
          </p:cNvPr>
          <p:cNvSpPr txBox="1"/>
          <p:nvPr/>
        </p:nvSpPr>
        <p:spPr>
          <a:xfrm>
            <a:off x="1102659" y="2770094"/>
            <a:ext cx="98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트랜잭션의 경계는 하나의 </a:t>
            </a:r>
            <a:r>
              <a:rPr lang="en-US" altLang="ko-KR" dirty="0"/>
              <a:t>Connection</a:t>
            </a:r>
            <a:r>
              <a:rPr lang="ko-KR" altLang="en-US" dirty="0"/>
              <a:t>이 만들어지고 닫히는 범위 안에 존재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63B99-4E64-45F4-BA47-A62C2578124D}"/>
              </a:ext>
            </a:extLst>
          </p:cNvPr>
          <p:cNvSpPr txBox="1"/>
          <p:nvPr/>
        </p:nvSpPr>
        <p:spPr>
          <a:xfrm>
            <a:off x="1102659" y="3429000"/>
            <a:ext cx="8238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액세스 코드를 </a:t>
            </a:r>
            <a:r>
              <a:rPr lang="en-US" altLang="ko-KR" dirty="0"/>
              <a:t>DAO</a:t>
            </a:r>
            <a:r>
              <a:rPr lang="ko-KR" altLang="en-US" dirty="0"/>
              <a:t>로 만들어서 </a:t>
            </a:r>
            <a:r>
              <a:rPr lang="ko-KR" altLang="en-US" dirty="0" err="1"/>
              <a:t>분리해놓았을</a:t>
            </a:r>
            <a:r>
              <a:rPr lang="ko-KR" altLang="en-US" dirty="0"/>
              <a:t> 경우에는 </a:t>
            </a:r>
            <a:r>
              <a:rPr lang="en-US" altLang="ko-KR" dirty="0"/>
              <a:t>DAO </a:t>
            </a:r>
            <a:r>
              <a:rPr lang="ko-KR" altLang="en-US" dirty="0"/>
              <a:t>메소드를 호출 </a:t>
            </a:r>
            <a:r>
              <a:rPr lang="ko-KR" altLang="en-US" dirty="0" err="1"/>
              <a:t>할때</a:t>
            </a:r>
            <a:r>
              <a:rPr lang="ko-KR" altLang="en-US" dirty="0"/>
              <a:t> 마다 하나의 새로운 트랜잭션이 만들어짐</a:t>
            </a:r>
            <a:r>
              <a:rPr lang="en-US" altLang="ko-KR" dirty="0"/>
              <a:t>(DB </a:t>
            </a:r>
            <a:r>
              <a:rPr lang="ko-KR" altLang="en-US" dirty="0"/>
              <a:t>커넥션을 매번 만들기 때문에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C5CE9-FC61-418B-9DC1-5F6413F8045A}"/>
              </a:ext>
            </a:extLst>
          </p:cNvPr>
          <p:cNvSpPr txBox="1"/>
          <p:nvPr/>
        </p:nvSpPr>
        <p:spPr>
          <a:xfrm>
            <a:off x="1380564" y="5127812"/>
            <a:ext cx="926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일련의 작업이 하나의 트랜잭션으로 묶이려면 그 작업이 진행되는 동안 </a:t>
            </a:r>
            <a:r>
              <a:rPr lang="en-US" altLang="ko-KR" dirty="0"/>
              <a:t>DB </a:t>
            </a:r>
            <a:r>
              <a:rPr lang="ko-KR" altLang="en-US" dirty="0"/>
              <a:t>커넥션도 하나만 </a:t>
            </a:r>
            <a:r>
              <a:rPr lang="ko-KR" altLang="en-US" dirty="0" err="1"/>
              <a:t>사용돼야함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14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C3DD4-A232-4D31-81D3-F7A01954B854}"/>
              </a:ext>
            </a:extLst>
          </p:cNvPr>
          <p:cNvSpPr txBox="1"/>
          <p:nvPr/>
        </p:nvSpPr>
        <p:spPr>
          <a:xfrm>
            <a:off x="1604682" y="851647"/>
            <a:ext cx="788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동기화</a:t>
            </a:r>
            <a:r>
              <a:rPr lang="en-US" altLang="ko-KR" dirty="0"/>
              <a:t>: </a:t>
            </a:r>
            <a:r>
              <a:rPr lang="ko-KR" altLang="en-US" dirty="0"/>
              <a:t>트랜잭션을 시작하기 위해 만든 </a:t>
            </a:r>
            <a:r>
              <a:rPr lang="en-US" altLang="ko-KR" dirty="0"/>
              <a:t>Connection </a:t>
            </a:r>
            <a:r>
              <a:rPr lang="ko-KR" altLang="en-US" dirty="0"/>
              <a:t>오브젝트를 특별한 저장소에 보관해두고</a:t>
            </a:r>
            <a:r>
              <a:rPr lang="en-US" altLang="ko-KR" dirty="0"/>
              <a:t>, </a:t>
            </a:r>
            <a:r>
              <a:rPr lang="ko-KR" altLang="en-US" dirty="0"/>
              <a:t>이후에 호출되는 </a:t>
            </a:r>
            <a:r>
              <a:rPr lang="en-US" altLang="ko-KR" dirty="0"/>
              <a:t>DAO</a:t>
            </a:r>
            <a:r>
              <a:rPr lang="ko-KR" altLang="en-US" dirty="0"/>
              <a:t>의 메소드에서 저장된 </a:t>
            </a:r>
            <a:r>
              <a:rPr lang="en-US" altLang="ko-KR" dirty="0"/>
              <a:t>Connection</a:t>
            </a:r>
            <a:r>
              <a:rPr lang="ko-KR" altLang="en-US" dirty="0"/>
              <a:t>을 </a:t>
            </a:r>
            <a:r>
              <a:rPr lang="ko-KR" altLang="en-US" dirty="0" err="1"/>
              <a:t>가져다가</a:t>
            </a:r>
            <a:r>
              <a:rPr lang="ko-KR" altLang="en-US" dirty="0"/>
              <a:t> 사용하게 하는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52BEF-3E89-4118-B6AD-1FDF0A2FF7BC}"/>
              </a:ext>
            </a:extLst>
          </p:cNvPr>
          <p:cNvSpPr txBox="1"/>
          <p:nvPr/>
        </p:nvSpPr>
        <p:spPr>
          <a:xfrm>
            <a:off x="1604682" y="2178424"/>
            <a:ext cx="734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트랜잭션은 하나의 </a:t>
            </a:r>
            <a:r>
              <a:rPr lang="en-US" altLang="ko-KR" dirty="0"/>
              <a:t>DB Connection</a:t>
            </a:r>
            <a:r>
              <a:rPr lang="ko-KR" altLang="en-US" dirty="0"/>
              <a:t>에 종속이 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하나의 트랜잭션 안에서 여러 개의 </a:t>
            </a:r>
            <a:r>
              <a:rPr lang="en-US" altLang="ko-KR" dirty="0"/>
              <a:t>DB</a:t>
            </a:r>
            <a:r>
              <a:rPr lang="ko-KR" altLang="en-US" dirty="0"/>
              <a:t>에 데이터를 넣는 작업이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글로벌 트랜잭션 방식을 사용해서 해결해야함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JTA</a:t>
            </a:r>
            <a:r>
              <a:rPr lang="ko-KR" altLang="en-US" dirty="0"/>
              <a:t>를 이용해 트랜잭션 매니저를 활용하면 여러 개의 </a:t>
            </a:r>
            <a:r>
              <a:rPr lang="en-US" altLang="ko-KR" dirty="0"/>
              <a:t>DB</a:t>
            </a:r>
            <a:r>
              <a:rPr lang="ko-KR" altLang="en-US" dirty="0"/>
              <a:t>나 메시징 서버에 대한 작업을 하나의 트랜잭션으로 통합하는 분산 트랜잭션 또는 글로벌 트랜잭션이 가능해짐</a:t>
            </a:r>
          </a:p>
        </p:txBody>
      </p:sp>
    </p:spTree>
    <p:extLst>
      <p:ext uri="{BB962C8B-B14F-4D97-AF65-F5344CB8AC3E}">
        <p14:creationId xmlns:p14="http://schemas.microsoft.com/office/powerpoint/2010/main" val="179722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51777-4968-42D0-BB0F-121AFAB5BA67}"/>
              </a:ext>
            </a:extLst>
          </p:cNvPr>
          <p:cNvSpPr txBox="1"/>
          <p:nvPr/>
        </p:nvSpPr>
        <p:spPr>
          <a:xfrm>
            <a:off x="1272988" y="833717"/>
            <a:ext cx="6822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일정한 패턴을 갖는 유사한 구조는 추상화를 고려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추상화란 하위 시스템의 공통점을 뽑아내서 분리시키는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추상화를 하면 하위 시스템이 어떤 것인지 알지 못하거나 바뀌더라도 일관된 방법으로 접근 할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8EA34-24E5-43CA-92B1-8665AF71F6A9}"/>
              </a:ext>
            </a:extLst>
          </p:cNvPr>
          <p:cNvSpPr txBox="1"/>
          <p:nvPr/>
        </p:nvSpPr>
        <p:spPr>
          <a:xfrm>
            <a:off x="1290918" y="3429000"/>
            <a:ext cx="782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JDBC: SQL</a:t>
            </a:r>
            <a:r>
              <a:rPr lang="ko-KR" altLang="en-US" dirty="0"/>
              <a:t>을 이용하는 방식이라는 공통점을 뽑아내 추상화 한 것</a:t>
            </a:r>
          </a:p>
        </p:txBody>
      </p:sp>
    </p:spTree>
    <p:extLst>
      <p:ext uri="{BB962C8B-B14F-4D97-AF65-F5344CB8AC3E}">
        <p14:creationId xmlns:p14="http://schemas.microsoft.com/office/powerpoint/2010/main" val="370079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E4E2B-845A-4376-94E4-D44169009C6B}"/>
              </a:ext>
            </a:extLst>
          </p:cNvPr>
          <p:cNvSpPr txBox="1"/>
          <p:nvPr/>
        </p:nvSpPr>
        <p:spPr>
          <a:xfrm>
            <a:off x="1416423" y="797859"/>
            <a:ext cx="6060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스프링의 빈으로 등록할 때 먼저 검토해야 할 것</a:t>
            </a:r>
            <a:r>
              <a:rPr lang="en-US" altLang="ko-KR" dirty="0"/>
              <a:t>: </a:t>
            </a:r>
            <a:r>
              <a:rPr lang="ko-KR" altLang="en-US" dirty="0" err="1"/>
              <a:t>싱글톤으로</a:t>
            </a:r>
            <a:r>
              <a:rPr lang="ko-KR" altLang="en-US" dirty="0"/>
              <a:t> 만들어져 여러 스레드에서 동시에 사용해도 괜찮은가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상태를 갖고 있고</a:t>
            </a:r>
            <a:r>
              <a:rPr lang="en-US" altLang="ko-KR" dirty="0"/>
              <a:t>, </a:t>
            </a:r>
            <a:r>
              <a:rPr lang="ko-KR" altLang="en-US" dirty="0" err="1"/>
              <a:t>멀티스레드</a:t>
            </a:r>
            <a:r>
              <a:rPr lang="ko-KR" altLang="en-US" dirty="0"/>
              <a:t> 환경에서 안전하지 않은 클래스를 빈으로 무작정 등록하면 심각한 문제가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20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9012C-780A-47BE-8A87-AFBF661E4B54}"/>
              </a:ext>
            </a:extLst>
          </p:cNvPr>
          <p:cNvSpPr txBox="1"/>
          <p:nvPr/>
        </p:nvSpPr>
        <p:spPr>
          <a:xfrm>
            <a:off x="1264024" y="1057835"/>
            <a:ext cx="988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로직을 담은 코드는 데이터 액세스 로직을 담은 코드와 깔끔하게 분리되는 것이 바람직하다</a:t>
            </a:r>
            <a:r>
              <a:rPr lang="en-US" altLang="ko-KR" dirty="0"/>
              <a:t>. </a:t>
            </a:r>
            <a:r>
              <a:rPr lang="ko-KR" altLang="en-US" dirty="0"/>
              <a:t>비즈니스 로직 코드 또한 내부적으로 책임과 역할에 따라서 깔끔하게 메소드로 정리돼야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4174-483E-48B7-A46F-916B978DDA23}"/>
              </a:ext>
            </a:extLst>
          </p:cNvPr>
          <p:cNvSpPr txBox="1"/>
          <p:nvPr/>
        </p:nvSpPr>
        <p:spPr>
          <a:xfrm>
            <a:off x="1434353" y="2294965"/>
            <a:ext cx="1013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이를 위해서는 </a:t>
            </a:r>
            <a:r>
              <a:rPr lang="en-US" altLang="ko-KR" dirty="0"/>
              <a:t>DAO</a:t>
            </a:r>
            <a:r>
              <a:rPr lang="ko-KR" altLang="en-US" dirty="0"/>
              <a:t>의 기술 변화에 서비스 계층의 코드가 영향을 받지 않도록 인터페이스와 </a:t>
            </a:r>
            <a:r>
              <a:rPr lang="en-US" altLang="ko-KR" dirty="0"/>
              <a:t>DI</a:t>
            </a:r>
            <a:r>
              <a:rPr lang="ko-KR" altLang="en-US" dirty="0"/>
              <a:t>를 잘 활용해서 결합도를 낮춰줘야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4C9AD-4964-44C8-A6FD-DC36869E40EC}"/>
              </a:ext>
            </a:extLst>
          </p:cNvPr>
          <p:cNvSpPr txBox="1"/>
          <p:nvPr/>
        </p:nvSpPr>
        <p:spPr>
          <a:xfrm>
            <a:off x="1264024" y="3603812"/>
            <a:ext cx="1067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를 사용하는 비즈니스 로직에는 단위 작업을 보장해주는 트랜잭션이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F8FF2-4661-4F25-9A9B-3641E0549B1E}"/>
              </a:ext>
            </a:extLst>
          </p:cNvPr>
          <p:cNvSpPr txBox="1"/>
          <p:nvPr/>
        </p:nvSpPr>
        <p:spPr>
          <a:xfrm>
            <a:off x="1165412" y="4563943"/>
            <a:ext cx="1067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트랜잭션의 시작과 종료를 지정하는 일을 트랜잭션 경계설정이라고 한다</a:t>
            </a:r>
            <a:r>
              <a:rPr lang="en-US" altLang="ko-KR" dirty="0"/>
              <a:t>. </a:t>
            </a:r>
            <a:r>
              <a:rPr lang="ko-KR" altLang="en-US" dirty="0"/>
              <a:t>트랜잭션 경계설정은 주로 비즈니스 로직 안에서 일어나는 경우가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BFC47-33B2-4744-9487-F9E7304DB92E}"/>
              </a:ext>
            </a:extLst>
          </p:cNvPr>
          <p:cNvSpPr txBox="1"/>
          <p:nvPr/>
        </p:nvSpPr>
        <p:spPr>
          <a:xfrm>
            <a:off x="1264024" y="5719482"/>
            <a:ext cx="1030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시작된 트랜잭션 정보를 담은 오브젝트를 파라미터로 </a:t>
            </a:r>
            <a:r>
              <a:rPr lang="en-US" altLang="ko-KR" dirty="0"/>
              <a:t>DAO</a:t>
            </a:r>
            <a:r>
              <a:rPr lang="ko-KR" altLang="en-US" dirty="0"/>
              <a:t>에 전달하는 방법은 매우 비효율적이기 때문에 스프링이 제공하는 트랜잭션 동기화 기법을 활용하는 것이 편리하다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98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DF19FF-54F2-4350-B6B4-5AB6C51CF647}"/>
              </a:ext>
            </a:extLst>
          </p:cNvPr>
          <p:cNvSpPr txBox="1"/>
          <p:nvPr/>
        </p:nvSpPr>
        <p:spPr>
          <a:xfrm>
            <a:off x="1264024" y="1057835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자바에서 사용되는 트랜잭션 </a:t>
            </a:r>
            <a:r>
              <a:rPr lang="en-US" altLang="ko-KR" dirty="0"/>
              <a:t>API</a:t>
            </a:r>
            <a:r>
              <a:rPr lang="ko-KR" altLang="en-US" dirty="0"/>
              <a:t>의 종류와 방법은 다양하다</a:t>
            </a:r>
            <a:r>
              <a:rPr lang="en-US" altLang="ko-KR" dirty="0"/>
              <a:t>. </a:t>
            </a:r>
            <a:r>
              <a:rPr lang="ko-KR" altLang="en-US" dirty="0"/>
              <a:t>환경과 서버에 따라서 트랜잭션 방법이 변경되면 경계설정 코드도 함께 변경돼야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A050B-29A9-47DD-8620-DAB974DE9CBB}"/>
              </a:ext>
            </a:extLst>
          </p:cNvPr>
          <p:cNvSpPr txBox="1"/>
          <p:nvPr/>
        </p:nvSpPr>
        <p:spPr>
          <a:xfrm>
            <a:off x="1308845" y="1918448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방법에 따라 비즈니스 로직을 담은 코드가 함께 변경되면 단일 책임 원칙에 위배 되며</a:t>
            </a:r>
            <a:r>
              <a:rPr lang="en-US" altLang="ko-KR" dirty="0"/>
              <a:t>, DAO</a:t>
            </a:r>
            <a:r>
              <a:rPr lang="ko-KR" altLang="en-US" dirty="0"/>
              <a:t>가 사용하는 특정 기술에 대해 강한 결합을 만들어낸다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0AB7E-E18B-4972-8427-0360207789A0}"/>
              </a:ext>
            </a:extLst>
          </p:cNvPr>
          <p:cNvSpPr txBox="1"/>
          <p:nvPr/>
        </p:nvSpPr>
        <p:spPr>
          <a:xfrm>
            <a:off x="1290918" y="2986121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 경계설정 코드가 비즈니스 로직 코드에 영향을 주지 않게 하려면 스프링이 제공하는 트랜잭션 서비스 추상화를 이용하면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25D9-D9E5-4964-82C6-8872385E41AB}"/>
              </a:ext>
            </a:extLst>
          </p:cNvPr>
          <p:cNvSpPr txBox="1"/>
          <p:nvPr/>
        </p:nvSpPr>
        <p:spPr>
          <a:xfrm>
            <a:off x="1371598" y="4177554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추상화는 </a:t>
            </a:r>
            <a:r>
              <a:rPr lang="ko-KR" altLang="en-US" dirty="0" err="1"/>
              <a:t>로우레벨의</a:t>
            </a:r>
            <a:r>
              <a:rPr lang="ko-KR" altLang="en-US" dirty="0"/>
              <a:t> 트랜잭션 기술과 </a:t>
            </a:r>
            <a:r>
              <a:rPr lang="en-US" altLang="ko-KR" dirty="0"/>
              <a:t>API</a:t>
            </a:r>
            <a:r>
              <a:rPr lang="ko-KR" altLang="en-US" dirty="0"/>
              <a:t>의 변화에 상관없이 일관된 </a:t>
            </a:r>
            <a:r>
              <a:rPr lang="en-US" altLang="ko-KR" dirty="0"/>
              <a:t>API</a:t>
            </a:r>
            <a:r>
              <a:rPr lang="ko-KR" altLang="en-US" dirty="0"/>
              <a:t>를 가진 추상화 계층을 도입한다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C760D-C230-4A7E-B753-3E625FBE1751}"/>
              </a:ext>
            </a:extLst>
          </p:cNvPr>
          <p:cNvSpPr txBox="1"/>
          <p:nvPr/>
        </p:nvSpPr>
        <p:spPr>
          <a:xfrm>
            <a:off x="1264024" y="5245227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추상화는 테스트하기 어려운 </a:t>
            </a:r>
            <a:r>
              <a:rPr lang="en-US" altLang="ko-KR" dirty="0" err="1"/>
              <a:t>JavaMail</a:t>
            </a:r>
            <a:r>
              <a:rPr lang="en-US" altLang="ko-KR" dirty="0"/>
              <a:t> </a:t>
            </a:r>
            <a:r>
              <a:rPr lang="ko-KR" altLang="en-US" dirty="0"/>
              <a:t>같은 기술에도 적용할 수 있다</a:t>
            </a:r>
            <a:r>
              <a:rPr lang="en-US" altLang="ko-KR" dirty="0"/>
              <a:t>. </a:t>
            </a:r>
            <a:r>
              <a:rPr lang="ko-KR" altLang="en-US" dirty="0"/>
              <a:t>테스트를 편리하게 작성하도록 도와주는 것만으로도 서비스 추상화는 가치가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60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C214A-13E3-4391-8E41-D707474326F1}"/>
              </a:ext>
            </a:extLst>
          </p:cNvPr>
          <p:cNvSpPr txBox="1"/>
          <p:nvPr/>
        </p:nvSpPr>
        <p:spPr>
          <a:xfrm>
            <a:off x="1048871" y="771839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대상이 사용하는 의존 오브젝트를 대체할 수 있도록 만든 오브젝트를 테스트 대역이라고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F9B0F-88A0-41A1-ADDF-1096EA75D1D1}"/>
              </a:ext>
            </a:extLst>
          </p:cNvPr>
          <p:cNvSpPr txBox="1"/>
          <p:nvPr/>
        </p:nvSpPr>
        <p:spPr>
          <a:xfrm>
            <a:off x="1048871" y="1766921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대역은 테스트 대상 오브젝트가 원활하게 동작할 수 있도록 도우면서 테스트를 위해 간접적인 정보를 제공해주기도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19C1E-9136-4669-8F8C-CA532BF1EDBA}"/>
              </a:ext>
            </a:extLst>
          </p:cNvPr>
          <p:cNvSpPr txBox="1"/>
          <p:nvPr/>
        </p:nvSpPr>
        <p:spPr>
          <a:xfrm>
            <a:off x="1151965" y="2995085"/>
            <a:ext cx="98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대역 중에서 테스트 대상으로부터 전달받은 정보를 검증할 수 있도록 설계된 것을 목 오브젝트라고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29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627BE3-2716-4A15-A5FE-4A74CD91B787}"/>
              </a:ext>
            </a:extLst>
          </p:cNvPr>
          <p:cNvSpPr txBox="1"/>
          <p:nvPr/>
        </p:nvSpPr>
        <p:spPr>
          <a:xfrm>
            <a:off x="1219200" y="7431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@Before: 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테스트 메서드가 실행되기 전에 항상 실행되는 것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62F6B-D585-4FD5-803A-0F678A57AC0C}"/>
              </a:ext>
            </a:extLst>
          </p:cNvPr>
          <p:cNvSpPr txBox="1"/>
          <p:nvPr/>
        </p:nvSpPr>
        <p:spPr>
          <a:xfrm>
            <a:off x="1219200" y="2151529"/>
            <a:ext cx="3433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개발에서 가장 많은 실수가 일어나는 곳은 </a:t>
            </a:r>
            <a:r>
              <a:rPr lang="en-US" altLang="ko-KR" dirty="0"/>
              <a:t>SQL</a:t>
            </a:r>
            <a:r>
              <a:rPr lang="ko-KR" altLang="en-US" dirty="0"/>
              <a:t>문장</a:t>
            </a:r>
            <a:endParaRPr lang="en-US" altLang="ko-KR" dirty="0"/>
          </a:p>
          <a:p>
            <a:r>
              <a:rPr lang="en-US" altLang="ko-KR" dirty="0"/>
              <a:t>-&gt; UPDATE </a:t>
            </a:r>
            <a:r>
              <a:rPr lang="ko-KR" altLang="en-US" dirty="0"/>
              <a:t>문장에서 </a:t>
            </a:r>
            <a:r>
              <a:rPr lang="en-US" altLang="ko-KR" dirty="0"/>
              <a:t>WHERE</a:t>
            </a:r>
            <a:r>
              <a:rPr lang="ko-KR" altLang="en-US" dirty="0"/>
              <a:t>절을 빼먹는 경우 검증 하기가 </a:t>
            </a:r>
            <a:r>
              <a:rPr lang="ko-KR" altLang="en-US" dirty="0" err="1"/>
              <a:t>힘듬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해결방안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update()</a:t>
            </a:r>
            <a:r>
              <a:rPr lang="ko-KR" altLang="en-US" dirty="0"/>
              <a:t>가 돌려주는 리턴 값을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테스트를 보강해서 사용자 외의 정보는 변경되지 않음을 확인</a:t>
            </a:r>
            <a:r>
              <a:rPr lang="en-US" altLang="ko-KR" dirty="0"/>
              <a:t>(</a:t>
            </a:r>
            <a:r>
              <a:rPr lang="ko-KR" altLang="en-US" dirty="0"/>
              <a:t>사용자를 </a:t>
            </a:r>
            <a:r>
              <a:rPr lang="ko-KR" altLang="en-US" dirty="0" err="1"/>
              <a:t>두명</a:t>
            </a:r>
            <a:r>
              <a:rPr lang="ko-KR" altLang="en-US" dirty="0"/>
              <a:t> 등록해 놓고</a:t>
            </a:r>
            <a:r>
              <a:rPr lang="en-US" altLang="ko-KR" dirty="0"/>
              <a:t>, </a:t>
            </a:r>
            <a:r>
              <a:rPr lang="ko-KR" altLang="en-US" dirty="0"/>
              <a:t>그중 하나만 수정한 뒤에 수정된 사용자와 수정하지 않은 사용자의 정보를 모두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33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B27A-E39A-47DD-A3A7-3BBD5A9BC9F4}"/>
              </a:ext>
            </a:extLst>
          </p:cNvPr>
          <p:cNvSpPr txBox="1"/>
          <p:nvPr/>
        </p:nvSpPr>
        <p:spPr>
          <a:xfrm>
            <a:off x="2120151" y="1820707"/>
            <a:ext cx="775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r>
              <a:rPr lang="ko-KR" altLang="en-US" dirty="0"/>
              <a:t>는 </a:t>
            </a:r>
            <a:r>
              <a:rPr lang="en-US" altLang="ko-KR" dirty="0"/>
              <a:t>Dao</a:t>
            </a:r>
            <a:r>
              <a:rPr lang="ko-KR" altLang="en-US" dirty="0"/>
              <a:t>의 구현 클래스가 바뀌어도 영향 받지 않도록 해야 한다 </a:t>
            </a:r>
            <a:r>
              <a:rPr lang="en-US" altLang="ko-KR" dirty="0"/>
              <a:t>-&gt; DAO</a:t>
            </a:r>
            <a:r>
              <a:rPr lang="ko-KR" altLang="en-US" dirty="0"/>
              <a:t>의 인터페이스를 사용하고 </a:t>
            </a:r>
            <a:r>
              <a:rPr lang="en-US" altLang="ko-KR" dirty="0"/>
              <a:t>DI</a:t>
            </a:r>
            <a:r>
              <a:rPr lang="ko-KR" altLang="en-US" dirty="0"/>
              <a:t>를 적용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4F241-0B73-4633-98EE-00324C636A9B}"/>
              </a:ext>
            </a:extLst>
          </p:cNvPr>
          <p:cNvSpPr txBox="1"/>
          <p:nvPr/>
        </p:nvSpPr>
        <p:spPr>
          <a:xfrm>
            <a:off x="2447364" y="2644588"/>
            <a:ext cx="710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5F6368"/>
                </a:solidFill>
                <a:effectLst/>
                <a:latin typeface="Apple SD Gothic Neo"/>
              </a:rPr>
              <a:t>플래그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(</a:t>
            </a:r>
            <a:r>
              <a:rPr lang="en-US" altLang="ko-KR" b="1" i="0" dirty="0">
                <a:solidFill>
                  <a:srgbClr val="5F6368"/>
                </a:solidFill>
                <a:effectLst/>
                <a:latin typeface="Apple SD Gothic Neo"/>
              </a:rPr>
              <a:t>flag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란 원래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깃발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이라는 뜻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프로그래밍에서는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상태를 기록하고 처리 흐름을 제어하기 위한 </a:t>
            </a:r>
            <a:r>
              <a:rPr lang="en-US" altLang="ko-KR" b="0" i="0" dirty="0" err="1">
                <a:solidFill>
                  <a:srgbClr val="4D5156"/>
                </a:solidFill>
                <a:effectLst/>
                <a:latin typeface="Apple SD Gothic Neo"/>
              </a:rPr>
              <a:t>boolean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타입 변수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BB37E-646A-4DE9-B06F-BB3B591CCC44}"/>
              </a:ext>
            </a:extLst>
          </p:cNvPr>
          <p:cNvSpPr txBox="1"/>
          <p:nvPr/>
        </p:nvSpPr>
        <p:spPr>
          <a:xfrm>
            <a:off x="2841812" y="4114800"/>
            <a:ext cx="3854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BASIC, SILVER, GOLD </a:t>
            </a:r>
            <a:r>
              <a:rPr lang="ko-KR" altLang="en-US" dirty="0"/>
              <a:t>세 가지가 있고</a:t>
            </a:r>
            <a:r>
              <a:rPr lang="en-US" altLang="ko-KR" dirty="0"/>
              <a:t>, </a:t>
            </a:r>
            <a:r>
              <a:rPr lang="ko-KR" altLang="en-US" dirty="0"/>
              <a:t>변경이 일어나지 않는 </a:t>
            </a:r>
            <a:r>
              <a:rPr lang="en-US" altLang="ko-KR" dirty="0"/>
              <a:t>GOLD</a:t>
            </a:r>
            <a:r>
              <a:rPr lang="ko-KR" altLang="en-US" dirty="0"/>
              <a:t>를 제외한 나머지 두 가지가 변경이 </a:t>
            </a:r>
            <a:r>
              <a:rPr lang="ko-KR" altLang="en-US" dirty="0" err="1"/>
              <a:t>되는경우와</a:t>
            </a:r>
            <a:r>
              <a:rPr lang="ko-KR" altLang="en-US" dirty="0"/>
              <a:t> 아닌 경우가 있을 때는 최소한 다섯 가지 경우를 살펴봐야한다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614F2-D3FB-49AA-AD73-6C7C0141E73F}"/>
              </a:ext>
            </a:extLst>
          </p:cNvPr>
          <p:cNvSpPr txBox="1"/>
          <p:nvPr/>
        </p:nvSpPr>
        <p:spPr>
          <a:xfrm>
            <a:off x="2120151" y="1066800"/>
            <a:ext cx="556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 로직은 </a:t>
            </a:r>
            <a:r>
              <a:rPr lang="en-US" altLang="ko-KR" dirty="0"/>
              <a:t>Service</a:t>
            </a:r>
            <a:r>
              <a:rPr lang="ko-KR" altLang="en-US" dirty="0"/>
              <a:t>에 구현</a:t>
            </a:r>
            <a:r>
              <a:rPr lang="en-US" altLang="ko-KR" dirty="0"/>
              <a:t>(</a:t>
            </a:r>
            <a:r>
              <a:rPr lang="ko-KR" altLang="en-US" dirty="0"/>
              <a:t>하나의 관심사에만 집중하도록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47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14073-6CEB-4C19-801C-6F4510010224}"/>
              </a:ext>
            </a:extLst>
          </p:cNvPr>
          <p:cNvSpPr txBox="1"/>
          <p:nvPr/>
        </p:nvSpPr>
        <p:spPr>
          <a:xfrm>
            <a:off x="1174376" y="1111624"/>
            <a:ext cx="37203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작성된 코드를 살펴 볼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코드에 중복된 부분은 없는가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코드가 무엇을 하는 것인지 이해하기 불편하지 않은가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코드가 자신이 있어야 할 자리에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앞으로 변경이 일어난다면 어떤 것이 있을 수 있고</a:t>
            </a:r>
            <a:r>
              <a:rPr lang="en-US" altLang="ko-KR" dirty="0"/>
              <a:t>, </a:t>
            </a:r>
            <a:r>
              <a:rPr lang="ko-KR" altLang="en-US" dirty="0"/>
              <a:t>그 변화에 쉽게 대응할 수 있게 작성되어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67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56EA-F468-44D7-82FE-32244DDBB9B4}"/>
              </a:ext>
            </a:extLst>
          </p:cNvPr>
          <p:cNvSpPr txBox="1"/>
          <p:nvPr/>
        </p:nvSpPr>
        <p:spPr>
          <a:xfrm>
            <a:off x="1577788" y="815788"/>
            <a:ext cx="3747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코드가 깔끔해 보이지 않는 이유</a:t>
            </a:r>
            <a:r>
              <a:rPr lang="en-US" altLang="ko-KR" dirty="0"/>
              <a:t>: </a:t>
            </a:r>
            <a:r>
              <a:rPr lang="ko-KR" altLang="en-US" dirty="0"/>
              <a:t>성격이 다른 여러 가지 로직이 한데 섞여 있기 때문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유지보수가 어려워질 수 있음 </a:t>
            </a:r>
            <a:r>
              <a:rPr lang="en-US" altLang="ko-KR" dirty="0"/>
              <a:t>-&gt; </a:t>
            </a:r>
            <a:r>
              <a:rPr lang="ko-KR" altLang="en-US" dirty="0"/>
              <a:t>그렇다고 분리를 하면 코드가 더 복잡해짐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22057-DA88-4A25-AB3B-01BD2BB085CF}"/>
              </a:ext>
            </a:extLst>
          </p:cNvPr>
          <p:cNvSpPr txBox="1"/>
          <p:nvPr/>
        </p:nvSpPr>
        <p:spPr>
          <a:xfrm>
            <a:off x="1855694" y="2994212"/>
            <a:ext cx="288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로직에서 처리할 수 없는 경우는 예외를 던져준다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3B007-BE0E-4DD7-B551-E06B99890A12}"/>
              </a:ext>
            </a:extLst>
          </p:cNvPr>
          <p:cNvSpPr txBox="1"/>
          <p:nvPr/>
        </p:nvSpPr>
        <p:spPr>
          <a:xfrm>
            <a:off x="1290918" y="4231341"/>
            <a:ext cx="9475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의 내부 정보가 변경되는 것은 </a:t>
            </a:r>
            <a:r>
              <a:rPr lang="en-US" altLang="ko-KR" dirty="0" err="1"/>
              <a:t>UserService</a:t>
            </a:r>
            <a:r>
              <a:rPr lang="ko-KR" altLang="en-US" dirty="0"/>
              <a:t>보다는 </a:t>
            </a:r>
            <a:r>
              <a:rPr lang="en-US" altLang="ko-KR" dirty="0"/>
              <a:t>User</a:t>
            </a:r>
            <a:r>
              <a:rPr lang="ko-KR" altLang="en-US" dirty="0"/>
              <a:t>가 스스로 다루는 게 적절함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User</a:t>
            </a:r>
            <a:r>
              <a:rPr lang="ko-KR" altLang="en-US" dirty="0"/>
              <a:t>에 내부 정보를 다루는 기능을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UserService</a:t>
            </a:r>
            <a:r>
              <a:rPr lang="ko-KR" altLang="en-US" dirty="0"/>
              <a:t>가 </a:t>
            </a:r>
            <a:r>
              <a:rPr lang="en-US" altLang="ko-KR" dirty="0"/>
              <a:t>User</a:t>
            </a:r>
            <a:r>
              <a:rPr lang="ko-KR" altLang="en-US" dirty="0"/>
              <a:t>에게 내부 정보를 변경하로 요청하는 편이 낫다</a:t>
            </a:r>
          </a:p>
        </p:txBody>
      </p:sp>
    </p:spTree>
    <p:extLst>
      <p:ext uri="{BB962C8B-B14F-4D97-AF65-F5344CB8AC3E}">
        <p14:creationId xmlns:p14="http://schemas.microsoft.com/office/powerpoint/2010/main" val="121701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DE09F9-6499-4D69-8047-B6716C2A8A87}"/>
              </a:ext>
            </a:extLst>
          </p:cNvPr>
          <p:cNvSpPr txBox="1"/>
          <p:nvPr/>
        </p:nvSpPr>
        <p:spPr>
          <a:xfrm>
            <a:off x="2187388" y="654424"/>
            <a:ext cx="7485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객체지향적인</a:t>
            </a:r>
            <a:r>
              <a:rPr lang="ko-KR" altLang="en-US" dirty="0"/>
              <a:t> 코드는 다른 오브젝트의 데이터를 가져와서 작업하는 대신 데이터를 갖고 있는 다른 오브젝트에게 작업을 해달라고 요청함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오브젝트에게 데이터를 요구하지 말고 작업을 요청하라는 것이 객체지향 프로그래밍의 가장 기본이 되는 원리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07E34-59F0-42AB-BF44-01770C7D2947}"/>
              </a:ext>
            </a:extLst>
          </p:cNvPr>
          <p:cNvSpPr txBox="1"/>
          <p:nvPr/>
        </p:nvSpPr>
        <p:spPr>
          <a:xfrm>
            <a:off x="1981200" y="35589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항상 코드를 더 깔끔하고 유연하면서 변화에 대응하기 쉽고 테스트하기 좋게 만들려고 노력해야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3C8-DC2C-4BE3-AD60-91322A872B4F}"/>
              </a:ext>
            </a:extLst>
          </p:cNvPr>
          <p:cNvSpPr txBox="1"/>
          <p:nvPr/>
        </p:nvSpPr>
        <p:spPr>
          <a:xfrm>
            <a:off x="1981200" y="4742329"/>
            <a:ext cx="710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가지 변경 이유가 발생했을 때 여러 군데를 고치게 만든다면 중복 </a:t>
            </a:r>
            <a:r>
              <a:rPr lang="en-US" altLang="ko-KR" dirty="0"/>
              <a:t>-&gt; </a:t>
            </a:r>
            <a:r>
              <a:rPr lang="ko-KR" altLang="en-US" dirty="0"/>
              <a:t>상수 값도 마찬가지 므로 정수형 상수로 변경해줌</a:t>
            </a:r>
            <a:r>
              <a:rPr lang="en-US" altLang="ko-KR" dirty="0"/>
              <a:t>(static</a:t>
            </a:r>
            <a:r>
              <a:rPr lang="ko-KR" altLang="en-US" dirty="0"/>
              <a:t> </a:t>
            </a:r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int)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96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1054</Words>
  <Application>Microsoft Office PowerPoint</Application>
  <PresentationFormat>와이드스크린</PresentationFormat>
  <Paragraphs>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Apple SD Gothic Neo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8694</dc:creator>
  <cp:lastModifiedBy>8694</cp:lastModifiedBy>
  <cp:revision>49</cp:revision>
  <dcterms:created xsi:type="dcterms:W3CDTF">2022-03-26T14:40:07Z</dcterms:created>
  <dcterms:modified xsi:type="dcterms:W3CDTF">2022-03-27T14:37:43Z</dcterms:modified>
</cp:coreProperties>
</file>