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85" r:id="rId5"/>
    <p:sldId id="259" r:id="rId6"/>
    <p:sldId id="282" r:id="rId7"/>
    <p:sldId id="287" r:id="rId8"/>
    <p:sldId id="291" r:id="rId9"/>
    <p:sldId id="293" r:id="rId10"/>
    <p:sldId id="292" r:id="rId11"/>
    <p:sldId id="286" r:id="rId12"/>
    <p:sldId id="266" r:id="rId13"/>
    <p:sldId id="290" r:id="rId14"/>
    <p:sldId id="294" r:id="rId15"/>
    <p:sldId id="295" r:id="rId16"/>
    <p:sldId id="296" r:id="rId17"/>
    <p:sldId id="297" r:id="rId18"/>
    <p:sldId id="298" r:id="rId19"/>
    <p:sldId id="299" r:id="rId20"/>
    <p:sldId id="27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CC3"/>
    <a:srgbClr val="22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8" autoAdjust="0"/>
  </p:normalViewPr>
  <p:slideViewPr>
    <p:cSldViewPr>
      <p:cViewPr>
        <p:scale>
          <a:sx n="100" d="100"/>
          <a:sy n="100" d="100"/>
        </p:scale>
        <p:origin x="1200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C89D9-AAFA-41F9-80A0-EB968656727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6E20-DC1E-40B4-8703-801B85751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11.png"/><Relationship Id="rId4" Type="http://schemas.openxmlformats.org/officeDocument/2006/relationships/image" Target="../media/image17.jpe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08520" y="465998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최언서</a:t>
            </a:r>
            <a:endParaRPr kumimoji="0"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691680" y="3723878"/>
            <a:ext cx="6665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미니 프로젝트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별일없슈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최종 발표</a:t>
            </a:r>
            <a:endParaRPr lang="en-US" altLang="ko-KR" sz="2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979712" y="411510"/>
            <a:ext cx="5328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I’m good Non issue </a:t>
            </a:r>
            <a:endParaRPr lang="en-US" altLang="ko-KR" sz="2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784" y="699542"/>
            <a:ext cx="4967536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하드웨어 </a:t>
            </a:r>
            <a:r>
              <a:rPr lang="ko-KR" altLang="en-US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[한빛미디어] 프로젝트로 배우는 라즈베리 파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11" y="1253221"/>
            <a:ext cx="2273939" cy="22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392] DS1307 I2C RTC 모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87" y="888130"/>
            <a:ext cx="2151763" cy="14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[엔트리X아두이노] 스위치로 피아노 만들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2" y="242773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아두이노를 위한 23W3W 풀 레인지 오디오 스피커 StereoWooferLoudspeaker(2PM팩)EK1725 : 루시줄리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011910"/>
            <a:ext cx="1368152" cy="90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6713926" y="4446036"/>
            <a:ext cx="216024" cy="2051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2730063" y="1803660"/>
            <a:ext cx="846021" cy="480058"/>
          </a:xfrm>
        </p:spPr>
        <p:txBody>
          <a:bodyPr/>
          <a:lstStyle/>
          <a:p>
            <a:pPr fontAlgn="base" latinLnBrk="0"/>
            <a:r>
              <a:rPr lang="en-US" altLang="ko-KR" sz="1200" smtClean="0"/>
              <a:t>RTC </a:t>
            </a:r>
            <a:r>
              <a:rPr lang="ko-KR" altLang="en-US" sz="1200" smtClean="0"/>
              <a:t>모듈</a:t>
            </a:r>
            <a:endParaRPr lang="ko-KR" altLang="en-US" sz="1200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2570676" y="2924041"/>
            <a:ext cx="846021" cy="480058"/>
          </a:xfrm>
        </p:spPr>
        <p:txBody>
          <a:bodyPr/>
          <a:lstStyle/>
          <a:p>
            <a:pPr fontAlgn="base" latinLnBrk="0"/>
            <a:r>
              <a:rPr lang="ko-KR" altLang="en-US" sz="1200" smtClean="0"/>
              <a:t>스위치</a:t>
            </a:r>
            <a:endParaRPr lang="ko-KR" altLang="en-US" sz="120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7790264" y="2530222"/>
            <a:ext cx="539256" cy="480058"/>
          </a:xfrm>
        </p:spPr>
        <p:txBody>
          <a:bodyPr/>
          <a:lstStyle/>
          <a:p>
            <a:pPr fontAlgn="base" latinLnBrk="0"/>
            <a:r>
              <a:rPr lang="en-US" altLang="ko-KR" sz="1200" dirty="0" smtClean="0"/>
              <a:t>LED</a:t>
            </a:r>
            <a:endParaRPr lang="ko-KR" altLang="en-US" sz="1200" dirty="0"/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8248775" y="4676912"/>
            <a:ext cx="648072" cy="480058"/>
          </a:xfrm>
        </p:spPr>
        <p:txBody>
          <a:bodyPr/>
          <a:lstStyle/>
          <a:p>
            <a:pPr fontAlgn="base" latinLnBrk="0"/>
            <a:r>
              <a:rPr lang="ko-KR" altLang="en-US" sz="1200" smtClean="0"/>
              <a:t>스피커</a:t>
            </a:r>
            <a:endParaRPr lang="ko-KR" altLang="en-US" sz="1200"/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6507640" y="4676912"/>
            <a:ext cx="648072" cy="480058"/>
          </a:xfrm>
        </p:spPr>
        <p:txBody>
          <a:bodyPr/>
          <a:lstStyle/>
          <a:p>
            <a:pPr fontAlgn="base" latinLnBrk="0"/>
            <a:r>
              <a:rPr lang="ko-KR" altLang="en-US" sz="1200" smtClean="0"/>
              <a:t>마이크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 rot="20069872">
            <a:off x="4381986" y="4078176"/>
            <a:ext cx="5035815" cy="77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275856" y="1563638"/>
            <a:ext cx="1800200" cy="240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30" idx="3"/>
          </p:cNvCxnSpPr>
          <p:nvPr/>
        </p:nvCxnSpPr>
        <p:spPr>
          <a:xfrm flipV="1">
            <a:off x="3154404" y="2173351"/>
            <a:ext cx="1456203" cy="578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6084168" y="2499742"/>
            <a:ext cx="992954" cy="206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빗방울 물 감지 센서 (Raindrop Water Detect Sensor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93" y="3287907"/>
            <a:ext cx="1410371" cy="141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3110528" y="4131946"/>
            <a:ext cx="795722" cy="480058"/>
          </a:xfrm>
        </p:spPr>
        <p:txBody>
          <a:bodyPr/>
          <a:lstStyle/>
          <a:p>
            <a:pPr fontAlgn="base" latinLnBrk="0"/>
            <a:r>
              <a:rPr lang="ko-KR" altLang="en-US" sz="1200" smtClean="0"/>
              <a:t>물 센서</a:t>
            </a:r>
            <a:endParaRPr lang="ko-KR" altLang="en-US" sz="120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3545370" y="2859782"/>
            <a:ext cx="1170646" cy="76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에듀이노-코딩교육 전문 쇼핑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45" y="802804"/>
            <a:ext cx="1042831" cy="104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연결선 44"/>
          <p:cNvCxnSpPr/>
          <p:nvPr/>
        </p:nvCxnSpPr>
        <p:spPr>
          <a:xfrm flipH="1">
            <a:off x="6084168" y="1535719"/>
            <a:ext cx="1328989" cy="531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/>
          <p:cNvSpPr>
            <a:spLocks noGrp="1"/>
          </p:cNvSpPr>
          <p:nvPr>
            <p:ph idx="1"/>
          </p:nvPr>
        </p:nvSpPr>
        <p:spPr>
          <a:xfrm>
            <a:off x="7804609" y="1165087"/>
            <a:ext cx="905639" cy="480058"/>
          </a:xfrm>
        </p:spPr>
        <p:txBody>
          <a:bodyPr/>
          <a:lstStyle/>
          <a:p>
            <a:pPr fontAlgn="base" latinLnBrk="0"/>
            <a:r>
              <a:rPr lang="en-US" altLang="ko-KR" sz="1200" smtClean="0"/>
              <a:t>IR </a:t>
            </a:r>
            <a:r>
              <a:rPr lang="ko-KR" altLang="en-US" sz="1200" smtClean="0"/>
              <a:t>센서</a:t>
            </a:r>
            <a:endParaRPr lang="ko-KR" altLang="en-US" sz="1200"/>
          </a:p>
        </p:txBody>
      </p:sp>
      <p:pic>
        <p:nvPicPr>
          <p:cNvPr id="4" name="Picture 2" descr="3mm Frosted LEDs - 10 Pieces - Red, Blue, Green, Yellow or Whit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375" r="68375">
                        <a14:foregroundMark x1="48250" y1="47500" x2="48250" y2="47500"/>
                        <a14:foregroundMark x1="48250" y1="63625" x2="48250" y2="63625"/>
                        <a14:foregroundMark x1="47500" y1="56250" x2="47500" y2="56250"/>
                        <a14:foregroundMark x1="55500" y1="46000" x2="55125" y2="81625"/>
                        <a14:foregroundMark x1="56250" y1="42375" x2="56250" y2="50375"/>
                        <a14:foregroundMark x1="47875" y1="43375" x2="48500" y2="82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71" r="34605"/>
          <a:stretch/>
        </p:blipFill>
        <p:spPr bwMode="auto">
          <a:xfrm>
            <a:off x="7164288" y="2283718"/>
            <a:ext cx="33324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3mm Frosted LEDs - 10 Pieces - Red, Blue, Green, Yellow or Whit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0" r="25500">
                        <a14:foregroundMark x1="16500" y1="42625" x2="16500" y2="79625"/>
                        <a14:foregroundMark x1="8375" y1="44000" x2="9500" y2="85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22"/>
          <a:stretch/>
        </p:blipFill>
        <p:spPr bwMode="auto">
          <a:xfrm>
            <a:off x="7452320" y="2283718"/>
            <a:ext cx="287230" cy="1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4283968" y="3076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하드웨어 구성도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구성도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336383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사진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72387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dirty="0" smtClean="0">
                <a:solidFill>
                  <a:schemeClr val="bg1"/>
                </a:solidFill>
              </a:rPr>
              <a:t>기능 설명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Content Placeholder 1"/>
          <p:cNvSpPr txBox="1">
            <a:spLocks/>
          </p:cNvSpPr>
          <p:nvPr/>
        </p:nvSpPr>
        <p:spPr>
          <a:xfrm>
            <a:off x="323528" y="310902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99792" y="987574"/>
            <a:ext cx="4773149" cy="3579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907704" y="30758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스위치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059832" y="4587974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LED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123728" y="2283718"/>
            <a:ext cx="532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RTC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458797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적외선 센서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444208" y="458797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물</a:t>
            </a:r>
            <a:r>
              <a:rPr lang="ko-KR" altLang="en-US" sz="1600" dirty="0" smtClean="0"/>
              <a:t> 센서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endCxn id="37" idx="3"/>
          </p:cNvCxnSpPr>
          <p:nvPr/>
        </p:nvCxnSpPr>
        <p:spPr>
          <a:xfrm flipH="1">
            <a:off x="2656631" y="2427734"/>
            <a:ext cx="979265" cy="2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9" idx="3"/>
          </p:cNvCxnSpPr>
          <p:nvPr/>
        </p:nvCxnSpPr>
        <p:spPr>
          <a:xfrm flipH="1">
            <a:off x="2707923" y="3075806"/>
            <a:ext cx="783958" cy="1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6" idx="0"/>
          </p:cNvCxnSpPr>
          <p:nvPr/>
        </p:nvCxnSpPr>
        <p:spPr>
          <a:xfrm flipH="1">
            <a:off x="3327694" y="3435846"/>
            <a:ext cx="884266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9" idx="0"/>
          </p:cNvCxnSpPr>
          <p:nvPr/>
        </p:nvCxnSpPr>
        <p:spPr>
          <a:xfrm flipH="1">
            <a:off x="5429386" y="3435846"/>
            <a:ext cx="78718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516216" y="3795886"/>
            <a:ext cx="360040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itle 2"/>
          <p:cNvSpPr txBox="1">
            <a:spLocks/>
          </p:cNvSpPr>
          <p:nvPr/>
        </p:nvSpPr>
        <p:spPr>
          <a:xfrm>
            <a:off x="4283968" y="3076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하드웨어 실물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구성도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12" y="336383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실물 사진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512" y="372387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dirty="0" smtClean="0">
                <a:solidFill>
                  <a:schemeClr val="bg1"/>
                </a:solidFill>
              </a:rPr>
              <a:t>기능 설명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4355976" y="0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기능 설명 </a:t>
            </a:r>
            <a:r>
              <a:rPr lang="en-US" altLang="ko-KR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(1)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구성도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12" y="336383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사진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512" y="372387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" name="내용 개체 틀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1" t="25324" r="15390" b="50626"/>
          <a:stretch/>
        </p:blipFill>
        <p:spPr>
          <a:xfrm rot="10800000">
            <a:off x="2051720" y="1851670"/>
            <a:ext cx="1224136" cy="1738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 descr="C:\Users\Eonseo Choi\AppData\Local\Microsoft\Windows\INetCache\Content.Word\인아웃함수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9"/>
          <a:stretch/>
        </p:blipFill>
        <p:spPr bwMode="auto">
          <a:xfrm>
            <a:off x="3347864" y="1779662"/>
            <a:ext cx="2143869" cy="23042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907704" y="1419622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실외 모드 함수</a:t>
            </a:r>
            <a:endParaRPr lang="ko-KR" altLang="en-US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4" t="48592" r="57291" b="38667"/>
          <a:stretch/>
        </p:blipFill>
        <p:spPr>
          <a:xfrm>
            <a:off x="6876256" y="2931790"/>
            <a:ext cx="1658921" cy="1653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8" t="50597" r="60224" b="39180"/>
          <a:stretch/>
        </p:blipFill>
        <p:spPr>
          <a:xfrm>
            <a:off x="6876256" y="843558"/>
            <a:ext cx="1618905" cy="1516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5364088" y="1601915"/>
            <a:ext cx="1512168" cy="111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2" idx="1"/>
          </p:cNvCxnSpPr>
          <p:nvPr/>
        </p:nvCxnSpPr>
        <p:spPr>
          <a:xfrm>
            <a:off x="5364088" y="2715766"/>
            <a:ext cx="1512168" cy="1042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4248" y="55552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실내 모드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784059" y="2643758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ii) </a:t>
            </a:r>
            <a:r>
              <a:rPr lang="ko-KR" altLang="en-US" sz="1400" dirty="0" smtClean="0"/>
              <a:t>실내 모드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응급 메시지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68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4499992" y="5358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기능 설명 </a:t>
            </a:r>
            <a:r>
              <a:rPr lang="en-US" altLang="ko-KR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(2)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구성도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12" y="336383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사진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512" y="372387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3688" y="1371997"/>
            <a:ext cx="301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RTC </a:t>
            </a:r>
            <a:r>
              <a:rPr lang="ko-KR" altLang="en-US" sz="1400" dirty="0" smtClean="0"/>
              <a:t>모듈을 이용한 시간 정보 획</a:t>
            </a:r>
            <a:r>
              <a:rPr lang="ko-KR" altLang="en-US" sz="1400" dirty="0" smtClean="0"/>
              <a:t>득</a:t>
            </a:r>
            <a:endParaRPr lang="ko-KR" altLang="en-US" sz="1400" dirty="0"/>
          </a:p>
        </p:txBody>
      </p:sp>
      <p:pic>
        <p:nvPicPr>
          <p:cNvPr id="17" name="내용 개체 틀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6" t="49141" r="12609" b="21014"/>
          <a:stretch/>
        </p:blipFill>
        <p:spPr>
          <a:xfrm rot="10800000">
            <a:off x="1907704" y="1707654"/>
            <a:ext cx="1818640" cy="2319655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3"/>
          <a:srcRect t="800" r="54963"/>
          <a:stretch/>
        </p:blipFill>
        <p:spPr bwMode="auto">
          <a:xfrm>
            <a:off x="3779912" y="1707654"/>
            <a:ext cx="2372097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15067" y="2355726"/>
            <a:ext cx="29033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RTC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모듈을 사용하기 위한 초기설정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컴파일 시간 업로드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4427984" y="0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기능 설명 </a:t>
            </a:r>
            <a:r>
              <a:rPr lang="en-US" altLang="ko-KR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(3)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구성도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12" y="336383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사진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512" y="372387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3688" y="1371997"/>
            <a:ext cx="301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RTC </a:t>
            </a:r>
            <a:r>
              <a:rPr lang="ko-KR" altLang="en-US" sz="1400" dirty="0" smtClean="0"/>
              <a:t>모듈을 이용한 시간 정보 획</a:t>
            </a:r>
            <a:r>
              <a:rPr lang="ko-KR" altLang="en-US" sz="1400" dirty="0" smtClean="0"/>
              <a:t>득</a:t>
            </a:r>
            <a:endParaRPr lang="ko-KR" altLang="en-US" sz="1400" dirty="0"/>
          </a:p>
        </p:txBody>
      </p:sp>
      <p:pic>
        <p:nvPicPr>
          <p:cNvPr id="12" name="내용 개체 틀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t="3609" r="60745" b="49459"/>
          <a:stretch/>
        </p:blipFill>
        <p:spPr>
          <a:xfrm rot="10800000">
            <a:off x="1763688" y="1707654"/>
            <a:ext cx="1885950" cy="2117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444208" y="1635646"/>
            <a:ext cx="279435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물 탱크 안의 수위를 측정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물이 내려가면 생명 활동으로 인식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물 센서 부착 모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습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07904" y="1707654"/>
            <a:ext cx="2808312" cy="2088232"/>
            <a:chOff x="0" y="0"/>
            <a:chExt cx="3445672" cy="2399493"/>
          </a:xfrm>
        </p:grpSpPr>
        <p:pic>
          <p:nvPicPr>
            <p:cNvPr id="15" name="Picture 2" descr="변기 수리 (51 장) : 더 낮은 물 유입구가있는 수세식 탱크 수리, 배관 설비 수리 방법, 건설 기계 장치 교체, 설치가있는 변기판  교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45672" cy="2399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모듈] 물 수위 센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20" y="723976"/>
              <a:ext cx="667384" cy="93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951864" y="1137921"/>
              <a:ext cx="284480" cy="477520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8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3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4427984" y="0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기능 설명 </a:t>
            </a:r>
            <a:r>
              <a:rPr lang="en-US" altLang="ko-KR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(4)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3-1.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구성도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12" y="336383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3-2. 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사진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512" y="372387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3-3.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1779662"/>
            <a:ext cx="26180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적외선 센서는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TV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옆에 설치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사용자가 리모컨으로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TV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조작 시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센서 데이터를 입력 후 송신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내용 개체 틀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7" t="30128" r="54927" b="57143"/>
          <a:stretch/>
        </p:blipFill>
        <p:spPr bwMode="auto">
          <a:xfrm rot="10800000">
            <a:off x="1979712" y="1851670"/>
            <a:ext cx="1000125" cy="197993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275856" y="1635646"/>
            <a:ext cx="2324101" cy="2233424"/>
            <a:chOff x="3275856" y="1635646"/>
            <a:chExt cx="2324101" cy="2233424"/>
          </a:xfrm>
        </p:grpSpPr>
        <p:grpSp>
          <p:nvGrpSpPr>
            <p:cNvPr id="20" name="그룹 19"/>
            <p:cNvGrpSpPr/>
            <p:nvPr/>
          </p:nvGrpSpPr>
          <p:grpSpPr>
            <a:xfrm>
              <a:off x="3275856" y="1635646"/>
              <a:ext cx="2324101" cy="2233424"/>
              <a:chOff x="0" y="0"/>
              <a:chExt cx="2387600" cy="2529841"/>
            </a:xfrm>
          </p:grpSpPr>
          <p:pic>
            <p:nvPicPr>
              <p:cNvPr id="22" name="Picture 4" descr="에듀이노-코딩교육 전문 쇼핑몰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" y="355601"/>
                <a:ext cx="1168400" cy="116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Television, Tv Screen Mockup Front View Isolated Stock Image - Image of  mock, display: 10136251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5" r="16131"/>
              <a:stretch/>
            </p:blipFill>
            <p:spPr bwMode="auto">
              <a:xfrm>
                <a:off x="0" y="0"/>
                <a:ext cx="159512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Remote, Samsung, TV, controller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31064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Infrared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7068" l="649" r="89286">
                            <a14:foregroundMark x1="16234" y1="45928" x2="16234" y2="45928"/>
                            <a14:foregroundMark x1="59091" y1="36808" x2="59091" y2="36808"/>
                            <a14:foregroundMark x1="44805" y1="44300" x2="44805" y2="443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1429">
                <a:off x="887502" y="797381"/>
                <a:ext cx="839628" cy="836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3275856" y="1851670"/>
              <a:ext cx="2016224" cy="20162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63688" y="1491630"/>
            <a:ext cx="310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적외선 센서를 이용해 </a:t>
            </a:r>
            <a:r>
              <a:rPr lang="en-US" altLang="ko-KR" sz="1400" dirty="0" smtClean="0"/>
              <a:t>TV </a:t>
            </a:r>
            <a:r>
              <a:rPr lang="ko-KR" altLang="en-US" sz="1400" dirty="0" smtClean="0"/>
              <a:t>제어 인식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7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784" y="699542"/>
            <a:ext cx="4967536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4</a:t>
            </a:r>
            <a:r>
              <a:rPr lang="en-US" altLang="ko-KR" dirty="0" smtClean="0"/>
              <a:t>.   </a:t>
            </a:r>
            <a:r>
              <a:rPr lang="ko-KR" altLang="en-US" dirty="0" smtClean="0"/>
              <a:t>개발 피드백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4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4283968" y="0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개발 피드백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7504" y="350785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4-1.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개발 피드백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2139702"/>
            <a:ext cx="24785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데이터 베이스 미사용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심미적 측면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 localhost </a:t>
            </a:r>
            <a:r>
              <a:rPr lang="ko-KR" altLang="en-US" sz="1600" dirty="0" smtClean="0"/>
              <a:t>통신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2139702"/>
            <a:ext cx="3606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사용자 클라이언트 음성 교환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LCD</a:t>
            </a:r>
            <a:r>
              <a:rPr lang="ko-KR" altLang="en-US" sz="1600" dirty="0" smtClean="0"/>
              <a:t>를 통해 사용자에게 정보 전달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1:1 </a:t>
            </a:r>
            <a:r>
              <a:rPr lang="ko-KR" altLang="en-US" sz="1600" dirty="0" smtClean="0"/>
              <a:t>모델에서 </a:t>
            </a:r>
            <a:r>
              <a:rPr lang="en-US" altLang="ko-KR" sz="1600" dirty="0" smtClean="0"/>
              <a:t>1:N, N:N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83996" y="137955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아쉬운 점 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1347614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보완점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923678"/>
            <a:ext cx="237626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64088" y="1923678"/>
            <a:ext cx="345638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915566"/>
            <a:ext cx="2736304" cy="884466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ko-KR" altLang="en-US" smtClean="0"/>
              <a:t>감사합니다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08520" y="465998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최언서</a:t>
            </a:r>
            <a:endParaRPr kumimoji="0"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90" y="997382"/>
            <a:ext cx="9144000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ko-KR" altLang="en-US" smtClean="0"/>
              <a:t>목차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310" y="1035886"/>
            <a:ext cx="8496944" cy="460648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개발 </a:t>
            </a:r>
            <a:r>
              <a:rPr lang="ko-KR" altLang="en-US" b="1" dirty="0" smtClean="0"/>
              <a:t>동기 및 모형도 </a:t>
            </a:r>
            <a:endParaRPr 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-31722" y="2036594"/>
            <a:ext cx="9180512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1" y="2075098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소프트웨어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구성</a:t>
            </a:r>
            <a:endParaRPr lang="en-US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3075806"/>
            <a:ext cx="9148789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51521" y="311431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하드웨어 구성</a:t>
            </a:r>
            <a:endParaRPr 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-4789" y="4083918"/>
            <a:ext cx="9148789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251520" y="4155926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개발 피드백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3728" y="699542"/>
            <a:ext cx="4967536" cy="884466"/>
          </a:xfrm>
        </p:spPr>
        <p:txBody>
          <a:bodyPr/>
          <a:lstStyle/>
          <a:p>
            <a:r>
              <a:rPr lang="en-US" smtClean="0"/>
              <a:t> 1</a:t>
            </a:r>
            <a:r>
              <a:rPr lang="en-US" altLang="ko-KR" smtClean="0"/>
              <a:t>. </a:t>
            </a:r>
            <a:r>
              <a:rPr lang="ko-KR" altLang="en-US" smtClean="0"/>
              <a:t>개발 동기 및 모형도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7944" y="0"/>
            <a:ext cx="3024336" cy="884466"/>
          </a:xfrm>
        </p:spPr>
        <p:txBody>
          <a:bodyPr/>
          <a:lstStyle/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개발 동기 및 필요성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172786" y="1216140"/>
            <a:ext cx="3780420" cy="2854737"/>
            <a:chOff x="2051720" y="1485803"/>
            <a:chExt cx="3780420" cy="2854737"/>
          </a:xfrm>
        </p:grpSpPr>
        <p:grpSp>
          <p:nvGrpSpPr>
            <p:cNvPr id="22" name="그룹 21"/>
            <p:cNvGrpSpPr/>
            <p:nvPr/>
          </p:nvGrpSpPr>
          <p:grpSpPr>
            <a:xfrm>
              <a:off x="2051720" y="1485803"/>
              <a:ext cx="3780420" cy="2854737"/>
              <a:chOff x="3167844" y="1460571"/>
              <a:chExt cx="3780420" cy="2854737"/>
            </a:xfrm>
          </p:grpSpPr>
          <p:sp>
            <p:nvSpPr>
              <p:cNvPr id="7" name="직사각형 6"/>
              <p:cNvSpPr/>
              <p:nvPr/>
            </p:nvSpPr>
            <p:spPr>
              <a:xfrm rot="18329576">
                <a:off x="3154417" y="2881348"/>
                <a:ext cx="2232248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3334407" flipV="1">
                <a:off x="4640316" y="2890248"/>
                <a:ext cx="2232248" cy="152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0800000" flipV="1">
                <a:off x="3861070" y="3751111"/>
                <a:ext cx="2232248" cy="152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427984" y="1460571"/>
                <a:ext cx="1260140" cy="1173460"/>
              </a:xfrm>
              <a:prstGeom prst="ellipse">
                <a:avLst/>
              </a:prstGeom>
              <a:solidFill>
                <a:srgbClr val="238C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코로나 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167844" y="3141848"/>
                <a:ext cx="1260140" cy="1173460"/>
              </a:xfrm>
              <a:prstGeom prst="ellipse">
                <a:avLst/>
              </a:prstGeom>
              <a:solidFill>
                <a:srgbClr val="238C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비대면 </a:t>
                </a:r>
                <a:r>
                  <a:rPr lang="ko-KR" altLang="en-US" smtClean="0"/>
                  <a:t> </a:t>
                </a: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688124" y="3141848"/>
                <a:ext cx="1260140" cy="1173460"/>
              </a:xfrm>
              <a:prstGeom prst="ellipse">
                <a:avLst/>
              </a:prstGeom>
              <a:solidFill>
                <a:srgbClr val="238C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  </a:t>
                </a:r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72101" y="3569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거리두기</a:t>
              </a:r>
              <a:endParaRPr lang="ko-KR" altLang="en-US"/>
            </a:p>
          </p:txBody>
        </p:sp>
      </p:grp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2855564" y="4512531"/>
            <a:ext cx="5370842" cy="460648"/>
          </a:xfrm>
        </p:spPr>
        <p:txBody>
          <a:bodyPr/>
          <a:lstStyle/>
          <a:p>
            <a:pPr fontAlgn="base" latinLnBrk="0"/>
            <a:r>
              <a:rPr lang="ko-KR" altLang="en-US" sz="1800" b="1" smtClean="0">
                <a:solidFill>
                  <a:schemeClr val="tx1"/>
                </a:solidFill>
              </a:rPr>
              <a:t>취약계층의 사회적 문제를 해결하기 위한 아이디어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pic>
        <p:nvPicPr>
          <p:cNvPr id="2050" name="Picture 2" descr="30초/자막)신종 코로나바이러스감염증 예방, 여러분의 관심과 동참이 필요합니다.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20" y="1972203"/>
            <a:ext cx="2796056" cy="15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00379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1-1.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개발 동기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336383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1-2. </a:t>
            </a:r>
            <a:r>
              <a:rPr lang="ko-KR" altLang="en-US" sz="1200" dirty="0" smtClean="0">
                <a:solidFill>
                  <a:schemeClr val="bg1"/>
                </a:solidFill>
              </a:rPr>
              <a:t>모형도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encrypted-tbn0.gstatic.com/images?q=tbn%3AANd9GcR6Cf_252_9KzLscaQWkvyMxjLEhqlKqCUHCbki06pvQAN-534ihssmSdEd4wmq_kpzhGPBoCo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53630"/>
            <a:ext cx="2624336" cy="26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76952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1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8" name="Picture 6" descr="DST-660/DST660/대림바스/CC-660/비데일체형변기/부속일체/부속포함가/비데/양변기/원피스/대림변기/화장실 - Bath N  mo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8" t="17330" r="16339" b="5559"/>
          <a:stretch/>
        </p:blipFill>
        <p:spPr bwMode="auto">
          <a:xfrm>
            <a:off x="1642236" y="2427734"/>
            <a:ext cx="2060921" cy="25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설명선 6"/>
          <p:cNvSpPr/>
          <p:nvPr/>
        </p:nvSpPr>
        <p:spPr>
          <a:xfrm rot="5400000">
            <a:off x="1810637" y="1202392"/>
            <a:ext cx="1536896" cy="618903"/>
          </a:xfrm>
          <a:prstGeom prst="right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2365319" y="1027231"/>
            <a:ext cx="427531" cy="480058"/>
          </a:xfrm>
        </p:spPr>
        <p:txBody>
          <a:bodyPr/>
          <a:lstStyle/>
          <a:p>
            <a:pPr fontAlgn="base" latinLnBrk="0"/>
            <a:r>
              <a:rPr lang="ko-KR" altLang="en-US" sz="1600" smtClean="0">
                <a:solidFill>
                  <a:schemeClr val="tx1"/>
                </a:solidFill>
              </a:rPr>
              <a:t>물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fontAlgn="base" latinLnBrk="0"/>
            <a:r>
              <a:rPr lang="ko-KR" altLang="en-US" sz="1600" smtClean="0">
                <a:solidFill>
                  <a:schemeClr val="tx1"/>
                </a:solidFill>
              </a:rPr>
              <a:t>센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fontAlgn="base" latinLnBrk="0"/>
            <a:r>
              <a:rPr lang="ko-KR" altLang="en-US" sz="1600">
                <a:solidFill>
                  <a:schemeClr val="tx1"/>
                </a:solidFill>
              </a:rPr>
              <a:t>서</a:t>
            </a:r>
          </a:p>
        </p:txBody>
      </p:sp>
      <p:pic>
        <p:nvPicPr>
          <p:cNvPr id="3080" name="Picture 8" descr="https://encrypted-tbn0.gstatic.com/images?q=tbn%3AANd9GcRtZJMGoVxJEpxblMtb7Oe4WBzBmlJnHK3H1aeQDyOGcsR4fsaY4VRJpnQhbNCSh8u0q0HsK8Ku&amp;usqp=C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65" y="3363838"/>
            <a:ext cx="1699726" cy="13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059832" y="1923678"/>
            <a:ext cx="3304897" cy="1811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idx="1"/>
          </p:nvPr>
        </p:nvSpPr>
        <p:spPr>
          <a:xfrm>
            <a:off x="5902424" y="4608812"/>
            <a:ext cx="2843808" cy="480058"/>
          </a:xfrm>
        </p:spPr>
        <p:txBody>
          <a:bodyPr/>
          <a:lstStyle/>
          <a:p>
            <a:pPr fontAlgn="base" latinLnBrk="0"/>
            <a:r>
              <a:rPr lang="ko-KR" altLang="en-US" sz="1600" smtClean="0">
                <a:solidFill>
                  <a:schemeClr val="tx1"/>
                </a:solidFill>
              </a:rPr>
              <a:t>데이터 입출력 장치 </a:t>
            </a:r>
            <a:r>
              <a:rPr lang="en-US" altLang="ko-KR" sz="1600" smtClean="0">
                <a:solidFill>
                  <a:schemeClr val="tx1"/>
                </a:solidFill>
              </a:rPr>
              <a:t>( master 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3" name="Content Placeholder 1"/>
          <p:cNvSpPr>
            <a:spLocks noGrp="1"/>
          </p:cNvSpPr>
          <p:nvPr>
            <p:ph idx="1"/>
          </p:nvPr>
        </p:nvSpPr>
        <p:spPr>
          <a:xfrm rot="1761340">
            <a:off x="3734201" y="2824769"/>
            <a:ext cx="1535142" cy="480058"/>
          </a:xfrm>
        </p:spPr>
        <p:txBody>
          <a:bodyPr/>
          <a:lstStyle/>
          <a:p>
            <a:pPr fontAlgn="base" latinLnBrk="0"/>
            <a:r>
              <a:rPr lang="ko-KR" altLang="en-US" sz="1600" dirty="0" smtClean="0">
                <a:solidFill>
                  <a:schemeClr val="tx1"/>
                </a:solidFill>
              </a:rPr>
              <a:t>블루투스 통신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1574984" y="4673321"/>
            <a:ext cx="2406418" cy="480058"/>
          </a:xfrm>
        </p:spPr>
        <p:txBody>
          <a:bodyPr/>
          <a:lstStyle/>
          <a:p>
            <a:pPr fontAlgn="base" latinLnBrk="0"/>
            <a:r>
              <a:rPr lang="ko-KR" altLang="en-US" sz="1600" smtClean="0">
                <a:solidFill>
                  <a:schemeClr val="tx1"/>
                </a:solidFill>
              </a:rPr>
              <a:t>변기 물탱크 수위 송신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5902424" y="1092834"/>
            <a:ext cx="2996936" cy="480058"/>
          </a:xfrm>
        </p:spPr>
        <p:txBody>
          <a:bodyPr/>
          <a:lstStyle/>
          <a:p>
            <a:pPr fontAlgn="base" latinLnBrk="0"/>
            <a:r>
              <a:rPr lang="en-US" altLang="ko-KR" sz="1600" smtClean="0">
                <a:solidFill>
                  <a:schemeClr val="tx1"/>
                </a:solidFill>
              </a:rPr>
              <a:t>IR </a:t>
            </a:r>
            <a:r>
              <a:rPr lang="ko-KR" altLang="en-US" sz="1600" smtClean="0">
                <a:solidFill>
                  <a:schemeClr val="tx1"/>
                </a:solidFill>
              </a:rPr>
              <a:t>센서로 적외선 데이터 송신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3084" name="Picture 12" descr="에듀이노-코딩교육 전문 쇼핑몰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3" t="12154" r="38759" b="5374"/>
          <a:stretch/>
        </p:blipFill>
        <p:spPr bwMode="auto">
          <a:xfrm>
            <a:off x="8746232" y="2123235"/>
            <a:ext cx="275239" cy="11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연결선 46"/>
          <p:cNvCxnSpPr>
            <a:stCxn id="3084" idx="2"/>
          </p:cNvCxnSpPr>
          <p:nvPr/>
        </p:nvCxnSpPr>
        <p:spPr>
          <a:xfrm flipH="1">
            <a:off x="8174191" y="3224193"/>
            <a:ext cx="709661" cy="550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3mm Frosted LEDs - 10 Pieces - Red, Blue, Green, Yellow or Whit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5375" r="68375">
                        <a14:foregroundMark x1="48250" y1="47500" x2="48250" y2="47500"/>
                        <a14:foregroundMark x1="48250" y1="63625" x2="48250" y2="63625"/>
                        <a14:foregroundMark x1="47500" y1="56250" x2="47500" y2="56250"/>
                        <a14:foregroundMark x1="55500" y1="46000" x2="55125" y2="81625"/>
                        <a14:foregroundMark x1="56250" y1="42375" x2="56250" y2="50375"/>
                        <a14:foregroundMark x1="47875" y1="43375" x2="48500" y2="82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71" r="34605" b="49709"/>
          <a:stretch/>
        </p:blipFill>
        <p:spPr bwMode="auto">
          <a:xfrm>
            <a:off x="7380312" y="3219822"/>
            <a:ext cx="360040" cy="62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[엔트리X아두이노] 스위치로 피아노 만들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49" l="0" r="100000">
                        <a14:foregroundMark x1="17308" y1="20513" x2="17308" y2="20513"/>
                        <a14:foregroundMark x1="72436" y1="23718" x2="72436" y2="23718"/>
                        <a14:foregroundMark x1="59615" y1="41667" x2="59615" y2="41667"/>
                        <a14:foregroundMark x1="16026" y1="41667" x2="12179" y2="53846"/>
                        <a14:foregroundMark x1="15385" y1="39744" x2="11538" y2="48077"/>
                        <a14:foregroundMark x1="37179" y1="61538" x2="29487" y2="77564"/>
                        <a14:foregroundMark x1="10256" y1="54487" x2="8974" y2="58974"/>
                        <a14:foregroundMark x1="85256" y1="55128" x2="90385" y2="6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3584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3mm Frosted LEDs - 10 Pieces - Red, Blue, Green, Yellow or Whit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25500">
                        <a14:foregroundMark x1="16500" y1="42625" x2="16500" y2="79625"/>
                        <a14:foregroundMark x1="8375" y1="44000" x2="9500" y2="85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22" b="45405"/>
          <a:stretch/>
        </p:blipFill>
        <p:spPr bwMode="auto">
          <a:xfrm>
            <a:off x="7668344" y="3219822"/>
            <a:ext cx="288032" cy="6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9512" y="300379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1-1. 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 동기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336383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1-2.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모형도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283968" y="0"/>
            <a:ext cx="2448272" cy="884466"/>
          </a:xfrm>
        </p:spPr>
        <p:txBody>
          <a:bodyPr/>
          <a:lstStyle/>
          <a:p>
            <a:r>
              <a:rPr lang="ko-KR" altLang="en-US" sz="2400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별일없슈</a:t>
            </a:r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모형도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3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7744" y="771550"/>
            <a:ext cx="4967536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 </a:t>
            </a:r>
            <a:r>
              <a:rPr lang="ko-KR" altLang="en-US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C:\Users\user\Desktop\최언서\미니프로젝트\개념도진짜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5731510" cy="348996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itle 2"/>
          <p:cNvSpPr txBox="1">
            <a:spLocks/>
          </p:cNvSpPr>
          <p:nvPr/>
        </p:nvSpPr>
        <p:spPr>
          <a:xfrm>
            <a:off x="4283968" y="3076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시스템 개념도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9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512" y="300379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-1.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개념도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512" y="336383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-2.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12" y="372387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2-3. </a:t>
            </a:r>
            <a:r>
              <a:rPr lang="ko-KR" altLang="en-US" sz="1200" dirty="0" smtClean="0">
                <a:solidFill>
                  <a:schemeClr val="bg1"/>
                </a:solidFill>
              </a:rPr>
              <a:t>순서도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9582"/>
            <a:ext cx="7103253" cy="3759586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283968" y="3076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시스템 구조도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00379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-1. </a:t>
            </a:r>
            <a:r>
              <a:rPr lang="ko-KR" altLang="en-US" sz="1200" dirty="0" smtClean="0">
                <a:solidFill>
                  <a:schemeClr val="bg1"/>
                </a:solidFill>
              </a:rPr>
              <a:t>개념도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336383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-2.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구조도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72387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2-3. </a:t>
            </a:r>
            <a:r>
              <a:rPr lang="ko-KR" altLang="en-US" sz="1200" dirty="0" smtClean="0">
                <a:solidFill>
                  <a:schemeClr val="bg1"/>
                </a:solidFill>
              </a:rPr>
              <a:t>순서도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2943"/>
            <a:ext cx="1547664" cy="5351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:\Users\user\Desktop\최언서\미니프로젝트\순서도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71550"/>
            <a:ext cx="4536504" cy="426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4283968" y="3076"/>
            <a:ext cx="230425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시스템 순서도</a:t>
            </a:r>
            <a:endParaRPr lang="ko-KR" altLang="en-US" sz="2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46092" y="280197"/>
            <a:ext cx="12961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   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300379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-1. </a:t>
            </a:r>
            <a:r>
              <a:rPr lang="ko-KR" altLang="en-US" sz="1200" dirty="0" smtClean="0">
                <a:solidFill>
                  <a:schemeClr val="bg1"/>
                </a:solidFill>
              </a:rPr>
              <a:t>개념도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336383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-2. 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372387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2-3.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순서도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410</Words>
  <Application>Microsoft Office PowerPoint</Application>
  <PresentationFormat>화면 슬라이드 쇼(16:9)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a고딕14</vt:lpstr>
      <vt:lpstr>굴림</vt:lpstr>
      <vt:lpstr>나눔고딕</vt:lpstr>
      <vt:lpstr>맑은 고딕</vt:lpstr>
      <vt:lpstr>Arial</vt:lpstr>
      <vt:lpstr>Calibri</vt:lpstr>
      <vt:lpstr>Office Theme</vt:lpstr>
      <vt:lpstr>Custom Design</vt:lpstr>
      <vt:lpstr>PowerPoint 프레젠테이션</vt:lpstr>
      <vt:lpstr> 목차</vt:lpstr>
      <vt:lpstr> 1. 개발 동기 및 모형도</vt:lpstr>
      <vt:lpstr>개발 동기 및 필요성</vt:lpstr>
      <vt:lpstr>별일없슈 모형도</vt:lpstr>
      <vt:lpstr> 2. 소프트웨어 구성</vt:lpstr>
      <vt:lpstr>PowerPoint 프레젠테이션</vt:lpstr>
      <vt:lpstr>PowerPoint 프레젠테이션</vt:lpstr>
      <vt:lpstr>PowerPoint 프레젠테이션</vt:lpstr>
      <vt:lpstr> 3. 하드웨어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4.   개발 피드백</vt:lpstr>
      <vt:lpstr>PowerPoint 프레젠테이션</vt:lpstr>
      <vt:lpstr> 감사합니다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사용자</cp:lastModifiedBy>
  <cp:revision>97</cp:revision>
  <dcterms:created xsi:type="dcterms:W3CDTF">2014-04-01T16:27:38Z</dcterms:created>
  <dcterms:modified xsi:type="dcterms:W3CDTF">2020-09-25T02:26:01Z</dcterms:modified>
</cp:coreProperties>
</file>