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4"/>
  </p:notesMasterIdLst>
  <p:handoutMasterIdLst>
    <p:handoutMasterId r:id="rId45"/>
  </p:handoutMasterIdLst>
  <p:sldIdLst>
    <p:sldId id="318" r:id="rId2"/>
    <p:sldId id="277" r:id="rId3"/>
    <p:sldId id="278" r:id="rId4"/>
    <p:sldId id="319" r:id="rId5"/>
    <p:sldId id="320" r:id="rId6"/>
    <p:sldId id="321" r:id="rId7"/>
    <p:sldId id="32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24" r:id="rId34"/>
    <p:sldId id="325" r:id="rId35"/>
    <p:sldId id="313" r:id="rId36"/>
    <p:sldId id="312" r:id="rId37"/>
    <p:sldId id="326" r:id="rId38"/>
    <p:sldId id="315" r:id="rId39"/>
    <p:sldId id="316" r:id="rId40"/>
    <p:sldId id="317" r:id="rId41"/>
    <p:sldId id="328" r:id="rId42"/>
    <p:sldId id="307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51AC9-9547-4C62-9713-ED88F93049A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EE5239-F67F-4097-A046-B2E44D31CE3F}">
      <dgm:prSet phldrT="[文字]" custT="1"/>
      <dgm:spPr/>
      <dgm:t>
        <a:bodyPr/>
        <a:lstStyle/>
        <a:p>
          <a:r>
            <a:rPr lang="en-US" altLang="zh-TW" sz="3200" dirty="0" err="1" smtClean="0"/>
            <a:t>qemu</a:t>
          </a:r>
          <a:r>
            <a:rPr lang="en-US" altLang="zh-TW" sz="3200" dirty="0" smtClean="0"/>
            <a:t>/target-*/</a:t>
          </a:r>
          <a:endParaRPr lang="zh-TW" altLang="en-US" sz="3200" dirty="0"/>
        </a:p>
      </dgm:t>
    </dgm:pt>
    <dgm:pt modelId="{C674A5E3-2C34-4DF7-B0C4-518644E2B6B5}" type="parTrans" cxnId="{4BCB8393-2901-46EE-B834-F231CAB755E6}">
      <dgm:prSet/>
      <dgm:spPr/>
      <dgm:t>
        <a:bodyPr/>
        <a:lstStyle/>
        <a:p>
          <a:endParaRPr lang="zh-TW" altLang="en-US"/>
        </a:p>
      </dgm:t>
    </dgm:pt>
    <dgm:pt modelId="{26638E51-19EE-4EC3-96DA-9F2FCC216508}" type="sibTrans" cxnId="{4BCB8393-2901-46EE-B834-F231CAB755E6}">
      <dgm:prSet/>
      <dgm:spPr/>
      <dgm:t>
        <a:bodyPr/>
        <a:lstStyle/>
        <a:p>
          <a:endParaRPr lang="zh-TW" altLang="en-US"/>
        </a:p>
      </dgm:t>
    </dgm:pt>
    <dgm:pt modelId="{DC7FC032-2F17-4541-8ACB-0A3EF735BF52}">
      <dgm:prSet phldrT="[文字]"/>
      <dgm:spPr/>
      <dgm:t>
        <a:bodyPr/>
        <a:lstStyle/>
        <a:p>
          <a:r>
            <a:rPr lang="en-US" altLang="zh-TW" dirty="0" err="1" smtClean="0"/>
            <a:t>cpu.h</a:t>
          </a:r>
          <a:endParaRPr lang="zh-TW" altLang="en-US" dirty="0"/>
        </a:p>
      </dgm:t>
    </dgm:pt>
    <dgm:pt modelId="{54C85134-D8D4-425A-BD6C-760A516F591C}" type="parTrans" cxnId="{3F8797D4-A517-452D-AEA2-9FB5CBE2ACD0}">
      <dgm:prSet/>
      <dgm:spPr/>
      <dgm:t>
        <a:bodyPr/>
        <a:lstStyle/>
        <a:p>
          <a:endParaRPr lang="zh-TW" altLang="en-US"/>
        </a:p>
      </dgm:t>
    </dgm:pt>
    <dgm:pt modelId="{FB21AF4A-F684-4936-A603-4A81DA415942}" type="sibTrans" cxnId="{3F8797D4-A517-452D-AEA2-9FB5CBE2ACD0}">
      <dgm:prSet/>
      <dgm:spPr/>
      <dgm:t>
        <a:bodyPr/>
        <a:lstStyle/>
        <a:p>
          <a:endParaRPr lang="zh-TW" altLang="en-US"/>
        </a:p>
      </dgm:t>
    </dgm:pt>
    <dgm:pt modelId="{B9B64C88-B2F0-4ACC-9987-56F800CE9F53}">
      <dgm:prSet phldrT="[文字]"/>
      <dgm:spPr/>
      <dgm:t>
        <a:bodyPr/>
        <a:lstStyle/>
        <a:p>
          <a:r>
            <a:rPr lang="en-US" altLang="zh-TW" dirty="0" err="1" smtClean="0"/>
            <a:t>translate.c</a:t>
          </a:r>
          <a:endParaRPr lang="zh-TW" altLang="en-US" dirty="0"/>
        </a:p>
      </dgm:t>
    </dgm:pt>
    <dgm:pt modelId="{4FFDDA67-41BE-415D-8512-6A48ABFC0C54}" type="parTrans" cxnId="{466B1052-62FF-4A02-884A-7A57531BBEB4}">
      <dgm:prSet/>
      <dgm:spPr/>
      <dgm:t>
        <a:bodyPr/>
        <a:lstStyle/>
        <a:p>
          <a:endParaRPr lang="zh-TW" altLang="en-US"/>
        </a:p>
      </dgm:t>
    </dgm:pt>
    <dgm:pt modelId="{B1CA8D56-9A06-4CF7-9626-032BAF545AE7}" type="sibTrans" cxnId="{466B1052-62FF-4A02-884A-7A57531BBEB4}">
      <dgm:prSet/>
      <dgm:spPr/>
      <dgm:t>
        <a:bodyPr/>
        <a:lstStyle/>
        <a:p>
          <a:endParaRPr lang="zh-TW" altLang="en-US"/>
        </a:p>
      </dgm:t>
    </dgm:pt>
    <dgm:pt modelId="{6B707CE3-5FC2-4427-911C-F11A5F76F7A9}">
      <dgm:prSet phldrT="[文字]"/>
      <dgm:spPr/>
      <dgm:t>
        <a:bodyPr/>
        <a:lstStyle/>
        <a:p>
          <a:r>
            <a:rPr lang="en-US" altLang="zh-TW" dirty="0" err="1" smtClean="0"/>
            <a:t>op_helper.c</a:t>
          </a:r>
          <a:endParaRPr lang="zh-TW" altLang="en-US" dirty="0"/>
        </a:p>
      </dgm:t>
    </dgm:pt>
    <dgm:pt modelId="{71D2688F-9BE1-4ACC-95B3-04363E99CAC3}" type="parTrans" cxnId="{B933D3E6-2886-4CEF-88CB-5F837FFC348B}">
      <dgm:prSet/>
      <dgm:spPr/>
      <dgm:t>
        <a:bodyPr/>
        <a:lstStyle/>
        <a:p>
          <a:endParaRPr lang="zh-TW" altLang="en-US"/>
        </a:p>
      </dgm:t>
    </dgm:pt>
    <dgm:pt modelId="{6CED3A68-C19C-4D7E-AF52-03117D68305C}" type="sibTrans" cxnId="{B933D3E6-2886-4CEF-88CB-5F837FFC348B}">
      <dgm:prSet/>
      <dgm:spPr/>
      <dgm:t>
        <a:bodyPr/>
        <a:lstStyle/>
        <a:p>
          <a:endParaRPr lang="zh-TW" altLang="en-US"/>
        </a:p>
      </dgm:t>
    </dgm:pt>
    <dgm:pt modelId="{27FB2164-B465-48FD-85E1-BDE1D79CD8DE}">
      <dgm:prSet phldrT="[文字]"/>
      <dgm:spPr/>
      <dgm:t>
        <a:bodyPr/>
        <a:lstStyle/>
        <a:p>
          <a:r>
            <a:rPr lang="en-US" altLang="zh-TW" dirty="0" err="1" smtClean="0"/>
            <a:t>helper.c</a:t>
          </a:r>
          <a:endParaRPr lang="zh-TW" altLang="en-US" dirty="0"/>
        </a:p>
      </dgm:t>
    </dgm:pt>
    <dgm:pt modelId="{512DED12-3F09-430D-9786-A240A2387169}" type="parTrans" cxnId="{E9CC96A2-A1AD-414D-8FBB-7F664396062B}">
      <dgm:prSet/>
      <dgm:spPr/>
      <dgm:t>
        <a:bodyPr/>
        <a:lstStyle/>
        <a:p>
          <a:endParaRPr lang="zh-TW" altLang="en-US"/>
        </a:p>
      </dgm:t>
    </dgm:pt>
    <dgm:pt modelId="{01526596-608C-45C4-9F10-0CC56C28A899}" type="sibTrans" cxnId="{E9CC96A2-A1AD-414D-8FBB-7F664396062B}">
      <dgm:prSet/>
      <dgm:spPr/>
      <dgm:t>
        <a:bodyPr/>
        <a:lstStyle/>
        <a:p>
          <a:endParaRPr lang="zh-TW" altLang="en-US"/>
        </a:p>
      </dgm:t>
    </dgm:pt>
    <dgm:pt modelId="{4839FFCC-9662-4848-ABF1-75A5A097D0E9}" type="pres">
      <dgm:prSet presAssocID="{E3151AC9-9547-4C62-9713-ED88F93049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ADF038F-822F-4396-B12A-0754FD2113D6}" type="pres">
      <dgm:prSet presAssocID="{11EE5239-F67F-4097-A046-B2E44D31CE3F}" presName="root" presStyleCnt="0"/>
      <dgm:spPr/>
    </dgm:pt>
    <dgm:pt modelId="{52BBDCE8-57F5-4720-AB4D-28389EAA3324}" type="pres">
      <dgm:prSet presAssocID="{11EE5239-F67F-4097-A046-B2E44D31CE3F}" presName="rootComposite" presStyleCnt="0"/>
      <dgm:spPr/>
    </dgm:pt>
    <dgm:pt modelId="{F58E3FA2-7CCD-4C94-A66A-58A96BBA53BD}" type="pres">
      <dgm:prSet presAssocID="{11EE5239-F67F-4097-A046-B2E44D31CE3F}" presName="rootText" presStyleLbl="node1" presStyleIdx="0" presStyleCnt="1" custScaleX="215116"/>
      <dgm:spPr/>
      <dgm:t>
        <a:bodyPr/>
        <a:lstStyle/>
        <a:p>
          <a:endParaRPr lang="zh-TW" altLang="en-US"/>
        </a:p>
      </dgm:t>
    </dgm:pt>
    <dgm:pt modelId="{AA03568B-9475-4D65-B27C-AE3C970F8F1A}" type="pres">
      <dgm:prSet presAssocID="{11EE5239-F67F-4097-A046-B2E44D31CE3F}" presName="rootConnector" presStyleLbl="node1" presStyleIdx="0" presStyleCnt="1"/>
      <dgm:spPr/>
      <dgm:t>
        <a:bodyPr/>
        <a:lstStyle/>
        <a:p>
          <a:endParaRPr lang="zh-TW" altLang="en-US"/>
        </a:p>
      </dgm:t>
    </dgm:pt>
    <dgm:pt modelId="{E5AF339E-86B6-401D-8529-472D80572945}" type="pres">
      <dgm:prSet presAssocID="{11EE5239-F67F-4097-A046-B2E44D31CE3F}" presName="childShape" presStyleCnt="0"/>
      <dgm:spPr/>
    </dgm:pt>
    <dgm:pt modelId="{8E520944-48D5-47D4-A2AC-80A9855B51A5}" type="pres">
      <dgm:prSet presAssocID="{54C85134-D8D4-425A-BD6C-760A516F591C}" presName="Name13" presStyleLbl="parChTrans1D2" presStyleIdx="0" presStyleCnt="4"/>
      <dgm:spPr/>
      <dgm:t>
        <a:bodyPr/>
        <a:lstStyle/>
        <a:p>
          <a:endParaRPr lang="zh-TW" altLang="en-US"/>
        </a:p>
      </dgm:t>
    </dgm:pt>
    <dgm:pt modelId="{E8B4848B-090C-467B-ABF5-B75DC95D6545}" type="pres">
      <dgm:prSet presAssocID="{DC7FC032-2F17-4541-8ACB-0A3EF735BF5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45CF78-5F26-4AB9-B0C7-D6C18E35FADB}" type="pres">
      <dgm:prSet presAssocID="{4FFDDA67-41BE-415D-8512-6A48ABFC0C54}" presName="Name13" presStyleLbl="parChTrans1D2" presStyleIdx="1" presStyleCnt="4"/>
      <dgm:spPr/>
      <dgm:t>
        <a:bodyPr/>
        <a:lstStyle/>
        <a:p>
          <a:endParaRPr lang="zh-TW" altLang="en-US"/>
        </a:p>
      </dgm:t>
    </dgm:pt>
    <dgm:pt modelId="{B9E6CA41-250C-47BF-B29D-7888C56FBB58}" type="pres">
      <dgm:prSet presAssocID="{B9B64C88-B2F0-4ACC-9987-56F800CE9F53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DAF1FD-A54C-48B2-A333-D62CBFB484B7}" type="pres">
      <dgm:prSet presAssocID="{71D2688F-9BE1-4ACC-95B3-04363E99CAC3}" presName="Name13" presStyleLbl="parChTrans1D2" presStyleIdx="2" presStyleCnt="4"/>
      <dgm:spPr/>
      <dgm:t>
        <a:bodyPr/>
        <a:lstStyle/>
        <a:p>
          <a:endParaRPr lang="zh-TW" altLang="en-US"/>
        </a:p>
      </dgm:t>
    </dgm:pt>
    <dgm:pt modelId="{BF5301DA-A8D1-462F-8F19-B8115707A182}" type="pres">
      <dgm:prSet presAssocID="{6B707CE3-5FC2-4427-911C-F11A5F76F7A9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0BD6FC-54AE-47F8-BB82-AE0F6D3B5DD1}" type="pres">
      <dgm:prSet presAssocID="{512DED12-3F09-430D-9786-A240A2387169}" presName="Name13" presStyleLbl="parChTrans1D2" presStyleIdx="3" presStyleCnt="4"/>
      <dgm:spPr/>
      <dgm:t>
        <a:bodyPr/>
        <a:lstStyle/>
        <a:p>
          <a:endParaRPr lang="zh-TW" altLang="en-US"/>
        </a:p>
      </dgm:t>
    </dgm:pt>
    <dgm:pt modelId="{18D813A1-8B14-4D63-A4CC-C691D00CC551}" type="pres">
      <dgm:prSet presAssocID="{27FB2164-B465-48FD-85E1-BDE1D79CD8D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FFB311F-019D-4196-AEBE-9395A900638F}" type="presOf" srcId="{11EE5239-F67F-4097-A046-B2E44D31CE3F}" destId="{F58E3FA2-7CCD-4C94-A66A-58A96BBA53BD}" srcOrd="0" destOrd="0" presId="urn:microsoft.com/office/officeart/2005/8/layout/hierarchy3"/>
    <dgm:cxn modelId="{466B1052-62FF-4A02-884A-7A57531BBEB4}" srcId="{11EE5239-F67F-4097-A046-B2E44D31CE3F}" destId="{B9B64C88-B2F0-4ACC-9987-56F800CE9F53}" srcOrd="1" destOrd="0" parTransId="{4FFDDA67-41BE-415D-8512-6A48ABFC0C54}" sibTransId="{B1CA8D56-9A06-4CF7-9626-032BAF545AE7}"/>
    <dgm:cxn modelId="{4BCB8393-2901-46EE-B834-F231CAB755E6}" srcId="{E3151AC9-9547-4C62-9713-ED88F93049A7}" destId="{11EE5239-F67F-4097-A046-B2E44D31CE3F}" srcOrd="0" destOrd="0" parTransId="{C674A5E3-2C34-4DF7-B0C4-518644E2B6B5}" sibTransId="{26638E51-19EE-4EC3-96DA-9F2FCC216508}"/>
    <dgm:cxn modelId="{62044DA5-8AFF-41E8-ABE9-43FA5A91B62B}" type="presOf" srcId="{27FB2164-B465-48FD-85E1-BDE1D79CD8DE}" destId="{18D813A1-8B14-4D63-A4CC-C691D00CC551}" srcOrd="0" destOrd="0" presId="urn:microsoft.com/office/officeart/2005/8/layout/hierarchy3"/>
    <dgm:cxn modelId="{0255C75B-788C-4EFC-BBDE-A0C9A1CCF4F4}" type="presOf" srcId="{6B707CE3-5FC2-4427-911C-F11A5F76F7A9}" destId="{BF5301DA-A8D1-462F-8F19-B8115707A182}" srcOrd="0" destOrd="0" presId="urn:microsoft.com/office/officeart/2005/8/layout/hierarchy3"/>
    <dgm:cxn modelId="{3508B0CB-7141-453C-B193-13A0BC5106C8}" type="presOf" srcId="{B9B64C88-B2F0-4ACC-9987-56F800CE9F53}" destId="{B9E6CA41-250C-47BF-B29D-7888C56FBB58}" srcOrd="0" destOrd="0" presId="urn:microsoft.com/office/officeart/2005/8/layout/hierarchy3"/>
    <dgm:cxn modelId="{E9CC96A2-A1AD-414D-8FBB-7F664396062B}" srcId="{11EE5239-F67F-4097-A046-B2E44D31CE3F}" destId="{27FB2164-B465-48FD-85E1-BDE1D79CD8DE}" srcOrd="3" destOrd="0" parTransId="{512DED12-3F09-430D-9786-A240A2387169}" sibTransId="{01526596-608C-45C4-9F10-0CC56C28A899}"/>
    <dgm:cxn modelId="{C99C2C12-091E-4C13-9ACD-64328F650B72}" type="presOf" srcId="{DC7FC032-2F17-4541-8ACB-0A3EF735BF52}" destId="{E8B4848B-090C-467B-ABF5-B75DC95D6545}" srcOrd="0" destOrd="0" presId="urn:microsoft.com/office/officeart/2005/8/layout/hierarchy3"/>
    <dgm:cxn modelId="{B4A65720-B6DE-4719-A7D7-05D760CE004A}" type="presOf" srcId="{71D2688F-9BE1-4ACC-95B3-04363E99CAC3}" destId="{23DAF1FD-A54C-48B2-A333-D62CBFB484B7}" srcOrd="0" destOrd="0" presId="urn:microsoft.com/office/officeart/2005/8/layout/hierarchy3"/>
    <dgm:cxn modelId="{3F8797D4-A517-452D-AEA2-9FB5CBE2ACD0}" srcId="{11EE5239-F67F-4097-A046-B2E44D31CE3F}" destId="{DC7FC032-2F17-4541-8ACB-0A3EF735BF52}" srcOrd="0" destOrd="0" parTransId="{54C85134-D8D4-425A-BD6C-760A516F591C}" sibTransId="{FB21AF4A-F684-4936-A603-4A81DA415942}"/>
    <dgm:cxn modelId="{D941631D-A92B-45A6-B72B-0A642DC4ED3E}" type="presOf" srcId="{512DED12-3F09-430D-9786-A240A2387169}" destId="{C30BD6FC-54AE-47F8-BB82-AE0F6D3B5DD1}" srcOrd="0" destOrd="0" presId="urn:microsoft.com/office/officeart/2005/8/layout/hierarchy3"/>
    <dgm:cxn modelId="{8C6D96F6-C379-4EC4-9C05-D080151E5151}" type="presOf" srcId="{E3151AC9-9547-4C62-9713-ED88F93049A7}" destId="{4839FFCC-9662-4848-ABF1-75A5A097D0E9}" srcOrd="0" destOrd="0" presId="urn:microsoft.com/office/officeart/2005/8/layout/hierarchy3"/>
    <dgm:cxn modelId="{B933D3E6-2886-4CEF-88CB-5F837FFC348B}" srcId="{11EE5239-F67F-4097-A046-B2E44D31CE3F}" destId="{6B707CE3-5FC2-4427-911C-F11A5F76F7A9}" srcOrd="2" destOrd="0" parTransId="{71D2688F-9BE1-4ACC-95B3-04363E99CAC3}" sibTransId="{6CED3A68-C19C-4D7E-AF52-03117D68305C}"/>
    <dgm:cxn modelId="{E4153C30-8924-410C-BE2E-88C984751F2A}" type="presOf" srcId="{54C85134-D8D4-425A-BD6C-760A516F591C}" destId="{8E520944-48D5-47D4-A2AC-80A9855B51A5}" srcOrd="0" destOrd="0" presId="urn:microsoft.com/office/officeart/2005/8/layout/hierarchy3"/>
    <dgm:cxn modelId="{F2CD2169-FAE3-4686-B1A3-64745E399975}" type="presOf" srcId="{4FFDDA67-41BE-415D-8512-6A48ABFC0C54}" destId="{3645CF78-5F26-4AB9-B0C7-D6C18E35FADB}" srcOrd="0" destOrd="0" presId="urn:microsoft.com/office/officeart/2005/8/layout/hierarchy3"/>
    <dgm:cxn modelId="{6C272ABD-743D-4B08-A58D-2B2DC1F97F58}" type="presOf" srcId="{11EE5239-F67F-4097-A046-B2E44D31CE3F}" destId="{AA03568B-9475-4D65-B27C-AE3C970F8F1A}" srcOrd="1" destOrd="0" presId="urn:microsoft.com/office/officeart/2005/8/layout/hierarchy3"/>
    <dgm:cxn modelId="{7ADABCA1-BEF1-490D-A916-E46535E9827A}" type="presParOf" srcId="{4839FFCC-9662-4848-ABF1-75A5A097D0E9}" destId="{9ADF038F-822F-4396-B12A-0754FD2113D6}" srcOrd="0" destOrd="0" presId="urn:microsoft.com/office/officeart/2005/8/layout/hierarchy3"/>
    <dgm:cxn modelId="{4C9A6B34-FC30-4FB1-A37D-AECC19276532}" type="presParOf" srcId="{9ADF038F-822F-4396-B12A-0754FD2113D6}" destId="{52BBDCE8-57F5-4720-AB4D-28389EAA3324}" srcOrd="0" destOrd="0" presId="urn:microsoft.com/office/officeart/2005/8/layout/hierarchy3"/>
    <dgm:cxn modelId="{F07E88FC-586E-4C26-A34C-C9F02850A011}" type="presParOf" srcId="{52BBDCE8-57F5-4720-AB4D-28389EAA3324}" destId="{F58E3FA2-7CCD-4C94-A66A-58A96BBA53BD}" srcOrd="0" destOrd="0" presId="urn:microsoft.com/office/officeart/2005/8/layout/hierarchy3"/>
    <dgm:cxn modelId="{4FF79A58-5A4E-4494-A5C9-6C6648CCA1B7}" type="presParOf" srcId="{52BBDCE8-57F5-4720-AB4D-28389EAA3324}" destId="{AA03568B-9475-4D65-B27C-AE3C970F8F1A}" srcOrd="1" destOrd="0" presId="urn:microsoft.com/office/officeart/2005/8/layout/hierarchy3"/>
    <dgm:cxn modelId="{04252A40-4E6A-4254-A091-EA9C31183FA9}" type="presParOf" srcId="{9ADF038F-822F-4396-B12A-0754FD2113D6}" destId="{E5AF339E-86B6-401D-8529-472D80572945}" srcOrd="1" destOrd="0" presId="urn:microsoft.com/office/officeart/2005/8/layout/hierarchy3"/>
    <dgm:cxn modelId="{22937CCD-9365-406A-A620-29A653D69298}" type="presParOf" srcId="{E5AF339E-86B6-401D-8529-472D80572945}" destId="{8E520944-48D5-47D4-A2AC-80A9855B51A5}" srcOrd="0" destOrd="0" presId="urn:microsoft.com/office/officeart/2005/8/layout/hierarchy3"/>
    <dgm:cxn modelId="{A31BF381-D655-4368-AE0F-62AA9E718E32}" type="presParOf" srcId="{E5AF339E-86B6-401D-8529-472D80572945}" destId="{E8B4848B-090C-467B-ABF5-B75DC95D6545}" srcOrd="1" destOrd="0" presId="urn:microsoft.com/office/officeart/2005/8/layout/hierarchy3"/>
    <dgm:cxn modelId="{6E894BCA-DE06-4F0F-A0F9-5F1EF903DD12}" type="presParOf" srcId="{E5AF339E-86B6-401D-8529-472D80572945}" destId="{3645CF78-5F26-4AB9-B0C7-D6C18E35FADB}" srcOrd="2" destOrd="0" presId="urn:microsoft.com/office/officeart/2005/8/layout/hierarchy3"/>
    <dgm:cxn modelId="{4C254035-AAC8-41AD-9193-798B4D9E6D2E}" type="presParOf" srcId="{E5AF339E-86B6-401D-8529-472D80572945}" destId="{B9E6CA41-250C-47BF-B29D-7888C56FBB58}" srcOrd="3" destOrd="0" presId="urn:microsoft.com/office/officeart/2005/8/layout/hierarchy3"/>
    <dgm:cxn modelId="{8DB89F22-E3B0-4342-BA32-101C4D636997}" type="presParOf" srcId="{E5AF339E-86B6-401D-8529-472D80572945}" destId="{23DAF1FD-A54C-48B2-A333-D62CBFB484B7}" srcOrd="4" destOrd="0" presId="urn:microsoft.com/office/officeart/2005/8/layout/hierarchy3"/>
    <dgm:cxn modelId="{F6EA3E3D-4185-402C-82A0-31458BB6F3A7}" type="presParOf" srcId="{E5AF339E-86B6-401D-8529-472D80572945}" destId="{BF5301DA-A8D1-462F-8F19-B8115707A182}" srcOrd="5" destOrd="0" presId="urn:microsoft.com/office/officeart/2005/8/layout/hierarchy3"/>
    <dgm:cxn modelId="{38875761-065A-49B0-B12A-D43E06D915AC}" type="presParOf" srcId="{E5AF339E-86B6-401D-8529-472D80572945}" destId="{C30BD6FC-54AE-47F8-BB82-AE0F6D3B5DD1}" srcOrd="6" destOrd="0" presId="urn:microsoft.com/office/officeart/2005/8/layout/hierarchy3"/>
    <dgm:cxn modelId="{15C3C483-7C3A-42C9-9832-A4C891D3275C}" type="presParOf" srcId="{E5AF339E-86B6-401D-8529-472D80572945}" destId="{18D813A1-8B14-4D63-A4CC-C691D00CC55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51AC9-9547-4C62-9713-ED88F93049A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EE5239-F67F-4097-A046-B2E44D31CE3F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3200" dirty="0" err="1" smtClean="0"/>
            <a:t>qemu</a:t>
          </a:r>
          <a:r>
            <a:rPr lang="en-US" altLang="zh-TW" sz="3200" dirty="0" smtClean="0"/>
            <a:t>/</a:t>
          </a:r>
          <a:r>
            <a:rPr lang="en-US" altLang="zh-TW" sz="3200" dirty="0" err="1" smtClean="0"/>
            <a:t>tcg</a:t>
          </a:r>
          <a:r>
            <a:rPr lang="en-US" altLang="zh-TW" sz="3200" dirty="0" smtClean="0"/>
            <a:t>/*/</a:t>
          </a:r>
          <a:endParaRPr lang="zh-TW" altLang="en-US" sz="3200" dirty="0"/>
        </a:p>
      </dgm:t>
    </dgm:pt>
    <dgm:pt modelId="{C674A5E3-2C34-4DF7-B0C4-518644E2B6B5}" type="parTrans" cxnId="{4BCB8393-2901-46EE-B834-F231CAB755E6}">
      <dgm:prSet/>
      <dgm:spPr/>
      <dgm:t>
        <a:bodyPr/>
        <a:lstStyle/>
        <a:p>
          <a:endParaRPr lang="zh-TW" altLang="en-US"/>
        </a:p>
      </dgm:t>
    </dgm:pt>
    <dgm:pt modelId="{26638E51-19EE-4EC3-96DA-9F2FCC216508}" type="sibTrans" cxnId="{4BCB8393-2901-46EE-B834-F231CAB755E6}">
      <dgm:prSet/>
      <dgm:spPr/>
      <dgm:t>
        <a:bodyPr/>
        <a:lstStyle/>
        <a:p>
          <a:endParaRPr lang="zh-TW" altLang="en-US"/>
        </a:p>
      </dgm:t>
    </dgm:pt>
    <dgm:pt modelId="{DC7FC032-2F17-4541-8ACB-0A3EF735BF52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err="1" smtClean="0"/>
            <a:t>tcg-target.c</a:t>
          </a:r>
          <a:endParaRPr lang="zh-TW" altLang="en-US" dirty="0"/>
        </a:p>
      </dgm:t>
    </dgm:pt>
    <dgm:pt modelId="{54C85134-D8D4-425A-BD6C-760A516F591C}" type="parTrans" cxnId="{3F8797D4-A517-452D-AEA2-9FB5CBE2ACD0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FB21AF4A-F684-4936-A603-4A81DA415942}" type="sibTrans" cxnId="{3F8797D4-A517-452D-AEA2-9FB5CBE2ACD0}">
      <dgm:prSet/>
      <dgm:spPr/>
      <dgm:t>
        <a:bodyPr/>
        <a:lstStyle/>
        <a:p>
          <a:endParaRPr lang="zh-TW" altLang="en-US"/>
        </a:p>
      </dgm:t>
    </dgm:pt>
    <dgm:pt modelId="{B9B64C88-B2F0-4ACC-9987-56F800CE9F53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err="1" smtClean="0"/>
            <a:t>tcg-target.h</a:t>
          </a:r>
          <a:endParaRPr lang="zh-TW" altLang="en-US" dirty="0"/>
        </a:p>
      </dgm:t>
    </dgm:pt>
    <dgm:pt modelId="{4FFDDA67-41BE-415D-8512-6A48ABFC0C54}" type="parTrans" cxnId="{466B1052-62FF-4A02-884A-7A57531BBEB4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B1CA8D56-9A06-4CF7-9626-032BAF545AE7}" type="sibTrans" cxnId="{466B1052-62FF-4A02-884A-7A57531BBEB4}">
      <dgm:prSet/>
      <dgm:spPr/>
      <dgm:t>
        <a:bodyPr/>
        <a:lstStyle/>
        <a:p>
          <a:endParaRPr lang="zh-TW" altLang="en-US"/>
        </a:p>
      </dgm:t>
    </dgm:pt>
    <dgm:pt modelId="{4839FFCC-9662-4848-ABF1-75A5A097D0E9}" type="pres">
      <dgm:prSet presAssocID="{E3151AC9-9547-4C62-9713-ED88F93049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ADF038F-822F-4396-B12A-0754FD2113D6}" type="pres">
      <dgm:prSet presAssocID="{11EE5239-F67F-4097-A046-B2E44D31CE3F}" presName="root" presStyleCnt="0"/>
      <dgm:spPr/>
    </dgm:pt>
    <dgm:pt modelId="{52BBDCE8-57F5-4720-AB4D-28389EAA3324}" type="pres">
      <dgm:prSet presAssocID="{11EE5239-F67F-4097-A046-B2E44D31CE3F}" presName="rootComposite" presStyleCnt="0"/>
      <dgm:spPr/>
    </dgm:pt>
    <dgm:pt modelId="{F58E3FA2-7CCD-4C94-A66A-58A96BBA53BD}" type="pres">
      <dgm:prSet presAssocID="{11EE5239-F67F-4097-A046-B2E44D31CE3F}" presName="rootText" presStyleLbl="node1" presStyleIdx="0" presStyleCnt="1" custScaleX="215116"/>
      <dgm:spPr/>
      <dgm:t>
        <a:bodyPr/>
        <a:lstStyle/>
        <a:p>
          <a:endParaRPr lang="zh-TW" altLang="en-US"/>
        </a:p>
      </dgm:t>
    </dgm:pt>
    <dgm:pt modelId="{AA03568B-9475-4D65-B27C-AE3C970F8F1A}" type="pres">
      <dgm:prSet presAssocID="{11EE5239-F67F-4097-A046-B2E44D31CE3F}" presName="rootConnector" presStyleLbl="node1" presStyleIdx="0" presStyleCnt="1"/>
      <dgm:spPr/>
      <dgm:t>
        <a:bodyPr/>
        <a:lstStyle/>
        <a:p>
          <a:endParaRPr lang="zh-TW" altLang="en-US"/>
        </a:p>
      </dgm:t>
    </dgm:pt>
    <dgm:pt modelId="{E5AF339E-86B6-401D-8529-472D80572945}" type="pres">
      <dgm:prSet presAssocID="{11EE5239-F67F-4097-A046-B2E44D31CE3F}" presName="childShape" presStyleCnt="0"/>
      <dgm:spPr/>
    </dgm:pt>
    <dgm:pt modelId="{8E520944-48D5-47D4-A2AC-80A9855B51A5}" type="pres">
      <dgm:prSet presAssocID="{54C85134-D8D4-425A-BD6C-760A516F591C}" presName="Name13" presStyleLbl="parChTrans1D2" presStyleIdx="0" presStyleCnt="2"/>
      <dgm:spPr/>
      <dgm:t>
        <a:bodyPr/>
        <a:lstStyle/>
        <a:p>
          <a:endParaRPr lang="zh-TW" altLang="en-US"/>
        </a:p>
      </dgm:t>
    </dgm:pt>
    <dgm:pt modelId="{E8B4848B-090C-467B-ABF5-B75DC95D6545}" type="pres">
      <dgm:prSet presAssocID="{DC7FC032-2F17-4541-8ACB-0A3EF735BF52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645CF78-5F26-4AB9-B0C7-D6C18E35FADB}" type="pres">
      <dgm:prSet presAssocID="{4FFDDA67-41BE-415D-8512-6A48ABFC0C54}" presName="Name13" presStyleLbl="parChTrans1D2" presStyleIdx="1" presStyleCnt="2"/>
      <dgm:spPr/>
      <dgm:t>
        <a:bodyPr/>
        <a:lstStyle/>
        <a:p>
          <a:endParaRPr lang="zh-TW" altLang="en-US"/>
        </a:p>
      </dgm:t>
    </dgm:pt>
    <dgm:pt modelId="{B9E6CA41-250C-47BF-B29D-7888C56FBB58}" type="pres">
      <dgm:prSet presAssocID="{B9B64C88-B2F0-4ACC-9987-56F800CE9F53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5EE001B-6CAD-4C55-8628-13AB282B6DE1}" type="presOf" srcId="{11EE5239-F67F-4097-A046-B2E44D31CE3F}" destId="{AA03568B-9475-4D65-B27C-AE3C970F8F1A}" srcOrd="1" destOrd="0" presId="urn:microsoft.com/office/officeart/2005/8/layout/hierarchy3"/>
    <dgm:cxn modelId="{466B1052-62FF-4A02-884A-7A57531BBEB4}" srcId="{11EE5239-F67F-4097-A046-B2E44D31CE3F}" destId="{B9B64C88-B2F0-4ACC-9987-56F800CE9F53}" srcOrd="1" destOrd="0" parTransId="{4FFDDA67-41BE-415D-8512-6A48ABFC0C54}" sibTransId="{B1CA8D56-9A06-4CF7-9626-032BAF545AE7}"/>
    <dgm:cxn modelId="{1D993373-865D-40BC-8F67-BDC201D673CC}" type="presOf" srcId="{DC7FC032-2F17-4541-8ACB-0A3EF735BF52}" destId="{E8B4848B-090C-467B-ABF5-B75DC95D6545}" srcOrd="0" destOrd="0" presId="urn:microsoft.com/office/officeart/2005/8/layout/hierarchy3"/>
    <dgm:cxn modelId="{4BCB8393-2901-46EE-B834-F231CAB755E6}" srcId="{E3151AC9-9547-4C62-9713-ED88F93049A7}" destId="{11EE5239-F67F-4097-A046-B2E44D31CE3F}" srcOrd="0" destOrd="0" parTransId="{C674A5E3-2C34-4DF7-B0C4-518644E2B6B5}" sibTransId="{26638E51-19EE-4EC3-96DA-9F2FCC216508}"/>
    <dgm:cxn modelId="{4C903B51-D0C8-42FF-8136-1253159CDAA6}" type="presOf" srcId="{4FFDDA67-41BE-415D-8512-6A48ABFC0C54}" destId="{3645CF78-5F26-4AB9-B0C7-D6C18E35FADB}" srcOrd="0" destOrd="0" presId="urn:microsoft.com/office/officeart/2005/8/layout/hierarchy3"/>
    <dgm:cxn modelId="{B37E2679-266F-4BE3-9635-C21A527778BE}" type="presOf" srcId="{E3151AC9-9547-4C62-9713-ED88F93049A7}" destId="{4839FFCC-9662-4848-ABF1-75A5A097D0E9}" srcOrd="0" destOrd="0" presId="urn:microsoft.com/office/officeart/2005/8/layout/hierarchy3"/>
    <dgm:cxn modelId="{70764521-DAB7-478A-9752-596B713ED06B}" type="presOf" srcId="{54C85134-D8D4-425A-BD6C-760A516F591C}" destId="{8E520944-48D5-47D4-A2AC-80A9855B51A5}" srcOrd="0" destOrd="0" presId="urn:microsoft.com/office/officeart/2005/8/layout/hierarchy3"/>
    <dgm:cxn modelId="{3F8797D4-A517-452D-AEA2-9FB5CBE2ACD0}" srcId="{11EE5239-F67F-4097-A046-B2E44D31CE3F}" destId="{DC7FC032-2F17-4541-8ACB-0A3EF735BF52}" srcOrd="0" destOrd="0" parTransId="{54C85134-D8D4-425A-BD6C-760A516F591C}" sibTransId="{FB21AF4A-F684-4936-A603-4A81DA415942}"/>
    <dgm:cxn modelId="{2EC2B7FB-B1B1-4F04-8CBC-9D94343BADF3}" type="presOf" srcId="{11EE5239-F67F-4097-A046-B2E44D31CE3F}" destId="{F58E3FA2-7CCD-4C94-A66A-58A96BBA53BD}" srcOrd="0" destOrd="0" presId="urn:microsoft.com/office/officeart/2005/8/layout/hierarchy3"/>
    <dgm:cxn modelId="{B44D9DF0-F04D-4F87-809F-5C1C528FECA1}" type="presOf" srcId="{B9B64C88-B2F0-4ACC-9987-56F800CE9F53}" destId="{B9E6CA41-250C-47BF-B29D-7888C56FBB58}" srcOrd="0" destOrd="0" presId="urn:microsoft.com/office/officeart/2005/8/layout/hierarchy3"/>
    <dgm:cxn modelId="{B9020BCF-A909-4FC6-ADC5-FAF1A2ED072B}" type="presParOf" srcId="{4839FFCC-9662-4848-ABF1-75A5A097D0E9}" destId="{9ADF038F-822F-4396-B12A-0754FD2113D6}" srcOrd="0" destOrd="0" presId="urn:microsoft.com/office/officeart/2005/8/layout/hierarchy3"/>
    <dgm:cxn modelId="{8DED826B-C49B-4550-BEB2-4E19A0F811A2}" type="presParOf" srcId="{9ADF038F-822F-4396-B12A-0754FD2113D6}" destId="{52BBDCE8-57F5-4720-AB4D-28389EAA3324}" srcOrd="0" destOrd="0" presId="urn:microsoft.com/office/officeart/2005/8/layout/hierarchy3"/>
    <dgm:cxn modelId="{5CDECC71-E34D-492F-95AA-3A0B76DCA72B}" type="presParOf" srcId="{52BBDCE8-57F5-4720-AB4D-28389EAA3324}" destId="{F58E3FA2-7CCD-4C94-A66A-58A96BBA53BD}" srcOrd="0" destOrd="0" presId="urn:microsoft.com/office/officeart/2005/8/layout/hierarchy3"/>
    <dgm:cxn modelId="{F1BBF14D-7AD3-4929-A40A-FA712C5714CD}" type="presParOf" srcId="{52BBDCE8-57F5-4720-AB4D-28389EAA3324}" destId="{AA03568B-9475-4D65-B27C-AE3C970F8F1A}" srcOrd="1" destOrd="0" presId="urn:microsoft.com/office/officeart/2005/8/layout/hierarchy3"/>
    <dgm:cxn modelId="{E7492682-5281-40C9-B6E8-79A0A32E66C8}" type="presParOf" srcId="{9ADF038F-822F-4396-B12A-0754FD2113D6}" destId="{E5AF339E-86B6-401D-8529-472D80572945}" srcOrd="1" destOrd="0" presId="urn:microsoft.com/office/officeart/2005/8/layout/hierarchy3"/>
    <dgm:cxn modelId="{2598B70D-D58D-494F-9A39-322BC808BAEA}" type="presParOf" srcId="{E5AF339E-86B6-401D-8529-472D80572945}" destId="{8E520944-48D5-47D4-A2AC-80A9855B51A5}" srcOrd="0" destOrd="0" presId="urn:microsoft.com/office/officeart/2005/8/layout/hierarchy3"/>
    <dgm:cxn modelId="{6FA5007A-2331-49DC-90E3-A24B3F3BD2AF}" type="presParOf" srcId="{E5AF339E-86B6-401D-8529-472D80572945}" destId="{E8B4848B-090C-467B-ABF5-B75DC95D6545}" srcOrd="1" destOrd="0" presId="urn:microsoft.com/office/officeart/2005/8/layout/hierarchy3"/>
    <dgm:cxn modelId="{A0E7EDAF-633D-4D5B-878D-B90904C3AABF}" type="presParOf" srcId="{E5AF339E-86B6-401D-8529-472D80572945}" destId="{3645CF78-5F26-4AB9-B0C7-D6C18E35FADB}" srcOrd="2" destOrd="0" presId="urn:microsoft.com/office/officeart/2005/8/layout/hierarchy3"/>
    <dgm:cxn modelId="{CF76E531-32E5-47CD-B109-8C9A3E7187C1}" type="presParOf" srcId="{E5AF339E-86B6-401D-8529-472D80572945}" destId="{B9E6CA41-250C-47BF-B29D-7888C56FBB5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E3FA2-7CCD-4C94-A66A-58A96BBA53BD}">
      <dsp:nvSpPr>
        <dsp:cNvPr id="0" name=""/>
        <dsp:cNvSpPr/>
      </dsp:nvSpPr>
      <dsp:spPr>
        <a:xfrm>
          <a:off x="39326" y="1963"/>
          <a:ext cx="2911288" cy="67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err="1" smtClean="0"/>
            <a:t>qemu</a:t>
          </a:r>
          <a:r>
            <a:rPr lang="en-US" altLang="zh-TW" sz="3200" kern="1200" dirty="0" smtClean="0"/>
            <a:t>/target-*/</a:t>
          </a:r>
          <a:endParaRPr lang="zh-TW" altLang="en-US" sz="3200" kern="1200" dirty="0"/>
        </a:p>
      </dsp:txBody>
      <dsp:txXfrm>
        <a:off x="59145" y="21782"/>
        <a:ext cx="2871650" cy="637040"/>
      </dsp:txXfrm>
    </dsp:sp>
    <dsp:sp modelId="{8E520944-48D5-47D4-A2AC-80A9855B51A5}">
      <dsp:nvSpPr>
        <dsp:cNvPr id="0" name=""/>
        <dsp:cNvSpPr/>
      </dsp:nvSpPr>
      <dsp:spPr>
        <a:xfrm>
          <a:off x="330455" y="678642"/>
          <a:ext cx="291128" cy="507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509"/>
              </a:lnTo>
              <a:lnTo>
                <a:pt x="291128" y="50750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4848B-090C-467B-ABF5-B75DC95D6545}">
      <dsp:nvSpPr>
        <dsp:cNvPr id="0" name=""/>
        <dsp:cNvSpPr/>
      </dsp:nvSpPr>
      <dsp:spPr>
        <a:xfrm>
          <a:off x="621584" y="847812"/>
          <a:ext cx="1082686" cy="67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cpu.h</a:t>
          </a:r>
          <a:endParaRPr lang="zh-TW" altLang="en-US" sz="1600" kern="1200" dirty="0"/>
        </a:p>
      </dsp:txBody>
      <dsp:txXfrm>
        <a:off x="641403" y="867631"/>
        <a:ext cx="1043048" cy="637040"/>
      </dsp:txXfrm>
    </dsp:sp>
    <dsp:sp modelId="{3645CF78-5F26-4AB9-B0C7-D6C18E35FADB}">
      <dsp:nvSpPr>
        <dsp:cNvPr id="0" name=""/>
        <dsp:cNvSpPr/>
      </dsp:nvSpPr>
      <dsp:spPr>
        <a:xfrm>
          <a:off x="330455" y="678642"/>
          <a:ext cx="291128" cy="1353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57"/>
              </a:lnTo>
              <a:lnTo>
                <a:pt x="291128" y="135335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6CA41-250C-47BF-B29D-7888C56FBB58}">
      <dsp:nvSpPr>
        <dsp:cNvPr id="0" name=""/>
        <dsp:cNvSpPr/>
      </dsp:nvSpPr>
      <dsp:spPr>
        <a:xfrm>
          <a:off x="621584" y="1693660"/>
          <a:ext cx="1082686" cy="67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translate.c</a:t>
          </a:r>
          <a:endParaRPr lang="zh-TW" altLang="en-US" sz="1600" kern="1200" dirty="0"/>
        </a:p>
      </dsp:txBody>
      <dsp:txXfrm>
        <a:off x="641403" y="1713479"/>
        <a:ext cx="1043048" cy="637040"/>
      </dsp:txXfrm>
    </dsp:sp>
    <dsp:sp modelId="{23DAF1FD-A54C-48B2-A333-D62CBFB484B7}">
      <dsp:nvSpPr>
        <dsp:cNvPr id="0" name=""/>
        <dsp:cNvSpPr/>
      </dsp:nvSpPr>
      <dsp:spPr>
        <a:xfrm>
          <a:off x="330455" y="678642"/>
          <a:ext cx="291128" cy="2199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205"/>
              </a:lnTo>
              <a:lnTo>
                <a:pt x="291128" y="2199205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01DA-A8D1-462F-8F19-B8115707A182}">
      <dsp:nvSpPr>
        <dsp:cNvPr id="0" name=""/>
        <dsp:cNvSpPr/>
      </dsp:nvSpPr>
      <dsp:spPr>
        <a:xfrm>
          <a:off x="621584" y="2539509"/>
          <a:ext cx="1082686" cy="67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op_helper.c</a:t>
          </a:r>
          <a:endParaRPr lang="zh-TW" altLang="en-US" sz="1600" kern="1200" dirty="0"/>
        </a:p>
      </dsp:txBody>
      <dsp:txXfrm>
        <a:off x="641403" y="2559328"/>
        <a:ext cx="1043048" cy="637040"/>
      </dsp:txXfrm>
    </dsp:sp>
    <dsp:sp modelId="{C30BD6FC-54AE-47F8-BB82-AE0F6D3B5DD1}">
      <dsp:nvSpPr>
        <dsp:cNvPr id="0" name=""/>
        <dsp:cNvSpPr/>
      </dsp:nvSpPr>
      <dsp:spPr>
        <a:xfrm>
          <a:off x="330455" y="678642"/>
          <a:ext cx="291128" cy="304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054"/>
              </a:lnTo>
              <a:lnTo>
                <a:pt x="291128" y="304505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813A1-8B14-4D63-A4CC-C691D00CC551}">
      <dsp:nvSpPr>
        <dsp:cNvPr id="0" name=""/>
        <dsp:cNvSpPr/>
      </dsp:nvSpPr>
      <dsp:spPr>
        <a:xfrm>
          <a:off x="621584" y="3385357"/>
          <a:ext cx="1082686" cy="676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helper.c</a:t>
          </a:r>
          <a:endParaRPr lang="zh-TW" altLang="en-US" sz="1600" kern="1200" dirty="0"/>
        </a:p>
      </dsp:txBody>
      <dsp:txXfrm>
        <a:off x="641403" y="3405176"/>
        <a:ext cx="1043048" cy="63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E3FA2-7CCD-4C94-A66A-58A96BBA53BD}">
      <dsp:nvSpPr>
        <dsp:cNvPr id="0" name=""/>
        <dsp:cNvSpPr/>
      </dsp:nvSpPr>
      <dsp:spPr>
        <a:xfrm>
          <a:off x="69" y="225940"/>
          <a:ext cx="2989802" cy="694927"/>
        </a:xfrm>
        <a:prstGeom prst="roundRect">
          <a:avLst>
            <a:gd name="adj" fmla="val 10000"/>
          </a:avLst>
        </a:prstGeom>
        <a:solidFill>
          <a:schemeClr val="accent2"/>
        </a:solidFill>
        <a:ln w="1397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err="1" smtClean="0"/>
            <a:t>qemu</a:t>
          </a:r>
          <a:r>
            <a:rPr lang="en-US" altLang="zh-TW" sz="3200" kern="1200" dirty="0" smtClean="0"/>
            <a:t>/</a:t>
          </a:r>
          <a:r>
            <a:rPr lang="en-US" altLang="zh-TW" sz="3200" kern="1200" dirty="0" err="1" smtClean="0"/>
            <a:t>tcg</a:t>
          </a:r>
          <a:r>
            <a:rPr lang="en-US" altLang="zh-TW" sz="3200" kern="1200" dirty="0" smtClean="0"/>
            <a:t>/*/</a:t>
          </a:r>
          <a:endParaRPr lang="zh-TW" altLang="en-US" sz="3200" kern="1200" dirty="0"/>
        </a:p>
      </dsp:txBody>
      <dsp:txXfrm>
        <a:off x="20423" y="246294"/>
        <a:ext cx="2949094" cy="654219"/>
      </dsp:txXfrm>
    </dsp:sp>
    <dsp:sp modelId="{8E520944-48D5-47D4-A2AC-80A9855B51A5}">
      <dsp:nvSpPr>
        <dsp:cNvPr id="0" name=""/>
        <dsp:cNvSpPr/>
      </dsp:nvSpPr>
      <dsp:spPr>
        <a:xfrm>
          <a:off x="299050" y="920868"/>
          <a:ext cx="298980" cy="521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195"/>
              </a:lnTo>
              <a:lnTo>
                <a:pt x="298980" y="521195"/>
              </a:lnTo>
            </a:path>
          </a:pathLst>
        </a:custGeom>
        <a:noFill/>
        <a:ln w="1397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</dsp:sp>
    <dsp:sp modelId="{E8B4848B-090C-467B-ABF5-B75DC95D6545}">
      <dsp:nvSpPr>
        <dsp:cNvPr id="0" name=""/>
        <dsp:cNvSpPr/>
      </dsp:nvSpPr>
      <dsp:spPr>
        <a:xfrm>
          <a:off x="598030" y="1094600"/>
          <a:ext cx="1111884" cy="694927"/>
        </a:xfrm>
        <a:prstGeom prst="roundRect">
          <a:avLst>
            <a:gd name="adj" fmla="val 10000"/>
          </a:avLst>
        </a:prstGeom>
        <a:solidFill>
          <a:schemeClr val="lt1"/>
        </a:solidFill>
        <a:ln w="1397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tcg-target.c</a:t>
          </a:r>
          <a:endParaRPr lang="zh-TW" altLang="en-US" sz="2100" kern="1200" dirty="0"/>
        </a:p>
      </dsp:txBody>
      <dsp:txXfrm>
        <a:off x="618384" y="1114954"/>
        <a:ext cx="1071176" cy="654219"/>
      </dsp:txXfrm>
    </dsp:sp>
    <dsp:sp modelId="{3645CF78-5F26-4AB9-B0C7-D6C18E35FADB}">
      <dsp:nvSpPr>
        <dsp:cNvPr id="0" name=""/>
        <dsp:cNvSpPr/>
      </dsp:nvSpPr>
      <dsp:spPr>
        <a:xfrm>
          <a:off x="299050" y="920868"/>
          <a:ext cx="298980" cy="1389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55"/>
              </a:lnTo>
              <a:lnTo>
                <a:pt x="298980" y="1389855"/>
              </a:lnTo>
            </a:path>
          </a:pathLst>
        </a:custGeom>
        <a:noFill/>
        <a:ln w="1397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</dsp:sp>
    <dsp:sp modelId="{B9E6CA41-250C-47BF-B29D-7888C56FBB58}">
      <dsp:nvSpPr>
        <dsp:cNvPr id="0" name=""/>
        <dsp:cNvSpPr/>
      </dsp:nvSpPr>
      <dsp:spPr>
        <a:xfrm>
          <a:off x="598030" y="1963260"/>
          <a:ext cx="1111884" cy="694927"/>
        </a:xfrm>
        <a:prstGeom prst="roundRect">
          <a:avLst>
            <a:gd name="adj" fmla="val 10000"/>
          </a:avLst>
        </a:prstGeom>
        <a:solidFill>
          <a:schemeClr val="lt1"/>
        </a:solidFill>
        <a:ln w="1397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tcg-target.h</a:t>
          </a:r>
          <a:endParaRPr lang="zh-TW" altLang="en-US" sz="2100" kern="1200" dirty="0"/>
        </a:p>
      </dsp:txBody>
      <dsp:txXfrm>
        <a:off x="618384" y="1983614"/>
        <a:ext cx="1071176" cy="654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BEE5-9B1C-41DF-8FFD-34C0B35483CE}" type="datetimeFigureOut">
              <a:rPr lang="zh-TW" altLang="en-US" smtClean="0"/>
              <a:t>2014/10/1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A0596-7B41-46C8-9A08-3B8900CEA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3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74DA-911D-4BEB-9589-68913C8B50AB}" type="datetimeFigureOut">
              <a:rPr lang="zh-TW" altLang="en-US" smtClean="0"/>
              <a:t>2014/10/1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5513-92AB-4036-A15A-D8B13AE17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7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5513-92AB-4036-A15A-D8B13AE1709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19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5513-92AB-4036-A15A-D8B13AE170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5513-92AB-4036-A15A-D8B13AE170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1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5513-92AB-4036-A15A-D8B13AE1709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2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5513-92AB-4036-A15A-D8B13AE1709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322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27764-E122-4593-8DEF-45D9E6DF4C4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1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6" y="381000"/>
            <a:ext cx="18573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1" y="381000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77208-9A4E-4E6C-9077-1B42472DE5A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6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4" y="1484784"/>
            <a:ext cx="5760640" cy="23762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8" y="3933056"/>
            <a:ext cx="5472608" cy="2160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9E9D6-DA18-4BDC-96D4-A7C1E48D3BD7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755578" y="980731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5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電機學院 </a:t>
            </a:r>
            <a:r>
              <a:rPr kumimoji="1" lang="zh-TW" altLang="en-US" sz="135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製造所 </a:t>
            </a:r>
            <a:r>
              <a:rPr kumimoji="1" lang="en-US" altLang="zh-TW" sz="1350" dirty="0">
                <a:solidFill>
                  <a:prstClr val="black"/>
                </a:solidFill>
                <a:ea typeface="標楷體" pitchFamily="65" charset="-120"/>
              </a:rPr>
              <a:t>ISA LAB</a:t>
            </a:r>
            <a:endParaRPr kumimoji="1" lang="zh-TW" altLang="en-US" sz="1350" dirty="0">
              <a:solidFill>
                <a:prstClr val="black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32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0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065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20801"/>
            <a:ext cx="7269480" cy="4859338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l"/>
              <a:defRPr sz="3200"/>
            </a:lvl1pPr>
            <a:lvl2pPr marL="457200" indent="-18288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946404" y="1172308"/>
            <a:ext cx="7269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33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74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3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3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46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D3FCD-A3A1-4811-AE29-BBA9E2110E2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06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91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1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400A5-BCF2-4E56-8CE7-22A778ADFFC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3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2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B5D8-C20E-4D36-821C-BDC5F754360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7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3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7" y="1044179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9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3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Autofit/>
          </a:bodyPr>
          <a:lstStyle>
            <a:lvl1pPr algn="ctr">
              <a:defRPr sz="24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  <p:pic>
        <p:nvPicPr>
          <p:cNvPr id="1026" name="Picture 2" descr="https://fbcdn-sphotos-h-a.akamaihd.net/hphotos-ak-xfa1/v/t34.0-12/10723343_784213184957927_1826875398_n.jpg?oh=d8c15f6a9d2cb6e03026f066329fb93a&amp;oe=542D8056&amp;__gda__=1412268021_8ffaefb6655958f6d9d9fe4d0b3624c5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4" t="28345" r="34193" b="46441"/>
          <a:stretch/>
        </p:blipFill>
        <p:spPr bwMode="auto">
          <a:xfrm>
            <a:off x="8604202" y="109590"/>
            <a:ext cx="359506" cy="5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gif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5" Type="http://schemas.openxmlformats.org/officeDocument/2006/relationships/image" Target="../media/image43.jpeg"/><Relationship Id="rId10" Type="http://schemas.openxmlformats.org/officeDocument/2006/relationships/image" Target="../media/image48.jpeg"/><Relationship Id="rId4" Type="http://schemas.openxmlformats.org/officeDocument/2006/relationships/image" Target="../media/image42.jpe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aro.org/blog/core-dump/running-64bit-android-l-qemu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086600" cy="2338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QEMU</a:t>
            </a:r>
            <a:br>
              <a:rPr lang="en-US" altLang="zh-TW" dirty="0" smtClean="0"/>
            </a:br>
            <a:r>
              <a:rPr lang="en-US" altLang="zh-TW" sz="4000" dirty="0"/>
              <a:t>Binary Translations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27394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2014/09/25@NCKU Embedded Course</a:t>
            </a:r>
          </a:p>
          <a:p>
            <a:r>
              <a:rPr lang="en-US" altLang="zh-TW" cap="none" dirty="0" smtClean="0"/>
              <a:t>Jeff </a:t>
            </a:r>
            <a:r>
              <a:rPr lang="en-US" altLang="zh-TW" cap="none" dirty="0" err="1" smtClean="0"/>
              <a:t>Liaw</a:t>
            </a:r>
            <a:endParaRPr lang="en-US" altLang="zh-TW" cap="none" dirty="0" smtClean="0"/>
          </a:p>
          <a:p>
            <a:r>
              <a:rPr lang="en-US" altLang="zh-TW" cap="none" dirty="0" smtClean="0"/>
              <a:t>rampant1018@gmail.com</a:t>
            </a:r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580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55" y="2743002"/>
            <a:ext cx="7066008" cy="27322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0018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&amp;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808746" y="4267381"/>
            <a:ext cx="2598168" cy="1580639"/>
          </a:xfrm>
        </p:spPr>
        <p:txBody>
          <a:bodyPr/>
          <a:lstStyle/>
          <a:p>
            <a:r>
              <a:rPr lang="en-US" altLang="zh-TW" sz="1800" dirty="0">
                <a:latin typeface="+mj-lt"/>
              </a:rPr>
              <a:t>Main Loop:</a:t>
            </a:r>
          </a:p>
          <a:p>
            <a:pPr lvl="1"/>
            <a:r>
              <a:rPr lang="en-US" altLang="zh-TW" sz="1500" dirty="0">
                <a:latin typeface="+mj-lt"/>
              </a:rPr>
              <a:t>IRQ handle</a:t>
            </a:r>
          </a:p>
          <a:p>
            <a:pPr lvl="1"/>
            <a:r>
              <a:rPr lang="en-US" altLang="zh-TW" sz="1500" dirty="0">
                <a:latin typeface="+mj-lt"/>
              </a:rPr>
              <a:t>translation</a:t>
            </a:r>
          </a:p>
          <a:p>
            <a:pPr lvl="1"/>
            <a:r>
              <a:rPr lang="en-US" altLang="zh-TW" sz="1500" dirty="0">
                <a:latin typeface="+mj-lt"/>
              </a:rPr>
              <a:t>run guest</a:t>
            </a:r>
            <a:endParaRPr lang="zh-TW" altLang="en-US" sz="1500" dirty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428" y="1376982"/>
            <a:ext cx="3040961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/>
              <a:t>initialize the process or and</a:t>
            </a:r>
            <a:br>
              <a:rPr lang="en-US" altLang="zh-TW" sz="2000" dirty="0"/>
            </a:br>
            <a:r>
              <a:rPr lang="en-US" altLang="zh-TW" sz="2000" dirty="0"/>
              <a:t>jump to the host code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8725" y="5826093"/>
            <a:ext cx="2758191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/>
              <a:t>restore normal state and</a:t>
            </a:r>
            <a:br>
              <a:rPr lang="en-US" altLang="zh-TW" sz="2000" dirty="0"/>
            </a:br>
            <a:r>
              <a:rPr lang="en-US" altLang="zh-TW" sz="2000" dirty="0"/>
              <a:t>return to the main loop</a:t>
            </a:r>
            <a:endParaRPr lang="zh-TW" altLang="en-US" sz="2000" dirty="0"/>
          </a:p>
        </p:txBody>
      </p:sp>
      <p:cxnSp>
        <p:nvCxnSpPr>
          <p:cNvPr id="9" name="直線單箭頭接點 8"/>
          <p:cNvCxnSpPr>
            <a:endCxn id="6" idx="2"/>
          </p:cNvCxnSpPr>
          <p:nvPr/>
        </p:nvCxnSpPr>
        <p:spPr>
          <a:xfrm flipH="1" flipV="1">
            <a:off x="2011909" y="2084870"/>
            <a:ext cx="1819485" cy="126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0"/>
          </p:cNvCxnSpPr>
          <p:nvPr/>
        </p:nvCxnSpPr>
        <p:spPr>
          <a:xfrm flipH="1">
            <a:off x="2027819" y="5057699"/>
            <a:ext cx="1913704" cy="768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90" y="5505134"/>
            <a:ext cx="2557463" cy="119300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90" y="1312675"/>
            <a:ext cx="3457575" cy="135731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3" t="-2511" b="-1"/>
          <a:stretch/>
        </p:blipFill>
        <p:spPr>
          <a:xfrm>
            <a:off x="333207" y="3339878"/>
            <a:ext cx="2873410" cy="24410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566939" y="3906644"/>
            <a:ext cx="1951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Overhead!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7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&amp;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9"/>
            <a:ext cx="8496944" cy="53728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We need emulation!</a:t>
            </a:r>
          </a:p>
          <a:p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0" y="2538061"/>
            <a:ext cx="8299070" cy="3209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23529" y="2110154"/>
            <a:ext cx="2218704" cy="4170066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771411" y="2107688"/>
            <a:ext cx="2979590" cy="4172533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9512" y="1953542"/>
            <a:ext cx="6149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54540" y="1803460"/>
            <a:ext cx="11379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Emulation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323529" y="4433003"/>
            <a:ext cx="2598168" cy="158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文泉驛等寬微米黑" pitchFamily="34" charset="-120"/>
                <a:ea typeface="文泉驛等寬微米黑" pitchFamily="34" charset="-120"/>
                <a:cs typeface="+mn-cs"/>
              </a:defRPr>
            </a:lvl1pPr>
            <a:lvl2pPr marL="6858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42975" indent="-2571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j-lt"/>
              </a:rPr>
              <a:t>Main Loop:</a:t>
            </a:r>
          </a:p>
          <a:p>
            <a:pPr lvl="1"/>
            <a:r>
              <a:rPr lang="en-US" altLang="zh-TW" sz="1800" dirty="0">
                <a:latin typeface="+mj-lt"/>
              </a:rPr>
              <a:t>IRQ handle</a:t>
            </a:r>
          </a:p>
          <a:p>
            <a:pPr lvl="1"/>
            <a:r>
              <a:rPr lang="en-US" altLang="zh-TW" sz="1800" dirty="0">
                <a:latin typeface="+mj-lt"/>
              </a:rPr>
              <a:t>translation</a:t>
            </a:r>
          </a:p>
          <a:p>
            <a:pPr lvl="1"/>
            <a:r>
              <a:rPr lang="en-US" altLang="zh-TW" sz="1800" dirty="0">
                <a:latin typeface="+mj-lt"/>
              </a:rPr>
              <a:t>run guest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Block(Translated Block, TB)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9"/>
            <a:ext cx="8496944" cy="1497570"/>
          </a:xfrm>
        </p:spPr>
        <p:txBody>
          <a:bodyPr/>
          <a:lstStyle/>
          <a:p>
            <a:r>
              <a:rPr lang="en-US" altLang="zh-TW" sz="2800" dirty="0">
                <a:latin typeface="+mj-lt"/>
              </a:rPr>
              <a:t>Block exit point:</a:t>
            </a:r>
          </a:p>
          <a:p>
            <a:pPr lvl="1"/>
            <a:r>
              <a:rPr lang="en-US" altLang="zh-TW" sz="2400" dirty="0">
                <a:latin typeface="+mj-lt"/>
              </a:rPr>
              <a:t>encounter branch(modify PC)</a:t>
            </a:r>
          </a:p>
          <a:p>
            <a:pPr lvl="1"/>
            <a:r>
              <a:rPr lang="en-US" altLang="zh-TW" sz="2400" dirty="0">
                <a:latin typeface="+mj-lt"/>
              </a:rPr>
              <a:t>reach page boundary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989356" y="3293806"/>
            <a:ext cx="31652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000081ac&lt;abort&gt;: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       81ac:       add $</a:t>
            </a:r>
            <a:r>
              <a:rPr lang="en-US" altLang="zh-TW" dirty="0" err="1"/>
              <a:t>sp</a:t>
            </a:r>
            <a:r>
              <a:rPr lang="en-US" altLang="zh-TW" dirty="0"/>
              <a:t>, $</a:t>
            </a:r>
            <a:r>
              <a:rPr lang="en-US" altLang="zh-TW" dirty="0" err="1"/>
              <a:t>sp</a:t>
            </a:r>
            <a:r>
              <a:rPr lang="en-US" altLang="zh-TW" dirty="0"/>
              <a:t> #-24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       81b0:       </a:t>
            </a:r>
            <a:r>
              <a:rPr lang="en-US" altLang="zh-TW" dirty="0" err="1"/>
              <a:t>str</a:t>
            </a:r>
            <a:r>
              <a:rPr lang="en-US" altLang="zh-TW" dirty="0"/>
              <a:t> $</a:t>
            </a:r>
            <a:r>
              <a:rPr lang="en-US" altLang="zh-TW" dirty="0" err="1"/>
              <a:t>fp</a:t>
            </a:r>
            <a:r>
              <a:rPr lang="en-US" altLang="zh-TW" dirty="0"/>
              <a:t>, [$</a:t>
            </a:r>
            <a:r>
              <a:rPr lang="en-US" altLang="zh-TW" dirty="0" err="1"/>
              <a:t>sp</a:t>
            </a:r>
            <a:r>
              <a:rPr lang="en-US" altLang="zh-TW" dirty="0"/>
              <a:t>+#20]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        …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        81c2:       </a:t>
            </a:r>
            <a:r>
              <a:rPr lang="en-US" altLang="zh-TW" dirty="0" err="1"/>
              <a:t>beq</a:t>
            </a:r>
            <a:r>
              <a:rPr lang="en-US" altLang="zh-TW" dirty="0"/>
              <a:t> $</a:t>
            </a:r>
            <a:r>
              <a:rPr lang="en-US" altLang="zh-TW" dirty="0" err="1"/>
              <a:t>lr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/>
              <a:t>        81c6:       </a:t>
            </a:r>
            <a:r>
              <a:rPr lang="en-US" altLang="zh-TW" dirty="0" err="1"/>
              <a:t>mov</a:t>
            </a:r>
            <a:r>
              <a:rPr lang="en-US" altLang="zh-TW" dirty="0"/>
              <a:t> $</a:t>
            </a:r>
            <a:r>
              <a:rPr lang="en-US" altLang="zh-TW" dirty="0" err="1"/>
              <a:t>sp</a:t>
            </a:r>
            <a:r>
              <a:rPr lang="en-US" altLang="zh-TW" dirty="0"/>
              <a:t>, $</a:t>
            </a:r>
            <a:r>
              <a:rPr lang="en-US" altLang="zh-TW" dirty="0" err="1"/>
              <a:t>fp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/>
              <a:t>        …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         81d0:      ret $</a:t>
            </a:r>
            <a:r>
              <a:rPr lang="en-US" altLang="zh-TW" dirty="0" err="1"/>
              <a:t>lr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60441" y="4230933"/>
            <a:ext cx="1130709" cy="658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Branch</a:t>
            </a:r>
            <a:br>
              <a:rPr lang="en-US" altLang="zh-TW" dirty="0"/>
            </a:br>
            <a:r>
              <a:rPr lang="en-US" altLang="zh-TW" dirty="0"/>
              <a:t>occur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>
            <a:off x="1691148" y="4560312"/>
            <a:ext cx="1809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1691148" y="4560314"/>
            <a:ext cx="1809136" cy="827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087329" y="3628103"/>
            <a:ext cx="2959510" cy="1042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151238" y="4724600"/>
            <a:ext cx="2959510" cy="76792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919019" y="3170904"/>
            <a:ext cx="1052052" cy="5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 1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5919019" y="5390936"/>
            <a:ext cx="1052052" cy="530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 2</a:t>
            </a:r>
            <a:endParaRPr lang="zh-TW" alt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68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Chaining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Jump directly between basic blocks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5" y="2459544"/>
            <a:ext cx="7979632" cy="3117292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6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2391" y="6083165"/>
            <a:ext cx="4288664" cy="4763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 smtClean="0">
                <a:latin typeface="+mj-lt"/>
              </a:rPr>
              <a:t>tb_add_jump</a:t>
            </a:r>
            <a:r>
              <a:rPr lang="en-US" altLang="zh-TW" dirty="0" smtClean="0">
                <a:latin typeface="+mj-lt"/>
              </a:rPr>
              <a:t>() in “</a:t>
            </a:r>
            <a:r>
              <a:rPr lang="en-US" altLang="zh-TW" dirty="0" err="1" smtClean="0">
                <a:latin typeface="+mj-lt"/>
              </a:rPr>
              <a:t>cpu-exec.c</a:t>
            </a:r>
            <a:r>
              <a:rPr lang="en-US" altLang="zh-TW" dirty="0" smtClean="0">
                <a:latin typeface="+mj-lt"/>
              </a:rPr>
              <a:t>”</a:t>
            </a:r>
            <a:endParaRPr lang="zh-TW" altLang="en-US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0" y="1286435"/>
            <a:ext cx="4051348" cy="16735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9" y="3276570"/>
            <a:ext cx="3970535" cy="15968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7" y="5103869"/>
            <a:ext cx="3878894" cy="15079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16" y="1537899"/>
            <a:ext cx="4079393" cy="15871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93" y="3669625"/>
            <a:ext cx="4055226" cy="1575617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6" idx="2"/>
            <a:endCxn id="7" idx="0"/>
          </p:cNvCxnSpPr>
          <p:nvPr/>
        </p:nvCxnSpPr>
        <p:spPr>
          <a:xfrm>
            <a:off x="2285266" y="2959955"/>
            <a:ext cx="1" cy="316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2"/>
            <a:endCxn id="8" idx="0"/>
          </p:cNvCxnSpPr>
          <p:nvPr/>
        </p:nvCxnSpPr>
        <p:spPr>
          <a:xfrm flipH="1">
            <a:off x="2285266" y="4873452"/>
            <a:ext cx="1" cy="230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3"/>
            <a:endCxn id="9" idx="1"/>
          </p:cNvCxnSpPr>
          <p:nvPr/>
        </p:nvCxnSpPr>
        <p:spPr>
          <a:xfrm flipV="1">
            <a:off x="4224713" y="2331467"/>
            <a:ext cx="482803" cy="352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2"/>
            <a:endCxn id="10" idx="0"/>
          </p:cNvCxnSpPr>
          <p:nvPr/>
        </p:nvCxnSpPr>
        <p:spPr>
          <a:xfrm>
            <a:off x="6747213" y="3125038"/>
            <a:ext cx="185395" cy="544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Execution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內容版面配置區 2"/>
          <p:cNvSpPr>
            <a:spLocks noGrp="1"/>
          </p:cNvSpPr>
          <p:nvPr>
            <p:ph idx="1"/>
          </p:nvPr>
        </p:nvSpPr>
        <p:spPr>
          <a:xfrm>
            <a:off x="3180735" y="5264904"/>
            <a:ext cx="5068531" cy="15267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+mj-lt"/>
              </a:rPr>
              <a:t>Exceptions:</a:t>
            </a:r>
          </a:p>
          <a:p>
            <a:pPr lvl="1"/>
            <a:r>
              <a:rPr lang="en-US" altLang="zh-TW" dirty="0"/>
              <a:t>asynchronous interrupts(unchain</a:t>
            </a:r>
            <a:r>
              <a:rPr lang="en-US" altLang="zh-TW" dirty="0" smtClean="0"/>
              <a:t>)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process I/O</a:t>
            </a:r>
          </a:p>
          <a:p>
            <a:pPr lvl="1"/>
            <a:r>
              <a:rPr lang="en-US" altLang="zh-TW" dirty="0" smtClean="0">
                <a:latin typeface="+mj-lt"/>
              </a:rPr>
              <a:t>no more TB</a:t>
            </a:r>
          </a:p>
        </p:txBody>
      </p:sp>
      <p:sp>
        <p:nvSpPr>
          <p:cNvPr id="5" name="流程圖: 替代處理程序 4"/>
          <p:cNvSpPr/>
          <p:nvPr/>
        </p:nvSpPr>
        <p:spPr>
          <a:xfrm>
            <a:off x="1415845" y="1297209"/>
            <a:ext cx="1681316" cy="7964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Look up TBC</a:t>
            </a:r>
            <a:br>
              <a:rPr lang="en-US" altLang="zh-TW" dirty="0"/>
            </a:br>
            <a:r>
              <a:rPr lang="en-US" altLang="zh-TW" dirty="0"/>
              <a:t>by target PC</a:t>
            </a:r>
          </a:p>
        </p:txBody>
      </p:sp>
      <p:sp>
        <p:nvSpPr>
          <p:cNvPr id="6" name="流程圖: 替代處理程序 5"/>
          <p:cNvSpPr/>
          <p:nvPr/>
        </p:nvSpPr>
        <p:spPr>
          <a:xfrm>
            <a:off x="4473679" y="2678976"/>
            <a:ext cx="1681316" cy="7964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Translate one</a:t>
            </a:r>
            <a:br>
              <a:rPr lang="en-US" altLang="zh-TW" dirty="0"/>
            </a:br>
            <a:r>
              <a:rPr lang="en-US" altLang="zh-TW" dirty="0"/>
              <a:t>basic block</a:t>
            </a:r>
          </a:p>
        </p:txBody>
      </p:sp>
      <p:sp>
        <p:nvSpPr>
          <p:cNvPr id="7" name="流程圖: 替代處理程序 6"/>
          <p:cNvSpPr/>
          <p:nvPr/>
        </p:nvSpPr>
        <p:spPr>
          <a:xfrm>
            <a:off x="4473679" y="4035492"/>
            <a:ext cx="1681316" cy="7964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Chain it to</a:t>
            </a:r>
            <a:br>
              <a:rPr lang="en-US" altLang="zh-TW" dirty="0"/>
            </a:br>
            <a:r>
              <a:rPr lang="en-US" altLang="zh-TW" dirty="0"/>
              <a:t>existed block</a:t>
            </a:r>
          </a:p>
        </p:txBody>
      </p:sp>
      <p:sp>
        <p:nvSpPr>
          <p:cNvPr id="8" name="流程圖: 替代處理程序 7"/>
          <p:cNvSpPr/>
          <p:nvPr/>
        </p:nvSpPr>
        <p:spPr>
          <a:xfrm>
            <a:off x="1415844" y="4035492"/>
            <a:ext cx="1681316" cy="7964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Execute</a:t>
            </a:r>
            <a:br>
              <a:rPr lang="en-US" altLang="zh-TW" dirty="0"/>
            </a:br>
            <a:r>
              <a:rPr lang="en-US" altLang="zh-TW" dirty="0"/>
              <a:t>translated</a:t>
            </a:r>
            <a:br>
              <a:rPr lang="en-US" altLang="zh-TW" dirty="0"/>
            </a:br>
            <a:r>
              <a:rPr lang="en-US" altLang="zh-TW" dirty="0"/>
              <a:t>code</a:t>
            </a:r>
          </a:p>
        </p:txBody>
      </p:sp>
      <p:sp>
        <p:nvSpPr>
          <p:cNvPr id="9" name="流程圖: 替代處理程序 8"/>
          <p:cNvSpPr/>
          <p:nvPr/>
        </p:nvSpPr>
        <p:spPr>
          <a:xfrm>
            <a:off x="1415844" y="5470882"/>
            <a:ext cx="1681316" cy="7964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Exception handling</a:t>
            </a:r>
          </a:p>
        </p:txBody>
      </p:sp>
      <p:sp>
        <p:nvSpPr>
          <p:cNvPr id="10" name="流程圖: 決策 9"/>
          <p:cNvSpPr/>
          <p:nvPr/>
        </p:nvSpPr>
        <p:spPr>
          <a:xfrm>
            <a:off x="1332271" y="2629146"/>
            <a:ext cx="1848465" cy="896072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Cached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5" idx="2"/>
            <a:endCxn id="10" idx="0"/>
          </p:cNvCxnSpPr>
          <p:nvPr/>
        </p:nvCxnSpPr>
        <p:spPr>
          <a:xfrm flipH="1">
            <a:off x="2256504" y="2093623"/>
            <a:ext cx="1" cy="5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2"/>
            <a:endCxn id="8" idx="0"/>
          </p:cNvCxnSpPr>
          <p:nvPr/>
        </p:nvCxnSpPr>
        <p:spPr>
          <a:xfrm>
            <a:off x="2256502" y="3525218"/>
            <a:ext cx="0" cy="5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9" idx="0"/>
          </p:cNvCxnSpPr>
          <p:nvPr/>
        </p:nvCxnSpPr>
        <p:spPr>
          <a:xfrm>
            <a:off x="2256502" y="4831904"/>
            <a:ext cx="0" cy="63897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3"/>
            <a:endCxn id="6" idx="1"/>
          </p:cNvCxnSpPr>
          <p:nvPr/>
        </p:nvCxnSpPr>
        <p:spPr>
          <a:xfrm>
            <a:off x="3180736" y="3077182"/>
            <a:ext cx="129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2"/>
            <a:endCxn id="7" idx="0"/>
          </p:cNvCxnSpPr>
          <p:nvPr/>
        </p:nvCxnSpPr>
        <p:spPr>
          <a:xfrm>
            <a:off x="5314337" y="3475388"/>
            <a:ext cx="0" cy="56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1"/>
            <a:endCxn id="8" idx="3"/>
          </p:cNvCxnSpPr>
          <p:nvPr/>
        </p:nvCxnSpPr>
        <p:spPr>
          <a:xfrm flipH="1">
            <a:off x="3097162" y="4433698"/>
            <a:ext cx="137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9" idx="2"/>
            <a:endCxn id="5" idx="1"/>
          </p:cNvCxnSpPr>
          <p:nvPr/>
        </p:nvCxnSpPr>
        <p:spPr>
          <a:xfrm rot="5400000" flipH="1">
            <a:off x="-449765" y="3561029"/>
            <a:ext cx="4571879" cy="840657"/>
          </a:xfrm>
          <a:prstGeom prst="bentConnector4">
            <a:avLst>
              <a:gd name="adj1" fmla="val -5000"/>
              <a:gd name="adj2" fmla="val 12719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560102" y="27078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242992" y="35956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154997" y="2892516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tb_gen_code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154997" y="425510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tb_add_jump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63226" y="479649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cpu_tb_exec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80"/>
            <a:ext cx="8496944" cy="54384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+mj-lt"/>
              </a:rPr>
              <a:t>arm-none-</a:t>
            </a:r>
            <a:r>
              <a:rPr lang="en-US" altLang="zh-TW" dirty="0" err="1" smtClean="0">
                <a:latin typeface="+mj-lt"/>
              </a:rPr>
              <a:t>eabi</a:t>
            </a:r>
            <a:r>
              <a:rPr lang="en-US" altLang="zh-TW" dirty="0" smtClean="0">
                <a:latin typeface="+mj-lt"/>
              </a:rPr>
              <a:t>-</a:t>
            </a:r>
            <a:r>
              <a:rPr lang="en-US" altLang="zh-TW" dirty="0" err="1" smtClean="0">
                <a:latin typeface="+mj-lt"/>
              </a:rPr>
              <a:t>gcc</a:t>
            </a:r>
            <a:r>
              <a:rPr lang="en-US" altLang="zh-TW" dirty="0" smtClean="0">
                <a:latin typeface="+mj-lt"/>
              </a:rPr>
              <a:t> -c -</a:t>
            </a:r>
            <a:r>
              <a:rPr lang="en-US" altLang="zh-TW" dirty="0" err="1" smtClean="0">
                <a:latin typeface="+mj-lt"/>
              </a:rPr>
              <a:t>mcpu</a:t>
            </a:r>
            <a:r>
              <a:rPr lang="en-US" altLang="zh-TW" dirty="0" smtClean="0">
                <a:latin typeface="+mj-lt"/>
              </a:rPr>
              <a:t>=arm926ej-s -g </a:t>
            </a:r>
            <a:r>
              <a:rPr lang="en-US" altLang="zh-TW" dirty="0" err="1" smtClean="0">
                <a:latin typeface="+mj-lt"/>
              </a:rPr>
              <a:t>foo.c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foo.o</a:t>
            </a:r>
            <a:r>
              <a:rPr lang="en-US" altLang="zh-TW" dirty="0" smtClean="0">
                <a:latin typeface="+mj-lt"/>
              </a:rPr>
              <a:t> -O0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1" y="2699725"/>
            <a:ext cx="2721004" cy="2535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6" y="2342492"/>
            <a:ext cx="3509920" cy="3251294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156157" y="3967295"/>
            <a:ext cx="2383721" cy="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4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813749" y="173979"/>
            <a:ext cx="2344996" cy="83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文泉驛等寬微米黑" pitchFamily="34" charset="-120"/>
                <a:ea typeface="文泉驛等寬微米黑" pitchFamily="34" charset="-120"/>
                <a:cs typeface="+mn-cs"/>
              </a:defRPr>
            </a:lvl1pPr>
            <a:lvl2pPr marL="6858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42975" indent="-2571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j-lt"/>
              </a:rPr>
              <a:t>r4 = dummy</a:t>
            </a:r>
          </a:p>
          <a:p>
            <a:r>
              <a:rPr lang="en-US" altLang="zh-TW" dirty="0">
                <a:latin typeface="+mj-lt"/>
              </a:rPr>
              <a:t>r5 = </a:t>
            </a:r>
            <a:r>
              <a:rPr lang="en-US" altLang="zh-TW" dirty="0" err="1">
                <a:latin typeface="+mj-lt"/>
              </a:rPr>
              <a:t>i</a:t>
            </a:r>
            <a:endParaRPr lang="en-US" altLang="zh-TW" dirty="0">
              <a:latin typeface="+mj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3177121" y="100622"/>
            <a:ext cx="2808046" cy="12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文泉驛等寬微米黑" pitchFamily="34" charset="-120"/>
                <a:ea typeface="文泉驛等寬微米黑" pitchFamily="34" charset="-120"/>
                <a:cs typeface="+mn-cs"/>
              </a:defRPr>
            </a:lvl1pPr>
            <a:lvl2pPr marL="6858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42975" indent="-2571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+mj-lt"/>
              </a:rPr>
              <a:t>dummy++ when </a:t>
            </a:r>
            <a:r>
              <a:rPr lang="en-US" altLang="zh-TW" sz="2000" dirty="0" err="1">
                <a:latin typeface="+mj-lt"/>
              </a:rPr>
              <a:t>i</a:t>
            </a:r>
            <a:r>
              <a:rPr lang="en-US" altLang="zh-TW" sz="2000" dirty="0">
                <a:latin typeface="+mj-lt"/>
              </a:rPr>
              <a:t> &lt; 5</a:t>
            </a:r>
            <a:br>
              <a:rPr lang="en-US" altLang="zh-TW" sz="2000" dirty="0">
                <a:latin typeface="+mj-lt"/>
              </a:rPr>
            </a:br>
            <a:r>
              <a:rPr lang="en-US" altLang="zh-TW" sz="2000" dirty="0">
                <a:latin typeface="+mj-lt"/>
              </a:rPr>
              <a:t>dummy-- when </a:t>
            </a:r>
            <a:r>
              <a:rPr lang="en-US" altLang="zh-TW" sz="2000" dirty="0" err="1">
                <a:latin typeface="+mj-lt"/>
              </a:rPr>
              <a:t>i</a:t>
            </a:r>
            <a:r>
              <a:rPr lang="en-US" altLang="zh-TW" sz="2000" dirty="0">
                <a:latin typeface="+mj-lt"/>
              </a:rPr>
              <a:t> &gt;= 5</a:t>
            </a:r>
          </a:p>
          <a:p>
            <a:pPr marL="0" indent="0">
              <a:buNone/>
            </a:pPr>
            <a:r>
              <a:rPr lang="en-US" altLang="zh-TW" sz="2000" dirty="0" err="1">
                <a:latin typeface="+mj-lt"/>
              </a:rPr>
              <a:t>i</a:t>
            </a:r>
            <a:r>
              <a:rPr lang="en-US" altLang="zh-TW" sz="2000" dirty="0">
                <a:latin typeface="+mj-lt"/>
              </a:rPr>
              <a:t> count from 0 to 9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233654" y="1745122"/>
            <a:ext cx="2777613" cy="4345858"/>
            <a:chOff x="5142271" y="1745123"/>
            <a:chExt cx="3544529" cy="4345858"/>
          </a:xfrm>
        </p:grpSpPr>
        <p:sp>
          <p:nvSpPr>
            <p:cNvPr id="7" name="圓柱 6"/>
            <p:cNvSpPr/>
            <p:nvPr/>
          </p:nvSpPr>
          <p:spPr>
            <a:xfrm>
              <a:off x="5142271" y="1745123"/>
              <a:ext cx="3544529" cy="4345858"/>
            </a:xfrm>
            <a:prstGeom prst="can">
              <a:avLst>
                <a:gd name="adj" fmla="val 177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064044" y="1745123"/>
              <a:ext cx="1700981" cy="5801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Translation</a:t>
              </a:r>
              <a:br>
                <a:rPr lang="en-US" altLang="zh-TW" dirty="0"/>
              </a:br>
              <a:r>
                <a:rPr lang="en-US" altLang="zh-TW" dirty="0"/>
                <a:t>Cache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745122"/>
            <a:ext cx="4215507" cy="4611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5640" y="1936957"/>
            <a:ext cx="4060723" cy="11110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91869" y="1651611"/>
            <a:ext cx="846827" cy="3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6588" y="2526890"/>
            <a:ext cx="846827" cy="3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1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739149" y="3755924"/>
            <a:ext cx="1150374" cy="5702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cpu</a:t>
            </a:r>
            <a:r>
              <a:rPr lang="en-US" altLang="zh-TW" dirty="0"/>
              <a:t>-exec</a:t>
            </a:r>
            <a:endParaRPr lang="zh-TW" altLang="en-US" dirty="0"/>
          </a:p>
        </p:txBody>
      </p:sp>
      <p:cxnSp>
        <p:nvCxnSpPr>
          <p:cNvPr id="22" name="弧形接點 21"/>
          <p:cNvCxnSpPr>
            <a:stCxn id="20" idx="0"/>
          </p:cNvCxnSpPr>
          <p:nvPr/>
        </p:nvCxnSpPr>
        <p:spPr>
          <a:xfrm rot="5400000" flipH="1" flipV="1">
            <a:off x="5675671" y="2165557"/>
            <a:ext cx="1229032" cy="195170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endCxn id="20" idx="2"/>
          </p:cNvCxnSpPr>
          <p:nvPr/>
        </p:nvCxnSpPr>
        <p:spPr>
          <a:xfrm rot="10800000" flipV="1">
            <a:off x="5314336" y="2939229"/>
            <a:ext cx="1882252" cy="1386964"/>
          </a:xfrm>
          <a:prstGeom prst="curvedConnector4">
            <a:avLst>
              <a:gd name="adj1" fmla="val 34721"/>
              <a:gd name="adj2" fmla="val 1164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55640" y="4827641"/>
            <a:ext cx="4060723" cy="412955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91868" y="4606746"/>
            <a:ext cx="846827" cy="383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2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96587" y="3188620"/>
            <a:ext cx="846827" cy="383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2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8" idx="2"/>
            <a:endCxn id="30" idx="0"/>
          </p:cNvCxnSpPr>
          <p:nvPr/>
        </p:nvCxnSpPr>
        <p:spPr>
          <a:xfrm flipH="1">
            <a:off x="7620001" y="2910452"/>
            <a:ext cx="1" cy="278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0" idx="0"/>
          </p:cNvCxnSpPr>
          <p:nvPr/>
        </p:nvCxnSpPr>
        <p:spPr>
          <a:xfrm rot="5400000" flipH="1" flipV="1">
            <a:off x="5971809" y="2531149"/>
            <a:ext cx="567302" cy="188224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endCxn id="20" idx="2"/>
          </p:cNvCxnSpPr>
          <p:nvPr/>
        </p:nvCxnSpPr>
        <p:spPr>
          <a:xfrm rot="10800000" flipV="1">
            <a:off x="5314339" y="3572185"/>
            <a:ext cx="1882251" cy="754009"/>
          </a:xfrm>
          <a:prstGeom prst="curvedConnector4">
            <a:avLst>
              <a:gd name="adj1" fmla="val 34721"/>
              <a:gd name="adj2" fmla="val 1303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55640" y="3048002"/>
            <a:ext cx="4060723" cy="42427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203870" y="2809464"/>
            <a:ext cx="846827" cy="383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3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98104" y="3826438"/>
            <a:ext cx="846827" cy="383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3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stCxn id="30" idx="2"/>
            <a:endCxn id="41" idx="0"/>
          </p:cNvCxnSpPr>
          <p:nvPr/>
        </p:nvCxnSpPr>
        <p:spPr>
          <a:xfrm>
            <a:off x="7620001" y="3572182"/>
            <a:ext cx="1517" cy="25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20" idx="0"/>
          </p:cNvCxnSpPr>
          <p:nvPr/>
        </p:nvCxnSpPr>
        <p:spPr>
          <a:xfrm rot="16200000" flipH="1">
            <a:off x="6220202" y="2850058"/>
            <a:ext cx="70516" cy="1882249"/>
          </a:xfrm>
          <a:prstGeom prst="curvedConnector4">
            <a:avLst>
              <a:gd name="adj1" fmla="val -324182"/>
              <a:gd name="adj2" fmla="val 652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弧形接點 45"/>
          <p:cNvCxnSpPr>
            <a:endCxn id="20" idx="2"/>
          </p:cNvCxnSpPr>
          <p:nvPr/>
        </p:nvCxnSpPr>
        <p:spPr>
          <a:xfrm rot="10800000" flipV="1">
            <a:off x="5314339" y="4168263"/>
            <a:ext cx="1882249" cy="157931"/>
          </a:xfrm>
          <a:prstGeom prst="curvedConnector4">
            <a:avLst>
              <a:gd name="adj1" fmla="val 34721"/>
              <a:gd name="adj2" fmla="val 2447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5640" y="3472274"/>
            <a:ext cx="4060723" cy="404353"/>
          </a:xfrm>
          <a:prstGeom prst="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211713" y="3266080"/>
            <a:ext cx="846827" cy="383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4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196587" y="4488168"/>
            <a:ext cx="846827" cy="383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4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41" idx="2"/>
            <a:endCxn id="52" idx="0"/>
          </p:cNvCxnSpPr>
          <p:nvPr/>
        </p:nvCxnSpPr>
        <p:spPr>
          <a:xfrm flipH="1">
            <a:off x="7620001" y="4210000"/>
            <a:ext cx="1517" cy="278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弧形接點 56"/>
          <p:cNvCxnSpPr/>
          <p:nvPr/>
        </p:nvCxnSpPr>
        <p:spPr>
          <a:xfrm>
            <a:off x="5314335" y="3755922"/>
            <a:ext cx="1882250" cy="732246"/>
          </a:xfrm>
          <a:prstGeom prst="curvedConnector3">
            <a:avLst>
              <a:gd name="adj1" fmla="val 599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endCxn id="20" idx="2"/>
          </p:cNvCxnSpPr>
          <p:nvPr/>
        </p:nvCxnSpPr>
        <p:spPr>
          <a:xfrm rot="10800000">
            <a:off x="5314339" y="4326196"/>
            <a:ext cx="1882249" cy="5663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55640" y="4606746"/>
            <a:ext cx="4060723" cy="633848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182555" y="4350315"/>
            <a:ext cx="846827" cy="383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5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96587" y="5130748"/>
            <a:ext cx="846827" cy="383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TB 5</a:t>
            </a:r>
            <a:endParaRPr lang="zh-TW" altLang="en-US" dirty="0"/>
          </a:p>
        </p:txBody>
      </p:sp>
      <p:cxnSp>
        <p:nvCxnSpPr>
          <p:cNvPr id="67" name="直線單箭頭接點 66"/>
          <p:cNvCxnSpPr>
            <a:stCxn id="52" idx="2"/>
            <a:endCxn id="65" idx="0"/>
          </p:cNvCxnSpPr>
          <p:nvPr/>
        </p:nvCxnSpPr>
        <p:spPr>
          <a:xfrm>
            <a:off x="7619999" y="4871730"/>
            <a:ext cx="0" cy="25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弧形接點 68"/>
          <p:cNvCxnSpPr>
            <a:stCxn id="20" idx="0"/>
          </p:cNvCxnSpPr>
          <p:nvPr/>
        </p:nvCxnSpPr>
        <p:spPr>
          <a:xfrm rot="16200000" flipH="1">
            <a:off x="5581031" y="3489229"/>
            <a:ext cx="1374828" cy="1908219"/>
          </a:xfrm>
          <a:prstGeom prst="curvedConnector4">
            <a:avLst>
              <a:gd name="adj1" fmla="val -16628"/>
              <a:gd name="adj2" fmla="val 650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5" idx="3"/>
            <a:endCxn id="41" idx="3"/>
          </p:cNvCxnSpPr>
          <p:nvPr/>
        </p:nvCxnSpPr>
        <p:spPr>
          <a:xfrm flipV="1">
            <a:off x="8043414" y="4018219"/>
            <a:ext cx="1517" cy="1304310"/>
          </a:xfrm>
          <a:prstGeom prst="bentConnector3">
            <a:avLst>
              <a:gd name="adj1" fmla="val 151692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6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32864 0.129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2969 -0.208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55112E-17 L 0.32725 0.1488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32656 0.1756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32968 0.1143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  <p:bldP spid="18" grpId="0" animBg="1"/>
      <p:bldP spid="26" grpId="0" animBg="1"/>
      <p:bldP spid="28" grpId="0" animBg="1"/>
      <p:bldP spid="28" grpId="1" animBg="1"/>
      <p:bldP spid="28" grpId="2" animBg="1"/>
      <p:bldP spid="30" grpId="0" animBg="1"/>
      <p:bldP spid="39" grpId="0" animBg="1"/>
      <p:bldP spid="40" grpId="0" animBg="1"/>
      <p:bldP spid="40" grpId="1" animBg="1"/>
      <p:bldP spid="40" grpId="2" animBg="1"/>
      <p:bldP spid="41" grpId="0" animBg="1"/>
      <p:bldP spid="50" grpId="0" animBg="1"/>
      <p:bldP spid="51" grpId="0" animBg="1"/>
      <p:bldP spid="51" grpId="1" animBg="1"/>
      <p:bldP spid="51" grpId="2" animBg="1"/>
      <p:bldP spid="52" grpId="0" animBg="1"/>
      <p:bldP spid="63" grpId="0" animBg="1"/>
      <p:bldP spid="64" grpId="0" animBg="1"/>
      <p:bldP spid="64" grpId="1" animBg="1"/>
      <p:bldP spid="64" grpId="2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dependency(bad idea)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57083" y="1425678"/>
            <a:ext cx="1347020" cy="639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 CPU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034981" y="1425678"/>
            <a:ext cx="1347020" cy="639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Host CPU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2104103" y="1745225"/>
            <a:ext cx="4930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01263" y="1371597"/>
            <a:ext cx="19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generate host code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" y="5628722"/>
            <a:ext cx="2227621" cy="6596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0" t="8337" r="20252" b="13256"/>
          <a:stretch/>
        </p:blipFill>
        <p:spPr>
          <a:xfrm>
            <a:off x="653846" y="3925575"/>
            <a:ext cx="1553497" cy="13666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" y="2062831"/>
            <a:ext cx="1347020" cy="17050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1" y="5628722"/>
            <a:ext cx="2227621" cy="65963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0" t="8337" r="20252" b="13256"/>
          <a:stretch/>
        </p:blipFill>
        <p:spPr>
          <a:xfrm>
            <a:off x="6931744" y="3925575"/>
            <a:ext cx="1553497" cy="136668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81" y="2062831"/>
            <a:ext cx="1347020" cy="1705089"/>
          </a:xfrm>
          <a:prstGeom prst="rect">
            <a:avLst/>
          </a:prstGeom>
        </p:spPr>
      </p:pic>
      <p:cxnSp>
        <p:nvCxnSpPr>
          <p:cNvPr id="17" name="直線單箭頭接點 16"/>
          <p:cNvCxnSpPr>
            <a:stCxn id="12" idx="3"/>
            <a:endCxn id="15" idx="1"/>
          </p:cNvCxnSpPr>
          <p:nvPr/>
        </p:nvCxnSpPr>
        <p:spPr>
          <a:xfrm>
            <a:off x="2104103" y="2915374"/>
            <a:ext cx="4930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3"/>
            <a:endCxn id="14" idx="1"/>
          </p:cNvCxnSpPr>
          <p:nvPr/>
        </p:nvCxnSpPr>
        <p:spPr>
          <a:xfrm>
            <a:off x="2104105" y="2915376"/>
            <a:ext cx="4827639" cy="169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>
          <a:xfrm>
            <a:off x="2104103" y="2915374"/>
            <a:ext cx="4490576" cy="3043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1" idx="3"/>
            <a:endCxn id="15" idx="1"/>
          </p:cNvCxnSpPr>
          <p:nvPr/>
        </p:nvCxnSpPr>
        <p:spPr>
          <a:xfrm flipV="1">
            <a:off x="2207341" y="2915376"/>
            <a:ext cx="4827640" cy="169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3"/>
            <a:endCxn id="14" idx="1"/>
          </p:cNvCxnSpPr>
          <p:nvPr/>
        </p:nvCxnSpPr>
        <p:spPr>
          <a:xfrm>
            <a:off x="2207343" y="4608917"/>
            <a:ext cx="4724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1" idx="3"/>
            <a:endCxn id="13" idx="1"/>
          </p:cNvCxnSpPr>
          <p:nvPr/>
        </p:nvCxnSpPr>
        <p:spPr>
          <a:xfrm>
            <a:off x="2207341" y="4608919"/>
            <a:ext cx="4387338" cy="134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0" idx="3"/>
            <a:endCxn id="15" idx="1"/>
          </p:cNvCxnSpPr>
          <p:nvPr/>
        </p:nvCxnSpPr>
        <p:spPr>
          <a:xfrm flipV="1">
            <a:off x="2544404" y="2915374"/>
            <a:ext cx="4490579" cy="3043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0" idx="3"/>
            <a:endCxn id="13" idx="1"/>
          </p:cNvCxnSpPr>
          <p:nvPr/>
        </p:nvCxnSpPr>
        <p:spPr>
          <a:xfrm>
            <a:off x="2544404" y="5958538"/>
            <a:ext cx="4050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0" idx="3"/>
            <a:endCxn id="14" idx="1"/>
          </p:cNvCxnSpPr>
          <p:nvPr/>
        </p:nvCxnSpPr>
        <p:spPr>
          <a:xfrm flipV="1">
            <a:off x="2544402" y="4608919"/>
            <a:ext cx="4387340" cy="134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爆炸 1 39"/>
          <p:cNvSpPr/>
          <p:nvPr/>
        </p:nvSpPr>
        <p:spPr>
          <a:xfrm>
            <a:off x="2379334" y="2674923"/>
            <a:ext cx="4532671" cy="3180627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Bomb!!!!!!</a:t>
            </a:r>
            <a:endParaRPr lang="zh-TW" altLang="en-US" sz="4000" dirty="0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independency(good idea)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prstClr val="black"/>
                </a:solidFill>
              </a:rPr>
              <a:t>-</a:t>
            </a:r>
            <a:fld id="{18CAF9C6-E3E5-4564-A9DD-928C05DEF9D2}" type="slidenum">
              <a:rPr lang="en-US" altLang="zh-TW">
                <a:solidFill>
                  <a:prstClr val="black"/>
                </a:solidFill>
              </a:rPr>
              <a:pPr/>
              <a:t>19</a:t>
            </a:fld>
            <a:r>
              <a:rPr lang="en-US" altLang="zh-TW">
                <a:solidFill>
                  <a:prstClr val="black"/>
                </a:solidFill>
              </a:rPr>
              <a:t>-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57083" y="1425678"/>
            <a:ext cx="1347020" cy="639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 CPU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034981" y="1425678"/>
            <a:ext cx="1347020" cy="639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Host CPU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3"/>
            <a:endCxn id="7" idx="1"/>
          </p:cNvCxnSpPr>
          <p:nvPr/>
        </p:nvCxnSpPr>
        <p:spPr>
          <a:xfrm>
            <a:off x="2104103" y="1745225"/>
            <a:ext cx="4930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01263" y="1371597"/>
            <a:ext cx="19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generate host code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" y="5628722"/>
            <a:ext cx="2227621" cy="6596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0" t="8337" r="20252" b="13256"/>
          <a:stretch/>
        </p:blipFill>
        <p:spPr>
          <a:xfrm>
            <a:off x="653846" y="3925575"/>
            <a:ext cx="1553497" cy="13666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" y="2062831"/>
            <a:ext cx="1347020" cy="17050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1" y="5628722"/>
            <a:ext cx="2227621" cy="65963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0" t="8337" r="20252" b="13256"/>
          <a:stretch/>
        </p:blipFill>
        <p:spPr>
          <a:xfrm>
            <a:off x="6931744" y="3925575"/>
            <a:ext cx="1553497" cy="136668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81" y="2062831"/>
            <a:ext cx="1347020" cy="1705089"/>
          </a:xfrm>
          <a:prstGeom prst="rect">
            <a:avLst/>
          </a:prstGeom>
        </p:spPr>
      </p:pic>
      <p:sp>
        <p:nvSpPr>
          <p:cNvPr id="26" name="笑臉 25"/>
          <p:cNvSpPr/>
          <p:nvPr/>
        </p:nvSpPr>
        <p:spPr>
          <a:xfrm>
            <a:off x="3701263" y="3374629"/>
            <a:ext cx="1681316" cy="1524341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形圖說文字 26"/>
          <p:cNvSpPr/>
          <p:nvPr/>
        </p:nvSpPr>
        <p:spPr>
          <a:xfrm>
            <a:off x="4178710" y="1808926"/>
            <a:ext cx="2753032" cy="1429812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 problems in CS</a:t>
            </a:r>
            <a:br>
              <a:rPr lang="en-US" altLang="zh-TW" dirty="0"/>
            </a:br>
            <a:r>
              <a:rPr lang="en-US" altLang="zh-TW" dirty="0"/>
              <a:t>can be solved by</a:t>
            </a:r>
            <a:br>
              <a:rPr lang="en-US" altLang="zh-TW" dirty="0"/>
            </a:br>
            <a:r>
              <a:rPr lang="en-US" altLang="zh-TW" dirty="0"/>
              <a:t>another level of</a:t>
            </a:r>
            <a:br>
              <a:rPr lang="en-US" altLang="zh-TW" dirty="0"/>
            </a:br>
            <a:r>
              <a:rPr lang="en-US" altLang="zh-TW" dirty="0"/>
              <a:t>indirection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2" idx="3"/>
            <a:endCxn id="26" idx="2"/>
          </p:cNvCxnSpPr>
          <p:nvPr/>
        </p:nvCxnSpPr>
        <p:spPr>
          <a:xfrm>
            <a:off x="2104103" y="2915374"/>
            <a:ext cx="1597160" cy="122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1" idx="3"/>
            <a:endCxn id="26" idx="2"/>
          </p:cNvCxnSpPr>
          <p:nvPr/>
        </p:nvCxnSpPr>
        <p:spPr>
          <a:xfrm flipV="1">
            <a:off x="2207341" y="4136800"/>
            <a:ext cx="1493922" cy="47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0" idx="3"/>
            <a:endCxn id="26" idx="2"/>
          </p:cNvCxnSpPr>
          <p:nvPr/>
        </p:nvCxnSpPr>
        <p:spPr>
          <a:xfrm flipV="1">
            <a:off x="2544404" y="4136798"/>
            <a:ext cx="1156861" cy="182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6" idx="6"/>
            <a:endCxn id="15" idx="1"/>
          </p:cNvCxnSpPr>
          <p:nvPr/>
        </p:nvCxnSpPr>
        <p:spPr>
          <a:xfrm flipV="1">
            <a:off x="5382579" y="2915374"/>
            <a:ext cx="1652402" cy="122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6" idx="6"/>
            <a:endCxn id="14" idx="1"/>
          </p:cNvCxnSpPr>
          <p:nvPr/>
        </p:nvCxnSpPr>
        <p:spPr>
          <a:xfrm>
            <a:off x="5382581" y="4136800"/>
            <a:ext cx="1549163" cy="47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6" idx="6"/>
            <a:endCxn id="13" idx="1"/>
          </p:cNvCxnSpPr>
          <p:nvPr/>
        </p:nvCxnSpPr>
        <p:spPr>
          <a:xfrm>
            <a:off x="5382579" y="4136798"/>
            <a:ext cx="1212100" cy="182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cs typeface="Times New Roman" panose="02020603050405020304" pitchFamily="18" charset="0"/>
              </a:rPr>
              <a:t>Introduction of QEMU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</a:rPr>
              <a:t>Overview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</a:rPr>
              <a:t>Translation Block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</a:rPr>
              <a:t>Tiny Code Generator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</a:rPr>
              <a:t>Porting to New Architecture</a:t>
            </a:r>
          </a:p>
          <a:p>
            <a:r>
              <a:rPr lang="en-US" altLang="zh-TW" sz="3100">
                <a:cs typeface="Times New Roman" panose="02020603050405020304" pitchFamily="18" charset="0"/>
              </a:rPr>
              <a:t>Linaro</a:t>
            </a:r>
          </a:p>
          <a:p>
            <a:r>
              <a:rPr lang="en-US" altLang="zh-TW" sz="3100">
                <a:cs typeface="Times New Roman" panose="02020603050405020304" pitchFamily="18" charset="0"/>
              </a:rPr>
              <a:t>QEMU Monitor</a:t>
            </a:r>
          </a:p>
          <a:p>
            <a:pPr lvl="1"/>
            <a:r>
              <a:rPr lang="en-US" altLang="zh-TW">
                <a:cs typeface="Times New Roman" panose="02020603050405020304" pitchFamily="18" charset="0"/>
              </a:rPr>
              <a:t>A debug tool for AArch64/QEMU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4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 Code Generator(TCG)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194" y="1339801"/>
            <a:ext cx="7269480" cy="485933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Since QEMU 0.10</a:t>
            </a:r>
          </a:p>
          <a:p>
            <a:r>
              <a:rPr lang="en-US" altLang="zh-TW" sz="2800" dirty="0"/>
              <a:t>Relax dependency</a:t>
            </a:r>
          </a:p>
          <a:p>
            <a:r>
              <a:rPr lang="en-US" altLang="zh-TW" sz="2800" dirty="0"/>
              <a:t>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/>
              <a:t>Target instruction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ea typeface="新細明體" panose="02020500000000000000" pitchFamily="18" charset="-120"/>
              </a:rPr>
              <a:t>→ RISC-like TCG ops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ea typeface="新細明體" panose="02020500000000000000" pitchFamily="18" charset="-120"/>
              </a:rPr>
              <a:t>Optimizations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ea typeface="新細明體" panose="02020500000000000000" pitchFamily="18" charset="-120"/>
              </a:rPr>
              <a:t>TCG ops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ea typeface="新細明體" panose="02020500000000000000" pitchFamily="18" charset="-120"/>
              </a:rPr>
              <a:t>→ host instructions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93" y="1517356"/>
            <a:ext cx="3344309" cy="450423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88543" y="2457395"/>
            <a:ext cx="1219200" cy="688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188543" y="4291780"/>
            <a:ext cx="1219200" cy="688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01731" y="1412780"/>
            <a:ext cx="4685071" cy="2756099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2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micro-ops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9"/>
            <a:ext cx="8496944" cy="1185828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Simple instruction</a:t>
            </a:r>
          </a:p>
          <a:p>
            <a:pPr lvl="1"/>
            <a:r>
              <a:rPr lang="en-US" altLang="zh-TW" dirty="0">
                <a:latin typeface="+mj-lt"/>
              </a:rPr>
              <a:t>Ex. </a:t>
            </a:r>
            <a:r>
              <a:rPr lang="en-US" altLang="zh-TW" dirty="0">
                <a:latin typeface="+mj-lt"/>
              </a:rPr>
              <a:t>add </a:t>
            </a:r>
            <a:r>
              <a:rPr lang="en-US" altLang="zh-TW" dirty="0">
                <a:latin typeface="+mj-lt"/>
              </a:rPr>
              <a:t>→ TCG micro-ops</a:t>
            </a:r>
            <a:endParaRPr lang="zh-TW" altLang="en-US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9" y="2703962"/>
            <a:ext cx="3611088" cy="3129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9" y="4306651"/>
            <a:ext cx="3611088" cy="130882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3529" y="2705047"/>
            <a:ext cx="1219200" cy="3118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ARM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23529" y="4306653"/>
            <a:ext cx="1219200" cy="3118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micro-ops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3077497" y="3122275"/>
            <a:ext cx="363794" cy="1079022"/>
          </a:xfrm>
          <a:prstGeom prst="downArrow">
            <a:avLst/>
          </a:prstGeom>
          <a:gradFill flip="none" rotWithShape="1">
            <a:gsLst>
              <a:gs pos="0">
                <a:schemeClr val="accent6"/>
              </a:gs>
              <a:gs pos="7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41291" y="347712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Convert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4841" y="5875617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P.S tmp5 and tmp6 are temporary variables</a:t>
            </a:r>
            <a:endParaRPr lang="zh-TW" altLang="en-US" sz="2000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0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micro-ops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80"/>
            <a:ext cx="8496944" cy="1143379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Complicated instruction</a:t>
            </a:r>
          </a:p>
          <a:p>
            <a:pPr lvl="1"/>
            <a:r>
              <a:rPr lang="en-US" altLang="zh-TW" dirty="0">
                <a:latin typeface="+mj-lt"/>
              </a:rPr>
              <a:t>Ex. </a:t>
            </a:r>
            <a:r>
              <a:rPr lang="en-US" altLang="zh-TW" dirty="0" err="1">
                <a:latin typeface="+mj-lt"/>
              </a:rPr>
              <a:t>qadd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→ TCG micro-ops(helper)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31" y="2647850"/>
            <a:ext cx="3330401" cy="3118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31" y="4446508"/>
            <a:ext cx="3533775" cy="1019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50" y="2959727"/>
            <a:ext cx="4542503" cy="173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圓角矩形 11"/>
          <p:cNvSpPr/>
          <p:nvPr/>
        </p:nvSpPr>
        <p:spPr>
          <a:xfrm>
            <a:off x="323529" y="2650787"/>
            <a:ext cx="1219200" cy="3118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ARM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323529" y="4454235"/>
            <a:ext cx="1219200" cy="3118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micro-ops</a:t>
            </a:r>
            <a:endParaRPr lang="zh-TW" alt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2665514" y="3061845"/>
            <a:ext cx="363794" cy="1292970"/>
          </a:xfrm>
          <a:prstGeom prst="downArrow">
            <a:avLst/>
          </a:prstGeom>
          <a:gradFill flip="none" rotWithShape="1">
            <a:gsLst>
              <a:gs pos="0">
                <a:schemeClr val="accent6"/>
              </a:gs>
              <a:gs pos="7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29308" y="341669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Convert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42731" y="4843307"/>
            <a:ext cx="3533775" cy="422031"/>
          </a:xfrm>
          <a:prstGeom prst="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0"/>
            <a:endCxn id="8" idx="1"/>
          </p:cNvCxnSpPr>
          <p:nvPr/>
        </p:nvCxnSpPr>
        <p:spPr>
          <a:xfrm flipV="1">
            <a:off x="3309619" y="3828512"/>
            <a:ext cx="972331" cy="1014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64843" y="5875617"/>
            <a:ext cx="5367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P.S tmp5, tmp6 and tmp7 are temporary variables</a:t>
            </a:r>
            <a:endParaRPr lang="zh-TW" altLang="en-US" sz="2000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micro-ops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TCG micro-ops</a:t>
            </a:r>
          </a:p>
          <a:p>
            <a:pPr lvl="1"/>
            <a:r>
              <a:rPr lang="en-US" altLang="zh-TW" dirty="0">
                <a:latin typeface="+mj-lt"/>
              </a:rPr>
              <a:t>Basic functions</a:t>
            </a:r>
          </a:p>
          <a:p>
            <a:r>
              <a:rPr lang="en-US" altLang="zh-TW" dirty="0">
                <a:latin typeface="+mj-lt"/>
              </a:rPr>
              <a:t>Temporary variables</a:t>
            </a:r>
          </a:p>
          <a:p>
            <a:pPr lvl="1"/>
            <a:r>
              <a:rPr lang="en-US" altLang="zh-TW" dirty="0">
                <a:latin typeface="+mj-lt"/>
              </a:rPr>
              <a:t>Divide one instruction to multiple small operations</a:t>
            </a:r>
          </a:p>
          <a:p>
            <a:r>
              <a:rPr lang="en-US" altLang="zh-TW" dirty="0">
                <a:latin typeface="+mj-lt"/>
              </a:rPr>
              <a:t>Helper function</a:t>
            </a:r>
          </a:p>
          <a:p>
            <a:pPr lvl="1"/>
            <a:r>
              <a:rPr lang="en-US" altLang="zh-TW" dirty="0">
                <a:latin typeface="+mj-lt"/>
              </a:rPr>
              <a:t>handle complicated instructions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3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Frontend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+mj-lt"/>
              </a:rPr>
              <a:t>tcg_gen</a:t>
            </a:r>
            <a:r>
              <a:rPr lang="en-US" altLang="zh-TW" dirty="0">
                <a:latin typeface="+mj-lt"/>
              </a:rPr>
              <a:t>_&lt;op&gt;[</a:t>
            </a:r>
            <a:r>
              <a:rPr lang="en-US" altLang="zh-TW" dirty="0" err="1">
                <a:latin typeface="+mj-lt"/>
              </a:rPr>
              <a:t>i</a:t>
            </a:r>
            <a:r>
              <a:rPr lang="en-US" altLang="zh-TW" dirty="0">
                <a:latin typeface="+mj-lt"/>
              </a:rPr>
              <a:t>]_&lt;</a:t>
            </a:r>
            <a:r>
              <a:rPr lang="en-US" altLang="zh-TW" dirty="0" err="1">
                <a:latin typeface="+mj-lt"/>
              </a:rPr>
              <a:t>reg_size</a:t>
            </a:r>
            <a:r>
              <a:rPr lang="en-US" altLang="zh-TW" dirty="0">
                <a:latin typeface="+mj-lt"/>
              </a:rPr>
              <a:t>&gt;</a:t>
            </a:r>
          </a:p>
          <a:p>
            <a:pPr lvl="1"/>
            <a:r>
              <a:rPr lang="en-US" altLang="zh-TW" dirty="0">
                <a:latin typeface="+mj-lt"/>
              </a:rPr>
              <a:t>&lt;op&gt; - operation</a:t>
            </a:r>
          </a:p>
          <a:p>
            <a:pPr lvl="1"/>
            <a:r>
              <a:rPr lang="en-US" altLang="zh-TW" dirty="0">
                <a:latin typeface="+mj-lt"/>
              </a:rPr>
              <a:t>[</a:t>
            </a:r>
            <a:r>
              <a:rPr lang="en-US" altLang="zh-TW" dirty="0" err="1">
                <a:latin typeface="+mj-lt"/>
              </a:rPr>
              <a:t>i</a:t>
            </a:r>
            <a:r>
              <a:rPr lang="en-US" altLang="zh-TW" dirty="0">
                <a:latin typeface="+mj-lt"/>
              </a:rPr>
              <a:t>] - immediate or register</a:t>
            </a:r>
          </a:p>
          <a:p>
            <a:pPr lvl="1"/>
            <a:r>
              <a:rPr lang="en-US" altLang="zh-TW" dirty="0">
                <a:latin typeface="+mj-lt"/>
              </a:rPr>
              <a:t>&lt;</a:t>
            </a:r>
            <a:r>
              <a:rPr lang="en-US" altLang="zh-TW" dirty="0" err="1">
                <a:latin typeface="+mj-lt"/>
              </a:rPr>
              <a:t>reg_size</a:t>
            </a:r>
            <a:r>
              <a:rPr lang="en-US" altLang="zh-TW" dirty="0">
                <a:latin typeface="+mj-lt"/>
              </a:rPr>
              <a:t>&gt; - size of register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9" y="3616276"/>
            <a:ext cx="8222633" cy="2204423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3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Frontend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8"/>
            <a:ext cx="8496944" cy="583170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Temporary variable allocate &amp; delete</a:t>
            </a:r>
            <a:endParaRPr lang="zh-TW" altLang="en-US" dirty="0">
              <a:latin typeface="+mj-lt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23529" y="3396645"/>
            <a:ext cx="8496944" cy="58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文泉驛等寬微米黑" pitchFamily="34" charset="-120"/>
                <a:ea typeface="文泉驛等寬微米黑" pitchFamily="34" charset="-120"/>
                <a:cs typeface="+mn-cs"/>
              </a:defRPr>
            </a:lvl1pPr>
            <a:lvl2pPr marL="6858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42975" indent="-2571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latin typeface="+mj-lt"/>
              </a:rPr>
              <a:t>Call helper function</a:t>
            </a:r>
            <a:endParaRPr lang="zh-TW" altLang="en-US" sz="3200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5" y="3979815"/>
            <a:ext cx="7145521" cy="9461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4" y="2067958"/>
            <a:ext cx="7048782" cy="905476"/>
          </a:xfrm>
          <a:prstGeom prst="rect">
            <a:avLst/>
          </a:prstGeom>
        </p:spPr>
      </p:pic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internal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9"/>
            <a:ext cx="8496944" cy="1635222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Two column:</a:t>
            </a:r>
          </a:p>
          <a:p>
            <a:pPr lvl="1"/>
            <a:r>
              <a:rPr lang="en-US" altLang="zh-TW" dirty="0">
                <a:latin typeface="+mj-lt"/>
              </a:rPr>
              <a:t>op code(</a:t>
            </a:r>
            <a:r>
              <a:rPr lang="en-US" altLang="zh-TW" dirty="0" err="1">
                <a:latin typeface="+mj-lt"/>
              </a:rPr>
              <a:t>opc</a:t>
            </a:r>
            <a:r>
              <a:rPr lang="en-US" altLang="zh-TW" dirty="0">
                <a:latin typeface="+mj-lt"/>
              </a:rPr>
              <a:t>)</a:t>
            </a:r>
          </a:p>
          <a:p>
            <a:pPr lvl="1"/>
            <a:r>
              <a:rPr lang="en-US" altLang="zh-TW" dirty="0">
                <a:latin typeface="+mj-lt"/>
              </a:rPr>
              <a:t>op parameter(</a:t>
            </a:r>
            <a:r>
              <a:rPr lang="en-US" altLang="zh-TW" dirty="0" err="1">
                <a:latin typeface="+mj-lt"/>
              </a:rPr>
              <a:t>opparam</a:t>
            </a:r>
            <a:r>
              <a:rPr lang="en-US" altLang="zh-TW" dirty="0">
                <a:latin typeface="+mj-lt"/>
              </a:rPr>
              <a:t>)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1" y="3180890"/>
            <a:ext cx="7515225" cy="26003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87904"/>
              </p:ext>
            </p:extLst>
          </p:nvPr>
        </p:nvGraphicFramePr>
        <p:xfrm>
          <a:off x="5476568" y="1397002"/>
          <a:ext cx="2362186" cy="19361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1093"/>
                <a:gridCol w="1181093"/>
              </a:tblGrid>
              <a:tr h="387227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OPPARAM</a:t>
                      </a:r>
                      <a:endParaRPr lang="zh-TW" altLang="en-US" sz="1600" dirty="0"/>
                    </a:p>
                  </a:txBody>
                  <a:tcPr/>
                </a:tc>
              </a:tr>
              <a:tr h="387227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op_add_i32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ret</a:t>
                      </a:r>
                      <a:endParaRPr lang="zh-TW" altLang="en-US" sz="1600" dirty="0"/>
                    </a:p>
                  </a:txBody>
                  <a:tcPr/>
                </a:tc>
              </a:tr>
              <a:tr h="387227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arg1</a:t>
                      </a:r>
                      <a:endParaRPr lang="zh-TW" altLang="en-US" sz="1600" dirty="0"/>
                    </a:p>
                  </a:txBody>
                  <a:tcPr/>
                </a:tc>
              </a:tr>
              <a:tr h="387227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arg2</a:t>
                      </a:r>
                      <a:endParaRPr lang="zh-TW" altLang="en-US" sz="1600" dirty="0"/>
                    </a:p>
                  </a:txBody>
                  <a:tcPr/>
                </a:tc>
              </a:tr>
              <a:tr h="387227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流程圖: 替代處理程序 6"/>
          <p:cNvSpPr/>
          <p:nvPr/>
        </p:nvSpPr>
        <p:spPr>
          <a:xfrm>
            <a:off x="1091381" y="4768645"/>
            <a:ext cx="4680154" cy="216310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替代處理程序 7"/>
          <p:cNvSpPr/>
          <p:nvPr/>
        </p:nvSpPr>
        <p:spPr>
          <a:xfrm>
            <a:off x="1091381" y="5009687"/>
            <a:ext cx="4680154" cy="584868"/>
          </a:xfrm>
          <a:prstGeom prst="flowChartAlternateProcess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替代處理程序 8"/>
          <p:cNvSpPr/>
          <p:nvPr/>
        </p:nvSpPr>
        <p:spPr>
          <a:xfrm>
            <a:off x="5767556" y="4749157"/>
            <a:ext cx="1242844" cy="248164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OPC</a:t>
            </a:r>
            <a:endParaRPr lang="zh-TW" altLang="en-US" dirty="0"/>
          </a:p>
        </p:txBody>
      </p:sp>
      <p:sp>
        <p:nvSpPr>
          <p:cNvPr id="10" name="流程圖: 替代處理程序 9"/>
          <p:cNvSpPr/>
          <p:nvPr/>
        </p:nvSpPr>
        <p:spPr>
          <a:xfrm>
            <a:off x="5781371" y="4997624"/>
            <a:ext cx="1229031" cy="574836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OPPARAM</a:t>
            </a:r>
            <a:endParaRPr lang="zh-TW" altLang="en-US" dirty="0"/>
          </a:p>
        </p:txBody>
      </p:sp>
      <p:sp>
        <p:nvSpPr>
          <p:cNvPr id="11" name="流程圖: 替代處理程序 10"/>
          <p:cNvSpPr/>
          <p:nvPr/>
        </p:nvSpPr>
        <p:spPr>
          <a:xfrm>
            <a:off x="5550311" y="1805704"/>
            <a:ext cx="1002891" cy="303417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替代處理程序 11"/>
          <p:cNvSpPr/>
          <p:nvPr/>
        </p:nvSpPr>
        <p:spPr>
          <a:xfrm>
            <a:off x="6661356" y="1778922"/>
            <a:ext cx="1106128" cy="1130117"/>
          </a:xfrm>
          <a:prstGeom prst="flowChartAlternateProcess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8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3" y="895912"/>
            <a:ext cx="3166923" cy="3342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73" y="895912"/>
            <a:ext cx="3216085" cy="116565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05544" y="633431"/>
            <a:ext cx="865235" cy="2624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ARM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865809" y="633431"/>
            <a:ext cx="1155549" cy="262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micro-ops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4181762" y="538296"/>
            <a:ext cx="363794" cy="1079022"/>
          </a:xfrm>
          <a:prstGeom prst="downArrow">
            <a:avLst/>
          </a:prstGeom>
          <a:gradFill flip="none" rotWithShape="1">
            <a:gsLst>
              <a:gs pos="0">
                <a:schemeClr val="accent6"/>
              </a:gs>
              <a:gs pos="7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812452" y="58000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Convert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4" y="2377474"/>
            <a:ext cx="6181725" cy="2600325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2192594" y="895912"/>
            <a:ext cx="393290" cy="334207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599444" y="895912"/>
            <a:ext cx="393290" cy="334207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024008" y="891518"/>
            <a:ext cx="393290" cy="334207"/>
          </a:xfrm>
          <a:prstGeom prst="ellipse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06155" y="2324049"/>
            <a:ext cx="1353123" cy="334207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559277" y="2324048"/>
            <a:ext cx="1445343" cy="334207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034113" y="2324048"/>
            <a:ext cx="1353155" cy="334207"/>
          </a:xfrm>
          <a:prstGeom prst="ellipse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4"/>
            <a:endCxn id="16" idx="0"/>
          </p:cNvCxnSpPr>
          <p:nvPr/>
        </p:nvCxnSpPr>
        <p:spPr>
          <a:xfrm>
            <a:off x="2389239" y="1230117"/>
            <a:ext cx="493476" cy="1093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4" idx="4"/>
            <a:endCxn id="17" idx="0"/>
          </p:cNvCxnSpPr>
          <p:nvPr/>
        </p:nvCxnSpPr>
        <p:spPr>
          <a:xfrm>
            <a:off x="2796089" y="1230119"/>
            <a:ext cx="1485858" cy="1093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5" idx="4"/>
            <a:endCxn id="18" idx="0"/>
          </p:cNvCxnSpPr>
          <p:nvPr/>
        </p:nvCxnSpPr>
        <p:spPr>
          <a:xfrm>
            <a:off x="3220653" y="1225725"/>
            <a:ext cx="2490036" cy="109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17536"/>
              </p:ext>
            </p:extLst>
          </p:nvPr>
        </p:nvGraphicFramePr>
        <p:xfrm>
          <a:off x="6071418" y="2786073"/>
          <a:ext cx="2615382" cy="3374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691"/>
                <a:gridCol w="1307691"/>
              </a:tblGrid>
              <a:tr h="337403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OPPARAM</a:t>
                      </a:r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向右箭號 28"/>
          <p:cNvSpPr/>
          <p:nvPr/>
        </p:nvSpPr>
        <p:spPr>
          <a:xfrm>
            <a:off x="550608" y="3342968"/>
            <a:ext cx="344129" cy="226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550608" y="3564563"/>
            <a:ext cx="344129" cy="226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550608" y="3731059"/>
            <a:ext cx="344129" cy="226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550607" y="3961790"/>
            <a:ext cx="344129" cy="226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550606" y="4349881"/>
            <a:ext cx="344129" cy="226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028164" y="3086707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op_movi_i32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028164" y="3448693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28164" y="377194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op_add_i32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028164" y="4133932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413313" y="31151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13315" y="3424648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arg2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413313" y="37477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413315" y="4117100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436498" y="44423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436498" y="47937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413313" y="51170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436500" y="5475473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436498" y="58097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6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Backend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7" y="1544157"/>
            <a:ext cx="3344309" cy="450423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94737" y="2484196"/>
            <a:ext cx="1219200" cy="688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94737" y="4318581"/>
            <a:ext cx="1219200" cy="688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7925" y="1439581"/>
            <a:ext cx="4685071" cy="2756099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93146"/>
              </p:ext>
            </p:extLst>
          </p:nvPr>
        </p:nvGraphicFramePr>
        <p:xfrm>
          <a:off x="6000461" y="2028989"/>
          <a:ext cx="2615382" cy="3374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691"/>
                <a:gridCol w="1307691"/>
              </a:tblGrid>
              <a:tr h="337403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OPPARAM</a:t>
                      </a:r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957207" y="2329623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op_movi_i32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57207" y="2691609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57207" y="30148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op_add_i32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57207" y="3376848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42356" y="23580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42358" y="2667564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arg2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42356" y="29906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42358" y="3360016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65541" y="36852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65541" y="403667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42356" y="435998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365543" y="4718389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65541" y="50526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5181602" y="2015613"/>
            <a:ext cx="816077" cy="145517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181602" y="4054585"/>
            <a:ext cx="816077" cy="13673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頁尾版面配置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9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-0.00122 0.2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Backend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2794" y="1340770"/>
            <a:ext cx="3924006" cy="116327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j-lt"/>
              </a:rPr>
              <a:t>micro-ops </a:t>
            </a:r>
            <a:r>
              <a:rPr lang="en-US" altLang="zh-TW" sz="2800" dirty="0">
                <a:latin typeface="+mj-lt"/>
              </a:rPr>
              <a:t>→ host code</a:t>
            </a:r>
          </a:p>
          <a:p>
            <a:r>
              <a:rPr lang="en-US" altLang="zh-TW" sz="2800" dirty="0">
                <a:latin typeface="+mj-lt"/>
              </a:rPr>
              <a:t>QEMU on x86-64</a:t>
            </a:r>
            <a:endParaRPr lang="zh-TW" altLang="en-US" sz="28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" y="4470453"/>
            <a:ext cx="7162800" cy="257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0" y="1554313"/>
            <a:ext cx="3216085" cy="116565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53170" y="1291832"/>
            <a:ext cx="1155549" cy="2624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micro-ops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2261210" y="2994818"/>
            <a:ext cx="363794" cy="1079022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81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53167" y="4207972"/>
            <a:ext cx="1519762" cy="2624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Host machine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625004" y="334966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Convert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30" y="4840100"/>
            <a:ext cx="7067550" cy="1200150"/>
          </a:xfrm>
          <a:prstGeom prst="rect">
            <a:avLst/>
          </a:prstGeom>
        </p:spPr>
      </p:pic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0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QEMU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44" y="1160021"/>
            <a:ext cx="5560973" cy="17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Backend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80"/>
            <a:ext cx="8496944" cy="622499"/>
          </a:xfrm>
        </p:spPr>
        <p:txBody>
          <a:bodyPr/>
          <a:lstStyle/>
          <a:p>
            <a:r>
              <a:rPr lang="en-US" altLang="zh-TW" sz="2800" dirty="0">
                <a:latin typeface="+mj-lt"/>
              </a:rPr>
              <a:t>x86-64 backend example</a:t>
            </a:r>
            <a:endParaRPr lang="zh-TW" altLang="en-US" sz="28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2107289"/>
            <a:ext cx="6209763" cy="307431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59797"/>
              </p:ext>
            </p:extLst>
          </p:nvPr>
        </p:nvGraphicFramePr>
        <p:xfrm>
          <a:off x="6389275" y="2035277"/>
          <a:ext cx="2615382" cy="3374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691"/>
                <a:gridCol w="1307691"/>
              </a:tblGrid>
              <a:tr h="337403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OPPARAM</a:t>
                      </a:r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37403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46021" y="233591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op_movi_i32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46021" y="2697897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46021" y="30211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op_add_i32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6021" y="3383136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op_mov_i32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31170" y="23643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31172" y="2673852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arg2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31170" y="29969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31172" y="3366304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54355" y="369153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754355" y="40429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31170" y="43662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54357" y="4724677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cpu_R</a:t>
            </a:r>
            <a:r>
              <a:rPr lang="en-US" altLang="zh-TW" dirty="0"/>
              <a:t>[arg1]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754355" y="505890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4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 Porting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31" y="1412780"/>
            <a:ext cx="8363271" cy="435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+mj-lt"/>
              </a:rPr>
              <a:t>Porting source tree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53462037"/>
              </p:ext>
            </p:extLst>
          </p:nvPr>
        </p:nvGraphicFramePr>
        <p:xfrm>
          <a:off x="323529" y="2419555"/>
          <a:ext cx="29899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38776228"/>
              </p:ext>
            </p:extLst>
          </p:nvPr>
        </p:nvGraphicFramePr>
        <p:xfrm>
          <a:off x="5902538" y="2241756"/>
          <a:ext cx="2989942" cy="288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流程圖: 替代處理程序 6"/>
          <p:cNvSpPr/>
          <p:nvPr/>
        </p:nvSpPr>
        <p:spPr>
          <a:xfrm>
            <a:off x="323531" y="1995950"/>
            <a:ext cx="1367619" cy="47194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8" name="流程圖: 替代處理程序 7"/>
          <p:cNvSpPr/>
          <p:nvPr/>
        </p:nvSpPr>
        <p:spPr>
          <a:xfrm>
            <a:off x="5882876" y="1995950"/>
            <a:ext cx="1367619" cy="471949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Backend</a:t>
            </a:r>
            <a:endParaRPr lang="zh-TW" altLang="en-US" dirty="0"/>
          </a:p>
        </p:txBody>
      </p:sp>
      <p:sp>
        <p:nvSpPr>
          <p:cNvPr id="9" name="流程圖: 替代處理程序 8"/>
          <p:cNvSpPr/>
          <p:nvPr/>
        </p:nvSpPr>
        <p:spPr>
          <a:xfrm>
            <a:off x="2035277" y="3265333"/>
            <a:ext cx="3293806" cy="65876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regs</a:t>
            </a:r>
            <a:r>
              <a:rPr lang="en-US" altLang="zh-TW" dirty="0"/>
              <a:t> and </a:t>
            </a:r>
            <a:r>
              <a:rPr lang="en-US" altLang="zh-TW" dirty="0" err="1"/>
              <a:t>cpu</a:t>
            </a:r>
            <a:r>
              <a:rPr lang="en-US" altLang="zh-TW" dirty="0"/>
              <a:t> status declaration</a:t>
            </a:r>
            <a:endParaRPr lang="zh-TW" altLang="en-US" dirty="0"/>
          </a:p>
        </p:txBody>
      </p:sp>
      <p:sp>
        <p:nvSpPr>
          <p:cNvPr id="10" name="流程圖: 替代處理程序 9"/>
          <p:cNvSpPr/>
          <p:nvPr/>
        </p:nvSpPr>
        <p:spPr>
          <a:xfrm>
            <a:off x="2035277" y="4115824"/>
            <a:ext cx="3293806" cy="65876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 instruction → </a:t>
            </a:r>
            <a:r>
              <a:rPr lang="en-US" altLang="zh-TW" dirty="0"/>
              <a:t>micro-op</a:t>
            </a:r>
            <a:endParaRPr lang="zh-TW" altLang="en-US" dirty="0"/>
          </a:p>
        </p:txBody>
      </p:sp>
      <p:sp>
        <p:nvSpPr>
          <p:cNvPr id="11" name="流程圖: 替代處理程序 10"/>
          <p:cNvSpPr/>
          <p:nvPr/>
        </p:nvSpPr>
        <p:spPr>
          <a:xfrm>
            <a:off x="2035278" y="4966315"/>
            <a:ext cx="3293807" cy="65876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complicated instruction which</a:t>
            </a:r>
            <a:br>
              <a:rPr lang="en-US" altLang="zh-TW" dirty="0"/>
            </a:br>
            <a:r>
              <a:rPr lang="en-US" altLang="zh-TW" dirty="0"/>
              <a:t>can’t be modeled with micro-op</a:t>
            </a:r>
            <a:endParaRPr lang="zh-TW" altLang="en-US" dirty="0"/>
          </a:p>
        </p:txBody>
      </p:sp>
      <p:sp>
        <p:nvSpPr>
          <p:cNvPr id="12" name="流程圖: 替代處理程序 11"/>
          <p:cNvSpPr/>
          <p:nvPr/>
        </p:nvSpPr>
        <p:spPr>
          <a:xfrm>
            <a:off x="2035277" y="5816806"/>
            <a:ext cx="3293806" cy="65876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exception handling(ex. divide 0)</a:t>
            </a:r>
            <a:endParaRPr lang="zh-TW" altLang="en-US" dirty="0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1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Linaro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Lina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2" y="1130355"/>
            <a:ext cx="5181052" cy="334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Build the future of Open Source Software on ARM</a:t>
            </a:r>
          </a:p>
          <a:p>
            <a:r>
              <a:rPr lang="en-US" altLang="zh-TW" sz="2400" dirty="0"/>
              <a:t>Does the core engineering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7" y="2509019"/>
            <a:ext cx="8449497" cy="2714035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1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6" descr="http://www.carbondesignsystems.com/Portals/142895/images/arm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2" y="1924875"/>
            <a:ext cx="1822997" cy="54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upload.wikimedia.org/wikipedia/en/2/2d/HiSilicon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2" y="2744745"/>
            <a:ext cx="2217135" cy="5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cdn2.ubergizmo.com/wp-content/uploads/2014/02/mediatek-logo-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27" y="1532310"/>
            <a:ext cx="2259670" cy="9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圓角矩形 25"/>
          <p:cNvSpPr/>
          <p:nvPr/>
        </p:nvSpPr>
        <p:spPr>
          <a:xfrm>
            <a:off x="323195" y="1562081"/>
            <a:ext cx="2766848" cy="183822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33553" y="1406843"/>
            <a:ext cx="1694792" cy="2525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Core Members</a:t>
            </a:r>
            <a:endParaRPr lang="zh-TW" altLang="en-US" dirty="0"/>
          </a:p>
        </p:txBody>
      </p:sp>
      <p:pic>
        <p:nvPicPr>
          <p:cNvPr id="28" name="Picture 14" descr="http://ti73rxu96rv4.s3.amazonaws.com/content/uploads/2013/06/broadcom-logo.jpg?a7558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44" y="2529236"/>
            <a:ext cx="1742132" cy="8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http://www.gizmodo.fr/wp-content/uploads/2012/07/STMicroelectronic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80" y="1659386"/>
            <a:ext cx="1239605" cy="7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http://www.lumen-chip.com/Uploads/company/TI/20110928uahpu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694081"/>
            <a:ext cx="2013330" cy="7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圓角矩形 30"/>
          <p:cNvSpPr/>
          <p:nvPr/>
        </p:nvSpPr>
        <p:spPr>
          <a:xfrm>
            <a:off x="4087239" y="1532308"/>
            <a:ext cx="4883343" cy="203345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4182169" y="1374573"/>
            <a:ext cx="1568670" cy="252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Club Members</a:t>
            </a:r>
            <a:endParaRPr lang="zh-TW" altLang="en-US" dirty="0"/>
          </a:p>
        </p:txBody>
      </p:sp>
      <p:pic>
        <p:nvPicPr>
          <p:cNvPr id="33" name="Picture 24" descr="http://twimages.vr-zone.net/2011/08/amd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0" y="3957104"/>
            <a:ext cx="2709884" cy="10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6" descr="http://upload.wikimedia.org/wikipedia/commons/thumb/6/64/Cisco_logo.svg/128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56" y="5125335"/>
            <a:ext cx="1814986" cy="10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 descr="http://vertassets.blob.core.windows.net/image/9e63a13b/9e63a13b-b936-49b2-a764-ab55af113f2e/facebook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2" y="4093446"/>
            <a:ext cx="1140117" cy="7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http://www.engineering.com/Portals/0/BlogFiles/DesignerEdge/0814/HP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99" y="5125335"/>
            <a:ext cx="1260898" cy="10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圓角矩形 36"/>
          <p:cNvSpPr/>
          <p:nvPr/>
        </p:nvSpPr>
        <p:spPr>
          <a:xfrm>
            <a:off x="1959762" y="3837579"/>
            <a:ext cx="4401627" cy="2485865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2041637" y="3763100"/>
            <a:ext cx="1828799" cy="2525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Group Members</a:t>
            </a:r>
            <a:endParaRPr lang="zh-TW" altLang="en-US" dirty="0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L Developer Preview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Android emulator based</a:t>
            </a:r>
            <a:br>
              <a:rPr lang="en-US" altLang="zh-TW" sz="2800" dirty="0"/>
            </a:br>
            <a:r>
              <a:rPr lang="en-US" altLang="zh-TW" sz="2800" dirty="0"/>
              <a:t>on QEMU</a:t>
            </a:r>
          </a:p>
          <a:p>
            <a:r>
              <a:rPr lang="en-US" altLang="zh-TW" sz="2800" dirty="0"/>
              <a:t>Differences to mainline</a:t>
            </a:r>
            <a:br>
              <a:rPr lang="en-US" altLang="zh-TW" sz="2800" dirty="0"/>
            </a:br>
            <a:r>
              <a:rPr lang="en-US" altLang="zh-TW" sz="2800" dirty="0"/>
              <a:t>QEMU</a:t>
            </a:r>
          </a:p>
          <a:p>
            <a:pPr lvl="1"/>
            <a:r>
              <a:rPr lang="en-US" altLang="zh-TW" sz="2400" dirty="0"/>
              <a:t>User Interface</a:t>
            </a:r>
          </a:p>
          <a:p>
            <a:pPr lvl="2"/>
            <a:r>
              <a:rPr lang="en-US" altLang="zh-TW" sz="2000" dirty="0"/>
              <a:t>keypad/buttons</a:t>
            </a:r>
          </a:p>
          <a:p>
            <a:pPr lvl="2"/>
            <a:r>
              <a:rPr lang="en-US" altLang="zh-TW" sz="2000" dirty="0"/>
              <a:t>accelerated graphics</a:t>
            </a:r>
          </a:p>
          <a:p>
            <a:pPr lvl="1"/>
            <a:r>
              <a:rPr lang="en-US" altLang="zh-TW" sz="2400" dirty="0"/>
              <a:t>Emulated Devices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</a:rPr>
              <a:t>Fast IPC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qemu_pipe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GSM, GPS, sensors</a:t>
            </a:r>
          </a:p>
        </p:txBody>
      </p:sp>
      <p:pic>
        <p:nvPicPr>
          <p:cNvPr id="3076" name="Picture 4" descr="qu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72" y="1320803"/>
            <a:ext cx="3843376" cy="48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" y="6396594"/>
            <a:ext cx="730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Ref: http://www.linaro.org/blog/core-dump/running-64bit-android-l-qemu/</a:t>
            </a:r>
            <a:endParaRPr lang="en-US" altLang="zh-TW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QEMU-Monitor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9" y="758954"/>
            <a:ext cx="3003769" cy="30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QEMU provide </a:t>
            </a:r>
            <a:r>
              <a:rPr lang="en-US" altLang="zh-TW" dirty="0" err="1"/>
              <a:t>gdb</a:t>
            </a:r>
            <a:r>
              <a:rPr lang="en-US" altLang="zh-TW" dirty="0"/>
              <a:t> stub</a:t>
            </a:r>
          </a:p>
          <a:p>
            <a:pPr lvl="1"/>
            <a:r>
              <a:rPr lang="en-US" altLang="zh-TW" dirty="0"/>
              <a:t>debug in running image</a:t>
            </a:r>
          </a:p>
          <a:p>
            <a:pPr lvl="1"/>
            <a:r>
              <a:rPr lang="en-US" altLang="zh-TW" dirty="0"/>
              <a:t>display general purpose registers(pc, </a:t>
            </a:r>
            <a:r>
              <a:rPr lang="en-US" altLang="zh-TW" dirty="0" err="1"/>
              <a:t>spsr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single step execution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But can not display </a:t>
            </a:r>
            <a:r>
              <a:rPr lang="en-US" altLang="zh-TW" dirty="0">
                <a:solidFill>
                  <a:srgbClr val="FF0000"/>
                </a:solidFill>
              </a:rPr>
              <a:t>system register</a:t>
            </a:r>
          </a:p>
          <a:p>
            <a:pPr lvl="1"/>
            <a:r>
              <a:rPr lang="en-US" altLang="zh-TW" dirty="0"/>
              <a:t>hard to debug kernel image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QEMU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gdbserver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qemu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-monitor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80"/>
            <a:ext cx="5612188" cy="589443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+mj-lt"/>
              </a:rPr>
              <a:t>QEMU </a:t>
            </a:r>
            <a:r>
              <a:rPr lang="en-US" altLang="zh-TW" sz="1600" dirty="0" err="1">
                <a:latin typeface="+mj-lt"/>
              </a:rPr>
              <a:t>gdbserver</a:t>
            </a:r>
            <a:r>
              <a:rPr lang="en-US" altLang="zh-TW" sz="1600" dirty="0">
                <a:latin typeface="+mj-lt"/>
              </a:rPr>
              <a:t> send </a:t>
            </a:r>
            <a:r>
              <a:rPr lang="en-US" altLang="zh-TW" sz="1600" dirty="0" err="1">
                <a:latin typeface="+mj-lt"/>
              </a:rPr>
              <a:t>gdb</a:t>
            </a:r>
            <a:r>
              <a:rPr lang="en-US" altLang="zh-TW" sz="1600" dirty="0">
                <a:latin typeface="+mj-lt"/>
              </a:rPr>
              <a:t> packet when VM_STATE change</a:t>
            </a:r>
          </a:p>
          <a:p>
            <a:r>
              <a:rPr lang="en-US" altLang="zh-TW" sz="1600" dirty="0">
                <a:latin typeface="+mj-lt"/>
              </a:rPr>
              <a:t>Custom packet through IPC socket</a:t>
            </a:r>
            <a:endParaRPr lang="zh-TW" altLang="en-US" sz="16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31" y="2262352"/>
            <a:ext cx="5493947" cy="204163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1207" y="2475186"/>
            <a:ext cx="1765738" cy="6463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GDB_VM_STATE_CHANGE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55276" y="2475186"/>
            <a:ext cx="1765738" cy="6463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GDB</a:t>
            </a:r>
            <a:br>
              <a:rPr lang="en-US" altLang="zh-TW" dirty="0"/>
            </a:br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5276" y="3121572"/>
            <a:ext cx="1765738" cy="646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Custom</a:t>
            </a:r>
            <a:br>
              <a:rPr lang="en-US" altLang="zh-TW" dirty="0"/>
            </a:br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92464" y="1340768"/>
            <a:ext cx="2081047" cy="296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50116" y="1720565"/>
            <a:ext cx="1765738" cy="646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Receive Custom</a:t>
            </a:r>
            <a:br>
              <a:rPr lang="en-US" altLang="zh-TW" dirty="0"/>
            </a:br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50116" y="3069941"/>
            <a:ext cx="1765738" cy="646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Related</a:t>
            </a:r>
            <a:br>
              <a:rPr lang="en-US" altLang="zh-TW" dirty="0"/>
            </a:br>
            <a:r>
              <a:rPr lang="en-US" altLang="zh-TW" dirty="0"/>
              <a:t>Information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7" idx="1"/>
          </p:cNvCxnSpPr>
          <p:nvPr/>
        </p:nvCxnSpPr>
        <p:spPr>
          <a:xfrm>
            <a:off x="2356947" y="2798379"/>
            <a:ext cx="1098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0" idx="1"/>
          </p:cNvCxnSpPr>
          <p:nvPr/>
        </p:nvCxnSpPr>
        <p:spPr>
          <a:xfrm flipV="1">
            <a:off x="5221014" y="2043760"/>
            <a:ext cx="1629102" cy="140100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600700" y="2562248"/>
            <a:ext cx="885497" cy="57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IPC Socket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0" idx="2"/>
            <a:endCxn id="11" idx="0"/>
          </p:cNvCxnSpPr>
          <p:nvPr/>
        </p:nvCxnSpPr>
        <p:spPr>
          <a:xfrm>
            <a:off x="7732985" y="2366951"/>
            <a:ext cx="0" cy="702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23531" y="38704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QEMU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09420" y="1291883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qemu</a:t>
            </a:r>
            <a:r>
              <a:rPr lang="en-US" altLang="zh-TW" dirty="0"/>
              <a:t>-monitor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416" r="43624" b="40929"/>
          <a:stretch/>
        </p:blipFill>
        <p:spPr>
          <a:xfrm>
            <a:off x="328616" y="4387024"/>
            <a:ext cx="5154988" cy="233445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943680" y="6033159"/>
            <a:ext cx="1765738" cy="646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Custom Packet</a:t>
            </a:r>
            <a:endParaRPr lang="zh-TW" altLang="en-US" dirty="0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22" grpId="0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>
            <a:stCxn id="6" idx="2"/>
            <a:endCxn id="5" idx="0"/>
          </p:cNvCxnSpPr>
          <p:nvPr/>
        </p:nvCxnSpPr>
        <p:spPr>
          <a:xfrm>
            <a:off x="2660769" y="3374628"/>
            <a:ext cx="3646169" cy="8770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QEMU System Registers Mapping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9" y="1412779"/>
            <a:ext cx="5446650" cy="5027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+mj-lt"/>
              </a:rPr>
              <a:t>Some registers are not implemented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6476" r="38448" b="37252"/>
          <a:stretch/>
        </p:blipFill>
        <p:spPr>
          <a:xfrm>
            <a:off x="3587386" y="4251658"/>
            <a:ext cx="5439103" cy="18962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31151" r="44138" b="44270"/>
          <a:stretch/>
        </p:blipFill>
        <p:spPr>
          <a:xfrm>
            <a:off x="323529" y="2089738"/>
            <a:ext cx="4674476" cy="1284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52472" y="3548855"/>
            <a:ext cx="4367048" cy="44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QEMU Variables mapping to ARM registers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820919" y="1770839"/>
            <a:ext cx="1411013" cy="307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Hard-coded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3531" y="2016400"/>
            <a:ext cx="1134781" cy="2275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360721" y="2175106"/>
            <a:ext cx="2376819" cy="2275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875656" y="1827681"/>
            <a:ext cx="2049517" cy="397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target-arm/</a:t>
            </a:r>
            <a:r>
              <a:rPr lang="en-US" altLang="zh-TW" dirty="0" err="1"/>
              <a:t>helper.c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20752" y="2949193"/>
            <a:ext cx="3512747" cy="22753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933499" y="2889495"/>
            <a:ext cx="1411013" cy="3074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 Key</a:t>
            </a:r>
            <a:endParaRPr lang="zh-TW" altLang="en-US" dirty="0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9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QEMU?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Quick </a:t>
            </a:r>
            <a:r>
              <a:rPr lang="en-US" altLang="zh-TW" dirty="0" err="1"/>
              <a:t>EMUlator</a:t>
            </a:r>
            <a:endParaRPr lang="en-US" altLang="zh-TW" dirty="0"/>
          </a:p>
          <a:p>
            <a:r>
              <a:rPr lang="en-US" altLang="zh-TW" dirty="0"/>
              <a:t>QEMU is a </a:t>
            </a:r>
            <a:r>
              <a:rPr lang="en-US" altLang="zh-TW" dirty="0">
                <a:solidFill>
                  <a:srgbClr val="FF0000"/>
                </a:solidFill>
              </a:rPr>
              <a:t>FAST! </a:t>
            </a:r>
            <a:r>
              <a:rPr lang="en-US" altLang="zh-TW" dirty="0"/>
              <a:t>processor emulator</a:t>
            </a:r>
          </a:p>
          <a:p>
            <a:pPr lvl="1"/>
            <a:r>
              <a:rPr lang="en-US" altLang="zh-TW" dirty="0"/>
              <a:t>Time for booting </a:t>
            </a:r>
            <a:r>
              <a:rPr lang="en-US" altLang="zh-TW" dirty="0" err="1"/>
              <a:t>linux</a:t>
            </a:r>
            <a:r>
              <a:rPr lang="en-US" altLang="zh-TW" dirty="0"/>
              <a:t> kernel(</a:t>
            </a:r>
            <a:r>
              <a:rPr lang="en-US" altLang="zh-TW" dirty="0" err="1"/>
              <a:t>buildroot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QEMU needs </a:t>
            </a:r>
            <a:r>
              <a:rPr lang="en-US" altLang="zh-TW" dirty="0">
                <a:solidFill>
                  <a:schemeClr val="accent5"/>
                </a:solidFill>
              </a:rPr>
              <a:t>2 sec</a:t>
            </a:r>
          </a:p>
          <a:p>
            <a:pPr lvl="2"/>
            <a:r>
              <a:rPr lang="en-US" altLang="zh-TW" dirty="0"/>
              <a:t>Foundation Model needs </a:t>
            </a:r>
            <a:r>
              <a:rPr lang="en-US" altLang="zh-TW" dirty="0">
                <a:solidFill>
                  <a:schemeClr val="accent5"/>
                </a:solidFill>
              </a:rPr>
              <a:t>12 sec</a:t>
            </a:r>
          </a:p>
          <a:p>
            <a:r>
              <a:rPr lang="en-US" altLang="zh-TW" dirty="0"/>
              <a:t>Simulation V.S Emulation</a:t>
            </a:r>
          </a:p>
          <a:p>
            <a:pPr lvl="1"/>
            <a:r>
              <a:rPr lang="en-US" altLang="zh-TW" dirty="0"/>
              <a:t>Simulation – For analysis and study</a:t>
            </a:r>
          </a:p>
          <a:p>
            <a:pPr lvl="1"/>
            <a:r>
              <a:rPr lang="en-US" altLang="zh-TW" dirty="0"/>
              <a:t>Emulation – For usage as </a:t>
            </a:r>
            <a:r>
              <a:rPr lang="en-US" altLang="zh-TW" dirty="0" smtClean="0"/>
              <a:t>substitute</a:t>
            </a:r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9" y="1340768"/>
            <a:ext cx="8602522" cy="4918142"/>
          </a:xfr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8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21018" y="2451689"/>
            <a:ext cx="4219745" cy="142346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TW" sz="8800" b="1" dirty="0">
                <a:ln/>
                <a:solidFill>
                  <a:schemeClr val="accent3"/>
                </a:solidFill>
              </a:rPr>
              <a:t>THE END</a:t>
            </a:r>
            <a:endParaRPr lang="zh-TW" altLang="en-US" sz="8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QEMU &amp; KVM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31" y="1412779"/>
            <a:ext cx="3727361" cy="1104280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QEMU</a:t>
            </a:r>
          </a:p>
          <a:p>
            <a:pPr lvl="1"/>
            <a:r>
              <a:rPr lang="en-US" altLang="zh-TW" dirty="0">
                <a:latin typeface="+mj-lt"/>
              </a:rPr>
              <a:t>run independently</a:t>
            </a:r>
            <a:endParaRPr lang="zh-TW" altLang="en-US" dirty="0">
              <a:latin typeface="+mj-lt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699821" y="1412779"/>
            <a:ext cx="3986981" cy="16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文泉驛等寬微米黑" pitchFamily="34" charset="-120"/>
                <a:ea typeface="文泉驛等寬微米黑" pitchFamily="34" charset="-120"/>
                <a:cs typeface="+mn-cs"/>
              </a:defRPr>
            </a:lvl1pPr>
            <a:lvl2pPr marL="6858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42975" indent="-2571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latin typeface="+mj-lt"/>
              </a:rPr>
              <a:t>QEMU + KVM</a:t>
            </a:r>
          </a:p>
          <a:p>
            <a:pPr lvl="1"/>
            <a:r>
              <a:rPr lang="en-US" altLang="zh-TW" sz="2800" dirty="0" err="1">
                <a:latin typeface="+mj-lt"/>
              </a:rPr>
              <a:t>qemu</a:t>
            </a:r>
            <a:r>
              <a:rPr lang="en-US" altLang="zh-TW" sz="2800" dirty="0">
                <a:latin typeface="+mj-lt"/>
              </a:rPr>
              <a:t>(</a:t>
            </a:r>
            <a:r>
              <a:rPr lang="en-US" altLang="zh-TW" sz="2800" dirty="0" err="1">
                <a:latin typeface="+mj-lt"/>
              </a:rPr>
              <a:t>userspace</a:t>
            </a:r>
            <a:r>
              <a:rPr lang="en-US" altLang="zh-TW" sz="2800" dirty="0">
                <a:latin typeface="+mj-lt"/>
              </a:rPr>
              <a:t> tool)</a:t>
            </a:r>
          </a:p>
          <a:p>
            <a:pPr lvl="1"/>
            <a:r>
              <a:rPr lang="en-US" altLang="zh-TW" sz="2800" dirty="0" err="1">
                <a:latin typeface="+mj-lt"/>
              </a:rPr>
              <a:t>kvm</a:t>
            </a:r>
            <a:r>
              <a:rPr lang="en-US" altLang="zh-TW" sz="2800" dirty="0">
                <a:latin typeface="+mj-lt"/>
              </a:rPr>
              <a:t>(hypervisor)</a:t>
            </a:r>
            <a:endParaRPr lang="zh-TW" altLang="en-US" sz="2800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" t="9113" r="7305" b="6575"/>
          <a:stretch/>
        </p:blipFill>
        <p:spPr>
          <a:xfrm>
            <a:off x="4601498" y="3012972"/>
            <a:ext cx="4415913" cy="22079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9" y="2914650"/>
            <a:ext cx="4156824" cy="2306278"/>
          </a:xfrm>
          <a:prstGeom prst="rect">
            <a:avLst/>
          </a:prstGeom>
        </p:spPr>
      </p:pic>
      <p:sp>
        <p:nvSpPr>
          <p:cNvPr id="8" name="動作按鈕: 上一項 7">
            <a:hlinkClick r:id="rId4" action="ppaction://hlinksldjump" highlightClick="1"/>
          </p:cNvPr>
          <p:cNvSpPr/>
          <p:nvPr/>
        </p:nvSpPr>
        <p:spPr>
          <a:xfrm>
            <a:off x="7826477" y="5751871"/>
            <a:ext cx="963562" cy="52111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 of QEMU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Modes: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System-mode</a:t>
            </a:r>
            <a:r>
              <a:rPr lang="en-US" altLang="zh-TW" dirty="0"/>
              <a:t> emulation – emulation of a full system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User-mode</a:t>
            </a:r>
            <a:r>
              <a:rPr lang="en-US" altLang="zh-TW" dirty="0"/>
              <a:t> emulation – launch processes compiled for another CPU(same OS)</a:t>
            </a:r>
          </a:p>
          <a:p>
            <a:pPr lvl="2"/>
            <a:r>
              <a:rPr lang="en-US" altLang="zh-TW" dirty="0"/>
              <a:t>Ex. execute arm/</a:t>
            </a:r>
            <a:r>
              <a:rPr lang="en-US" altLang="zh-TW" dirty="0" err="1"/>
              <a:t>linux</a:t>
            </a:r>
            <a:r>
              <a:rPr lang="en-US" altLang="zh-TW" dirty="0"/>
              <a:t> program on x86/</a:t>
            </a:r>
            <a:r>
              <a:rPr lang="en-US" altLang="zh-TW" dirty="0" err="1"/>
              <a:t>linux</a:t>
            </a:r>
            <a:endParaRPr lang="en-US" altLang="zh-TW" dirty="0"/>
          </a:p>
          <a:p>
            <a:r>
              <a:rPr lang="en-US" altLang="zh-TW" dirty="0"/>
              <a:t>Popular uses: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cross-compilation development</a:t>
            </a:r>
            <a:r>
              <a:rPr lang="en-US" altLang="zh-TW" dirty="0"/>
              <a:t> environments</a:t>
            </a:r>
          </a:p>
          <a:p>
            <a:pPr lvl="1"/>
            <a:r>
              <a:rPr lang="en-US" altLang="zh-TW" dirty="0"/>
              <a:t>Virtualization, device emulation, for </a:t>
            </a:r>
            <a:r>
              <a:rPr lang="en-US" altLang="zh-TW" dirty="0" err="1"/>
              <a:t>kvm</a:t>
            </a:r>
            <a:endParaRPr lang="en-US" altLang="zh-TW" dirty="0"/>
          </a:p>
          <a:p>
            <a:pPr lvl="1"/>
            <a:r>
              <a:rPr lang="en-US" altLang="zh-TW" dirty="0"/>
              <a:t>Android Emulator(part of SDK)</a:t>
            </a:r>
            <a:endParaRPr lang="zh-TW" altLang="en-US" dirty="0"/>
          </a:p>
        </p:txBody>
      </p:sp>
      <p:sp>
        <p:nvSpPr>
          <p:cNvPr id="5" name="動作按鈕: 下一項 4">
            <a:hlinkClick r:id="rId2" action="ppaction://hlinksldjump" highlightClick="1"/>
          </p:cNvPr>
          <p:cNvSpPr/>
          <p:nvPr/>
        </p:nvSpPr>
        <p:spPr>
          <a:xfrm>
            <a:off x="7561554" y="5081327"/>
            <a:ext cx="766916" cy="36379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4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QEMU Generic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Support</a:t>
            </a:r>
          </a:p>
          <a:p>
            <a:pPr lvl="1"/>
            <a:r>
              <a:rPr lang="en-US" altLang="zh-TW" dirty="0"/>
              <a:t>Self-modifying code</a:t>
            </a:r>
          </a:p>
          <a:p>
            <a:pPr lvl="1"/>
            <a:r>
              <a:rPr lang="en-US" altLang="zh-TW" dirty="0"/>
              <a:t>Precise exception</a:t>
            </a:r>
          </a:p>
          <a:p>
            <a:pPr lvl="1"/>
            <a:r>
              <a:rPr lang="en-US" altLang="zh-TW" dirty="0"/>
              <a:t>FPU</a:t>
            </a:r>
          </a:p>
          <a:p>
            <a:pPr lvl="2"/>
            <a:r>
              <a:rPr lang="en-US" altLang="zh-TW" dirty="0"/>
              <a:t>software emulation</a:t>
            </a:r>
          </a:p>
          <a:p>
            <a:pPr lvl="2"/>
            <a:r>
              <a:rPr lang="en-US" altLang="zh-TW" dirty="0"/>
              <a:t>host FPU instructions</a:t>
            </a:r>
          </a:p>
          <a:p>
            <a:r>
              <a:rPr lang="en-US" altLang="zh-TW" sz="2800" dirty="0"/>
              <a:t>Dynamic translation to native code =&gt; </a:t>
            </a:r>
            <a:r>
              <a:rPr lang="en-US" altLang="zh-TW" sz="2800" dirty="0">
                <a:solidFill>
                  <a:srgbClr val="FF0000"/>
                </a:solidFill>
              </a:rPr>
              <a:t>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2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QEMU Full System Emulation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Full software MMU =&gt; </a:t>
            </a:r>
            <a:r>
              <a:rPr lang="en-US" altLang="zh-TW" sz="2800" dirty="0">
                <a:solidFill>
                  <a:srgbClr val="FF0000"/>
                </a:solidFill>
              </a:rPr>
              <a:t>portability</a:t>
            </a:r>
          </a:p>
          <a:p>
            <a:r>
              <a:rPr lang="en-US" altLang="zh-TW" sz="2800" dirty="0"/>
              <a:t>Optionally use an in-kernel accelerator(</a:t>
            </a:r>
            <a:r>
              <a:rPr lang="en-US" altLang="zh-TW" sz="2800" dirty="0" err="1"/>
              <a:t>kvm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Various hardware devices can be emulated</a:t>
            </a:r>
          </a:p>
          <a:p>
            <a:r>
              <a:rPr lang="en-US" altLang="zh-TW" sz="2800" dirty="0"/>
              <a:t>SMP even on host with a single CPU</a:t>
            </a:r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3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3374357" y="3857414"/>
            <a:ext cx="26685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QEMU Emulation 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+mj-lt"/>
              </a:rPr>
              <a:t>Host(Win7/x86) emulate Guest(Linux/arm)</a:t>
            </a:r>
          </a:p>
          <a:p>
            <a:r>
              <a:rPr lang="en-US" altLang="zh-TW" sz="2800" dirty="0">
                <a:latin typeface="+mj-lt"/>
              </a:rPr>
              <a:t>x86 ISA is different from ARM’s ISA</a:t>
            </a:r>
            <a:endParaRPr lang="zh-TW" altLang="en-US" sz="28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12" y="2725874"/>
            <a:ext cx="2643888" cy="22630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4" t="18026" r="12151" b="4688"/>
          <a:stretch/>
        </p:blipFill>
        <p:spPr>
          <a:xfrm>
            <a:off x="445510" y="2690044"/>
            <a:ext cx="2928847" cy="23347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64" y="4676760"/>
            <a:ext cx="3557588" cy="18359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0" y="2680820"/>
            <a:ext cx="3141628" cy="235318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178710" y="3478241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emulate</a:t>
            </a:r>
            <a:endParaRPr lang="zh-TW" altLang="en-US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5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55364 -0.242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91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Translation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Target CPU instruction 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→ Host CPU instruction(runtime)</a:t>
            </a:r>
            <a:endParaRPr lang="zh-TW" altLang="en-US" sz="20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5" y="2629395"/>
            <a:ext cx="7540089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736061" y="2826677"/>
            <a:ext cx="837806" cy="415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100" dirty="0"/>
              <a:t>32MB</a:t>
            </a:r>
            <a:endParaRPr lang="zh-TW" altLang="en-US" sz="2100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YODO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fld id="{7A06C5E6-8843-46D2-8C80-E7E4F8BD2EF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9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世外桃源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自訂 3">
      <a:majorFont>
        <a:latin typeface="Times New Roman"/>
        <a:ea typeface="標楷體"/>
        <a:cs typeface=""/>
      </a:majorFont>
      <a:minorFont>
        <a:latin typeface="Calibri"/>
        <a:ea typeface="新細明體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TC103457515[[fn=檢視]]</Template>
  <TotalTime>275</TotalTime>
  <Words>1015</Words>
  <Application>Microsoft Office PowerPoint</Application>
  <PresentationFormat>如螢幕大小 (4:3)</PresentationFormat>
  <Paragraphs>392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文泉驛等寬微米黑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Wingdings 2</vt:lpstr>
      <vt:lpstr>View</vt:lpstr>
      <vt:lpstr>QEMU Binary Translations</vt:lpstr>
      <vt:lpstr>Outline</vt:lpstr>
      <vt:lpstr>Introduction of QEMU</vt:lpstr>
      <vt:lpstr>What is QEMU?</vt:lpstr>
      <vt:lpstr>Usage of QEMU</vt:lpstr>
      <vt:lpstr>QEMU Generic Features</vt:lpstr>
      <vt:lpstr>QEMU Full System Emulation Features</vt:lpstr>
      <vt:lpstr>QEMU Emulation Example</vt:lpstr>
      <vt:lpstr>Dynamic Translation</vt:lpstr>
      <vt:lpstr>Translation &amp; Execution</vt:lpstr>
      <vt:lpstr>Translation &amp; Execution</vt:lpstr>
      <vt:lpstr>Basic Block(Translated Block, TB)</vt:lpstr>
      <vt:lpstr>Block Chaining</vt:lpstr>
      <vt:lpstr>Chaining Steps</vt:lpstr>
      <vt:lpstr>CPU Execution Flow</vt:lpstr>
      <vt:lpstr>Example</vt:lpstr>
      <vt:lpstr>Example</vt:lpstr>
      <vt:lpstr>CPU dependency(bad idea)</vt:lpstr>
      <vt:lpstr>CPU independency(good idea)</vt:lpstr>
      <vt:lpstr>Tiny Code Generator(TCG)</vt:lpstr>
      <vt:lpstr>TCG micro-ops</vt:lpstr>
      <vt:lpstr>TCG micro-ops</vt:lpstr>
      <vt:lpstr>TCG micro-ops</vt:lpstr>
      <vt:lpstr>TCG Frontend API</vt:lpstr>
      <vt:lpstr>TCG Frontend API</vt:lpstr>
      <vt:lpstr>TCG internal</vt:lpstr>
      <vt:lpstr>PowerPoint 簡報</vt:lpstr>
      <vt:lpstr>TCG Backend</vt:lpstr>
      <vt:lpstr>TCG Backend</vt:lpstr>
      <vt:lpstr>TCG Backend</vt:lpstr>
      <vt:lpstr>TCG Porting</vt:lpstr>
      <vt:lpstr>Linaro</vt:lpstr>
      <vt:lpstr>Overview</vt:lpstr>
      <vt:lpstr>Members</vt:lpstr>
      <vt:lpstr>Android L Developer Preview</vt:lpstr>
      <vt:lpstr>QEMU-Monitor</vt:lpstr>
      <vt:lpstr>Overview</vt:lpstr>
      <vt:lpstr>QEMU gdbserver &amp; qemu-monitor</vt:lpstr>
      <vt:lpstr>QEMU System Registers Mapping</vt:lpstr>
      <vt:lpstr>Screenshot</vt:lpstr>
      <vt:lpstr>PowerPoint 簡報</vt:lpstr>
      <vt:lpstr>QEMU &amp; KVM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Clustering</dc:title>
  <dc:creator>yan</dc:creator>
  <cp:lastModifiedBy>Jeff</cp:lastModifiedBy>
  <cp:revision>38</cp:revision>
  <dcterms:created xsi:type="dcterms:W3CDTF">2013-12-26T01:29:23Z</dcterms:created>
  <dcterms:modified xsi:type="dcterms:W3CDTF">2014-10-01T03:25:20Z</dcterms:modified>
</cp:coreProperties>
</file>