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301" r:id="rId5"/>
    <p:sldId id="259" r:id="rId6"/>
    <p:sldId id="290" r:id="rId7"/>
    <p:sldId id="264" r:id="rId8"/>
    <p:sldId id="291" r:id="rId9"/>
    <p:sldId id="292" r:id="rId10"/>
    <p:sldId id="265" r:id="rId11"/>
    <p:sldId id="293" r:id="rId12"/>
    <p:sldId id="269" r:id="rId13"/>
    <p:sldId id="294" r:id="rId14"/>
    <p:sldId id="295" r:id="rId15"/>
    <p:sldId id="270" r:id="rId16"/>
    <p:sldId id="298" r:id="rId17"/>
    <p:sldId id="297" r:id="rId18"/>
    <p:sldId id="296" r:id="rId19"/>
    <p:sldId id="281" r:id="rId20"/>
    <p:sldId id="282" r:id="rId21"/>
    <p:sldId id="300" r:id="rId22"/>
    <p:sldId id="299" r:id="rId23"/>
    <p:sldId id="289" r:id="rId24"/>
  </p:sldIdLst>
  <p:sldSz cx="12192000" cy="6858000"/>
  <p:notesSz cx="6858000" cy="9144000"/>
  <p:embeddedFontLst>
    <p:embeddedFont>
      <p:font typeface="Malgun Gothic" panose="020B0503020000020004" pitchFamily="50" charset="-127"/>
      <p:regular r:id="rId26"/>
      <p:bold r:id="rId27"/>
    </p:embeddedFont>
    <p:embeddedFont>
      <p:font typeface="Malgun Gothic" panose="020B0503020000020004" pitchFamily="50" charset="-127"/>
      <p:regular r:id="rId26"/>
      <p:bold r:id="rId27"/>
    </p:embeddedFont>
    <p:embeddedFont>
      <p:font typeface="10X10" panose="020D0604000000000000" pitchFamily="50" charset="-127"/>
      <p:regular r:id="rId28"/>
    </p:embeddedFont>
    <p:embeddedFont>
      <p:font typeface="10X10 Bold" panose="020D0604000000000000" pitchFamily="50" charset="-127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hb+JxoDFQqkJWV7xqLj4D27c3g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C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9650" autoAdjust="0"/>
  </p:normalViewPr>
  <p:slideViewPr>
    <p:cSldViewPr snapToGrid="0">
      <p:cViewPr varScale="1">
        <p:scale>
          <a:sx n="58" d="100"/>
          <a:sy n="58" d="100"/>
        </p:scale>
        <p:origin x="90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7653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-KR" dirty="0" err="1"/>
              <a:t>SpringBoot</a:t>
            </a:r>
            <a:r>
              <a:rPr lang="ko-KR" altLang="en-US" dirty="0"/>
              <a:t>에서 </a:t>
            </a:r>
            <a:r>
              <a:rPr lang="ko-KR" altLang="en-US" dirty="0" err="1"/>
              <a:t>어노테이션</a:t>
            </a:r>
            <a:r>
              <a:rPr lang="ko-KR" altLang="en-US" dirty="0"/>
              <a:t> 기반 캐시 기능을 사용하기 위해 사전 설정이 필요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-KR" dirty="0"/>
              <a:t>pom.xml</a:t>
            </a:r>
            <a:r>
              <a:rPr lang="ko-KR" altLang="en-US" dirty="0"/>
              <a:t>에 </a:t>
            </a:r>
            <a:r>
              <a:rPr lang="en-US" altLang="ko-KR" dirty="0" err="1"/>
              <a:t>SpringBoot</a:t>
            </a:r>
            <a:r>
              <a:rPr lang="en-US" altLang="ko-KR" dirty="0"/>
              <a:t> </a:t>
            </a:r>
            <a:r>
              <a:rPr lang="ko-KR" altLang="en-US" dirty="0"/>
              <a:t>의존성 라이브러리 추가</a:t>
            </a:r>
            <a:r>
              <a:rPr lang="en-US" altLang="ko-KR" dirty="0"/>
              <a:t>(Maven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300" name="Google Shape;3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4561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-KR" dirty="0" err="1"/>
              <a:t>application.properties</a:t>
            </a:r>
            <a:r>
              <a:rPr lang="ko-KR" altLang="en-US" dirty="0"/>
              <a:t>에서 </a:t>
            </a:r>
            <a:r>
              <a:rPr lang="en-US" altLang="ko-KR" dirty="0"/>
              <a:t>Redis </a:t>
            </a:r>
            <a:r>
              <a:rPr lang="ko-KR" altLang="en-US" dirty="0"/>
              <a:t>연결 정보 설정</a:t>
            </a:r>
            <a:endParaRPr dirty="0"/>
          </a:p>
        </p:txBody>
      </p:sp>
      <p:sp>
        <p:nvSpPr>
          <p:cNvPr id="300" name="Google Shape;3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6599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EnableCaching</a:t>
            </a:r>
            <a:r>
              <a:rPr lang="en-US" altLang="ko-KR" dirty="0"/>
              <a:t> </a:t>
            </a:r>
            <a:r>
              <a:rPr lang="ko-KR" altLang="en-US" dirty="0" err="1"/>
              <a:t>어노테이션</a:t>
            </a:r>
            <a:r>
              <a:rPr lang="ko-KR" altLang="en-US" dirty="0"/>
              <a:t> 추가</a:t>
            </a:r>
            <a:r>
              <a:rPr lang="en-US" altLang="ko-KR" dirty="0"/>
              <a:t>(</a:t>
            </a:r>
            <a:r>
              <a:rPr lang="en-US" altLang="ko-KR" dirty="0" err="1"/>
              <a:t>SpringBoot</a:t>
            </a:r>
            <a:r>
              <a:rPr lang="en-US" altLang="ko-KR" dirty="0"/>
              <a:t> Main Application Class </a:t>
            </a:r>
            <a:r>
              <a:rPr lang="ko-KR" altLang="en-US" dirty="0"/>
              <a:t>또는 별도의 </a:t>
            </a:r>
            <a:r>
              <a:rPr lang="en-US" altLang="ko-KR" dirty="0"/>
              <a:t>Redis Configuration Class)</a:t>
            </a:r>
            <a:endParaRPr dirty="0"/>
          </a:p>
        </p:txBody>
      </p:sp>
      <p:sp>
        <p:nvSpPr>
          <p:cNvPr id="300" name="Google Shape;3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dirty="0"/>
              <a:t>사용할 서비스 메서드에 </a:t>
            </a:r>
            <a:r>
              <a:rPr lang="ko-KR" altLang="en-US" dirty="0" err="1"/>
              <a:t>어노테이션</a:t>
            </a:r>
            <a:r>
              <a:rPr lang="ko-KR" altLang="en-US" dirty="0"/>
              <a:t> 추가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SpEL</a:t>
            </a:r>
            <a:r>
              <a:rPr lang="ko-KR" altLang="en-US" dirty="0"/>
              <a:t>을 지원하므로</a:t>
            </a:r>
            <a:r>
              <a:rPr lang="en-US" altLang="ko-KR" dirty="0"/>
              <a:t>, </a:t>
            </a:r>
            <a:r>
              <a:rPr lang="ko-KR" altLang="en-US" dirty="0"/>
              <a:t>캐시의 키 값과 조건들을 메서드의 인자와</a:t>
            </a:r>
            <a:r>
              <a:rPr lang="en-US" altLang="ko-KR" dirty="0"/>
              <a:t> </a:t>
            </a:r>
            <a:r>
              <a:rPr lang="ko-KR" altLang="en-US" dirty="0"/>
              <a:t>반환객체를 활용해 동적으로 구성 가능</a:t>
            </a:r>
            <a:endParaRPr lang="en-US" altLang="ko-KR" dirty="0"/>
          </a:p>
        </p:txBody>
      </p:sp>
      <p:sp>
        <p:nvSpPr>
          <p:cNvPr id="300" name="Google Shape;3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468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altLang="ko-KR" dirty="0"/>
          </a:p>
        </p:txBody>
      </p:sp>
      <p:sp>
        <p:nvSpPr>
          <p:cNvPr id="300" name="Google Shape;3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6004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ko-KR" altLang="en-US" dirty="0"/>
          </a:p>
        </p:txBody>
      </p:sp>
      <p:sp>
        <p:nvSpPr>
          <p:cNvPr id="300" name="Google Shape;3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6943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97271b90b6_1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7" name="Google Shape;527;g97271b90b6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-KR" dirty="0"/>
              <a:t>Controller</a:t>
            </a:r>
            <a:r>
              <a:rPr lang="ko-KR" altLang="en-US" dirty="0"/>
              <a:t>에서 반환하는 </a:t>
            </a:r>
            <a:r>
              <a:rPr lang="en-US" altLang="ko-KR" dirty="0" err="1"/>
              <a:t>ResponseEntity</a:t>
            </a:r>
            <a:r>
              <a:rPr lang="ko-KR" altLang="en-US" dirty="0"/>
              <a:t>가 </a:t>
            </a:r>
            <a:r>
              <a:rPr lang="en-US" altLang="ko-KR" dirty="0" err="1"/>
              <a:t>Deserializable</a:t>
            </a:r>
            <a:r>
              <a:rPr lang="en-US" altLang="ko-KR" dirty="0"/>
              <a:t> </a:t>
            </a:r>
            <a:r>
              <a:rPr lang="ko-KR" altLang="en-US" dirty="0"/>
              <a:t>하지 않기 때문에 발생하는 오류로</a:t>
            </a:r>
            <a:r>
              <a:rPr lang="en-US" altLang="ko-KR" dirty="0"/>
              <a:t>, </a:t>
            </a:r>
            <a:r>
              <a:rPr lang="ko-KR" altLang="en-US" dirty="0"/>
              <a:t>키</a:t>
            </a:r>
            <a:r>
              <a:rPr lang="en-US" altLang="ko-KR" dirty="0"/>
              <a:t>-</a:t>
            </a:r>
            <a:r>
              <a:rPr lang="ko-KR" altLang="en-US" dirty="0"/>
              <a:t>값 형태로 데이터를 저장하는 </a:t>
            </a:r>
            <a:r>
              <a:rPr lang="en-US" altLang="ko-KR" dirty="0"/>
              <a:t>Redis </a:t>
            </a:r>
            <a:r>
              <a:rPr lang="ko-KR" altLang="en-US" dirty="0"/>
              <a:t>서비스에 처음 저장할 때는 문제가 되지 않지만 해당 값을 검색하거나 다시 한 번 저장할 때 발생한다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35" name="Google Shape;53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-KR" dirty="0" err="1"/>
              <a:t>ResponseEntity</a:t>
            </a:r>
            <a:r>
              <a:rPr lang="en-US" altLang="ko-KR" dirty="0"/>
              <a:t> </a:t>
            </a:r>
            <a:r>
              <a:rPr lang="ko-KR" altLang="en-US" dirty="0"/>
              <a:t>클래스의 구조를 살펴보면 기본 생성자가 없는 것을 확인할 수 있다</a:t>
            </a:r>
            <a:r>
              <a:rPr lang="en-US" altLang="ko-KR" dirty="0"/>
              <a:t>. </a:t>
            </a:r>
            <a:r>
              <a:rPr lang="en-US" altLang="ko-KR" dirty="0" err="1"/>
              <a:t>Deserializable</a:t>
            </a:r>
            <a:r>
              <a:rPr lang="ko-KR" altLang="en-US" dirty="0"/>
              <a:t>하기 위해선 기본 생성자가 있어야 하기 때문에 결과적으로 </a:t>
            </a:r>
            <a:r>
              <a:rPr lang="en-US" altLang="ko-KR" dirty="0" err="1"/>
              <a:t>ResponseEntity</a:t>
            </a:r>
            <a:r>
              <a:rPr lang="ko-KR" altLang="en-US" dirty="0"/>
              <a:t>를 반환하는 메서드에서는 캐시 서비스를 활용하는데 어려움이 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35" name="Google Shape;53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6281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35" name="Google Shape;53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22030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1" name="Google Shape;6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3" name="Google Shape;1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1123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3" name="Google Shape;1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3" name="Google Shape;1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3516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817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621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 1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97271b90b6_1_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7271b90b6_1_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g97271b90b6_1_56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g97271b90b6_1_5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g97271b90b6_1_5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97271b90b6_1_5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97271b90b6_1_5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7271b90b6_1_6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97271b90b6_1_63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g97271b90b6_1_6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97271b90b6_1_6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97271b90b6_1_6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7271b90b6_1_69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g97271b90b6_1_69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g97271b90b6_1_6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97271b90b6_1_6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97271b90b6_1_6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97271b90b6_1_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97271b90b6_1_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g97271b90b6_1_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97271b90b6_1_10"/>
          <p:cNvSpPr txBox="1">
            <a:spLocks noGrp="1"/>
          </p:cNvSpPr>
          <p:nvPr>
            <p:ph type="ctrTitle"/>
          </p:nvPr>
        </p:nvSpPr>
        <p:spPr>
          <a:xfrm>
            <a:off x="914400" y="1122363"/>
            <a:ext cx="103632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97271b90b6_1_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g97271b90b6_1_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97271b90b6_1_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97271b90b6_1_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97271b90b6_1_1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97271b90b6_1_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g97271b90b6_1_1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97271b90b6_1_1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97271b90b6_1_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97271b90b6_1_22"/>
          <p:cNvSpPr txBox="1">
            <a:spLocks noGrp="1"/>
          </p:cNvSpPr>
          <p:nvPr>
            <p:ph type="title"/>
          </p:nvPr>
        </p:nvSpPr>
        <p:spPr>
          <a:xfrm>
            <a:off x="831851" y="1709739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97271b90b6_1_22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2000"/>
              <a:buNone/>
              <a:defRPr sz="2000">
                <a:solidFill>
                  <a:srgbClr val="8F8E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800"/>
              <a:buNone/>
              <a:defRPr sz="1800">
                <a:solidFill>
                  <a:srgbClr val="8F8E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g97271b90b6_1_2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g97271b90b6_1_2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g97271b90b6_1_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97271b90b6_1_2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g97271b90b6_1_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g97271b90b6_1_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g97271b90b6_1_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97271b90b6_1_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97271b90b6_1_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97271b90b6_1_35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g97271b90b6_1_35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g97271b90b6_1_35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g97271b90b6_1_3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g97271b90b6_1_3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g97271b90b6_1_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97271b90b6_1_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97271b90b6_1_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7271b90b6_1_4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97271b90b6_1_4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97271b90b6_1_4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97271b90b6_1_4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7271b90b6_1_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g97271b90b6_1_49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g97271b90b6_1_4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g97271b90b6_1_4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97271b90b6_1_4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g97271b90b6_1_4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97271b90b6_1_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97271b90b6_1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g97271b90b6_1_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g97271b90b6_1_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g97271b90b6_1_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/>
        </p:nvSpPr>
        <p:spPr>
          <a:xfrm>
            <a:off x="2147647" y="2295073"/>
            <a:ext cx="7896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altLang="ko-KR" sz="7200" b="1" dirty="0">
                <a:solidFill>
                  <a:schemeClr val="dk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Self-project</a:t>
            </a:r>
            <a:r>
              <a:rPr lang="en-US" altLang="ko-KR" sz="7200" b="1" i="0" u="none" strike="noStrike" cap="none" dirty="0">
                <a:solidFill>
                  <a:schemeClr val="dk1"/>
                </a:solidFill>
                <a:latin typeface="10X10" panose="020D0604000000000000" pitchFamily="50" charset="-127"/>
                <a:ea typeface="10X10" panose="020D0604000000000000" pitchFamily="50" charset="-127"/>
                <a:sym typeface="Arial"/>
              </a:rPr>
              <a:t> </a:t>
            </a:r>
            <a:r>
              <a:rPr lang="ko-KR" sz="7200" b="1" i="0" u="none" strike="noStrike" cap="none" dirty="0">
                <a:solidFill>
                  <a:schemeClr val="dk1"/>
                </a:solidFill>
                <a:latin typeface="10X10" panose="020D0604000000000000" pitchFamily="50" charset="-127"/>
                <a:ea typeface="10X10" panose="020D0604000000000000" pitchFamily="50" charset="-127"/>
                <a:sym typeface="Arial"/>
              </a:rPr>
              <a:t>발표</a:t>
            </a:r>
            <a:endParaRPr sz="1400" b="1" i="0" u="none" strike="noStrike" cap="none" dirty="0">
              <a:solidFill>
                <a:schemeClr val="dk1"/>
              </a:solidFill>
              <a:latin typeface="10X10" panose="020D0604000000000000" pitchFamily="50" charset="-127"/>
              <a:ea typeface="10X10" panose="020D0604000000000000" pitchFamily="50" charset="-127"/>
              <a:sym typeface="Arial"/>
            </a:endParaRPr>
          </a:p>
        </p:txBody>
      </p:sp>
      <p:sp>
        <p:nvSpPr>
          <p:cNvPr id="91" name="Google Shape;91;p8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1" i="0" u="none" strike="noStrike" cap="none" dirty="0">
                <a:solidFill>
                  <a:schemeClr val="lt1"/>
                </a:solidFill>
                <a:latin typeface="10X10" panose="020D0604000000000000" pitchFamily="50" charset="-127"/>
                <a:ea typeface="10X10" panose="020D0604000000000000" pitchFamily="50" charset="-127"/>
                <a:sym typeface="Arial"/>
              </a:rPr>
              <a:t>웹 어플리케이션 캐시 적용</a:t>
            </a:r>
            <a:endParaRPr sz="1800" b="1" i="0" u="none" strike="noStrike" cap="none" dirty="0">
              <a:solidFill>
                <a:schemeClr val="lt1"/>
              </a:solidFill>
              <a:latin typeface="10X10" panose="020D0604000000000000" pitchFamily="50" charset="-127"/>
              <a:ea typeface="10X10" panose="020D0604000000000000" pitchFamily="50" charset="-127"/>
              <a:sym typeface="Arial"/>
            </a:endParaRPr>
          </a:p>
        </p:txBody>
      </p:sp>
      <p:sp>
        <p:nvSpPr>
          <p:cNvPr id="92" name="Google Shape;92;p8"/>
          <p:cNvSpPr txBox="1"/>
          <p:nvPr/>
        </p:nvSpPr>
        <p:spPr>
          <a:xfrm>
            <a:off x="5090700" y="4109194"/>
            <a:ext cx="20106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10X10" panose="020D0604000000000000" pitchFamily="50" charset="-127"/>
                <a:ea typeface="10X10" panose="020D0604000000000000" pitchFamily="50" charset="-127"/>
                <a:sym typeface="Arial"/>
              </a:rPr>
              <a:t>대전 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10X10" panose="020D0604000000000000" pitchFamily="50" charset="-127"/>
                <a:ea typeface="10X10" panose="020D0604000000000000" pitchFamily="50" charset="-127"/>
                <a:sym typeface="Arial"/>
              </a:rPr>
              <a:t>2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10X10" panose="020D0604000000000000" pitchFamily="50" charset="-127"/>
                <a:ea typeface="10X10" panose="020D0604000000000000" pitchFamily="50" charset="-127"/>
                <a:sym typeface="Arial"/>
              </a:rPr>
              <a:t>반</a:t>
            </a:r>
            <a:r>
              <a:rPr lang="ko-KR" sz="1600" b="0" i="0" u="none" strike="noStrike" cap="none" dirty="0">
                <a:solidFill>
                  <a:schemeClr val="dk1"/>
                </a:solidFill>
                <a:latin typeface="10X10" panose="020D0604000000000000" pitchFamily="50" charset="-127"/>
                <a:ea typeface="10X10" panose="020D0604000000000000" pitchFamily="50" charset="-127"/>
                <a:sym typeface="Arial"/>
              </a:rPr>
              <a:t> 김수용</a:t>
            </a:r>
            <a:endParaRPr sz="1600" b="0" i="0" u="none" strike="noStrike" cap="none" dirty="0">
              <a:solidFill>
                <a:schemeClr val="dk1"/>
              </a:solidFill>
              <a:latin typeface="10X10" panose="020D0604000000000000" pitchFamily="50" charset="-127"/>
              <a:ea typeface="10X10" panose="020D0604000000000000" pitchFamily="50" charset="-127"/>
              <a:sym typeface="Arial"/>
            </a:endParaRPr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229" name="Google Shape;229;p25"/>
          <p:cNvSpPr txBox="1"/>
          <p:nvPr/>
        </p:nvSpPr>
        <p:spPr>
          <a:xfrm>
            <a:off x="1121100" y="1025975"/>
            <a:ext cx="227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Spring</a:t>
            </a:r>
            <a:r>
              <a:rPr lang="ko-KR" altLang="en-US" sz="1800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의 캐시 추상화</a:t>
            </a:r>
            <a:endParaRPr sz="1400" b="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571675" y="564275"/>
            <a:ext cx="296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02. </a:t>
            </a:r>
            <a:r>
              <a:rPr lang="ko-KR" altLang="en-US" sz="2400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개념</a:t>
            </a:r>
            <a:endParaRPr sz="1400" b="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cxnSp>
        <p:nvCxnSpPr>
          <p:cNvPr id="231" name="Google Shape;231;p25"/>
          <p:cNvCxnSpPr/>
          <p:nvPr/>
        </p:nvCxnSpPr>
        <p:spPr>
          <a:xfrm>
            <a:off x="1180933" y="989148"/>
            <a:ext cx="1345800" cy="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5" name="Google Shape;235;p25"/>
          <p:cNvCxnSpPr/>
          <p:nvPr/>
        </p:nvCxnSpPr>
        <p:spPr>
          <a:xfrm>
            <a:off x="10858459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F2E2A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236" name="Google Shape;236;p25"/>
          <p:cNvCxnSpPr/>
          <p:nvPr/>
        </p:nvCxnSpPr>
        <p:spPr>
          <a:xfrm>
            <a:off x="10413505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237" name="Google Shape;237;p25"/>
          <p:cNvCxnSpPr/>
          <p:nvPr/>
        </p:nvCxnSpPr>
        <p:spPr>
          <a:xfrm>
            <a:off x="11286026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238" name="Google Shape;238;p25"/>
          <p:cNvCxnSpPr/>
          <p:nvPr/>
        </p:nvCxnSpPr>
        <p:spPr>
          <a:xfrm>
            <a:off x="11713592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sp>
        <p:nvSpPr>
          <p:cNvPr id="22" name="Google Shape;232;p25">
            <a:extLst>
              <a:ext uri="{FF2B5EF4-FFF2-40B4-BE49-F238E27FC236}">
                <a16:creationId xmlns:a16="http://schemas.microsoft.com/office/drawing/2014/main" id="{6F83FBEA-89BF-454C-802F-1C9DC3F2456F}"/>
              </a:ext>
            </a:extLst>
          </p:cNvPr>
          <p:cNvSpPr txBox="1"/>
          <p:nvPr/>
        </p:nvSpPr>
        <p:spPr>
          <a:xfrm>
            <a:off x="2682235" y="3806046"/>
            <a:ext cx="742603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Spring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은 </a:t>
            </a:r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AOP 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방식으로 메서드에 캐시 서비스를 적용하는 기능을 제공</a:t>
            </a:r>
            <a:endParaRPr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" name="Google Shape;232;p25">
            <a:extLst>
              <a:ext uri="{FF2B5EF4-FFF2-40B4-BE49-F238E27FC236}">
                <a16:creationId xmlns:a16="http://schemas.microsoft.com/office/drawing/2014/main" id="{DE5E317F-AAFA-47C4-973B-01DA2EED249E}"/>
              </a:ext>
            </a:extLst>
          </p:cNvPr>
          <p:cNvSpPr txBox="1"/>
          <p:nvPr/>
        </p:nvSpPr>
        <p:spPr>
          <a:xfrm>
            <a:off x="2682234" y="4609301"/>
            <a:ext cx="742603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캐시 관련 로직과 핵심 비즈니스 로직을 분리시켜 유지보수에 용이</a:t>
            </a:r>
            <a:endParaRPr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028" name="Picture 4" descr="Spring(프레임워크) - 나무위키">
            <a:extLst>
              <a:ext uri="{FF2B5EF4-FFF2-40B4-BE49-F238E27FC236}">
                <a16:creationId xmlns:a16="http://schemas.microsoft.com/office/drawing/2014/main" id="{0DE41732-178E-47E4-9E30-70FACFFC8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5" y="2207362"/>
            <a:ext cx="420052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229" name="Google Shape;229;p25"/>
          <p:cNvSpPr txBox="1"/>
          <p:nvPr/>
        </p:nvSpPr>
        <p:spPr>
          <a:xfrm>
            <a:off x="1121100" y="1025975"/>
            <a:ext cx="227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Redis</a:t>
            </a:r>
            <a:endParaRPr sz="1400" b="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571675" y="564275"/>
            <a:ext cx="296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02. </a:t>
            </a:r>
            <a:r>
              <a:rPr lang="ko-KR" altLang="en-US" sz="2400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개념</a:t>
            </a:r>
            <a:endParaRPr sz="1400" b="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cxnSp>
        <p:nvCxnSpPr>
          <p:cNvPr id="231" name="Google Shape;231;p25"/>
          <p:cNvCxnSpPr/>
          <p:nvPr/>
        </p:nvCxnSpPr>
        <p:spPr>
          <a:xfrm>
            <a:off x="1180933" y="989148"/>
            <a:ext cx="1345800" cy="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5" name="Google Shape;235;p25"/>
          <p:cNvCxnSpPr/>
          <p:nvPr/>
        </p:nvCxnSpPr>
        <p:spPr>
          <a:xfrm>
            <a:off x="10858459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F2E2A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236" name="Google Shape;236;p25"/>
          <p:cNvCxnSpPr/>
          <p:nvPr/>
        </p:nvCxnSpPr>
        <p:spPr>
          <a:xfrm>
            <a:off x="10413505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237" name="Google Shape;237;p25"/>
          <p:cNvCxnSpPr/>
          <p:nvPr/>
        </p:nvCxnSpPr>
        <p:spPr>
          <a:xfrm>
            <a:off x="11286026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238" name="Google Shape;238;p25"/>
          <p:cNvCxnSpPr/>
          <p:nvPr/>
        </p:nvCxnSpPr>
        <p:spPr>
          <a:xfrm>
            <a:off x="11713592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sp>
        <p:nvSpPr>
          <p:cNvPr id="22" name="Google Shape;232;p25">
            <a:extLst>
              <a:ext uri="{FF2B5EF4-FFF2-40B4-BE49-F238E27FC236}">
                <a16:creationId xmlns:a16="http://schemas.microsoft.com/office/drawing/2014/main" id="{6F83FBEA-89BF-454C-802F-1C9DC3F2456F}"/>
              </a:ext>
            </a:extLst>
          </p:cNvPr>
          <p:cNvSpPr txBox="1"/>
          <p:nvPr/>
        </p:nvSpPr>
        <p:spPr>
          <a:xfrm>
            <a:off x="2565850" y="3806046"/>
            <a:ext cx="765880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ko-KR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SpringBoot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에서 공식 지원하는 </a:t>
            </a:r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Third-Party 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캐시 라이브러리</a:t>
            </a:r>
            <a:endParaRPr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" name="Google Shape;232;p25">
            <a:extLst>
              <a:ext uri="{FF2B5EF4-FFF2-40B4-BE49-F238E27FC236}">
                <a16:creationId xmlns:a16="http://schemas.microsoft.com/office/drawing/2014/main" id="{DE5E317F-AAFA-47C4-973B-01DA2EED249E}"/>
              </a:ext>
            </a:extLst>
          </p:cNvPr>
          <p:cNvSpPr txBox="1"/>
          <p:nvPr/>
        </p:nvSpPr>
        <p:spPr>
          <a:xfrm>
            <a:off x="2565849" y="4609301"/>
            <a:ext cx="765880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추상화된 </a:t>
            </a:r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API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와 </a:t>
            </a:r>
            <a:r>
              <a:rPr lang="ko-KR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어노테이션을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제공</a:t>
            </a:r>
            <a:endParaRPr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074" name="Picture 2" descr="DB] Redis 란? (feat. Memcached)">
            <a:extLst>
              <a:ext uri="{FF2B5EF4-FFF2-40B4-BE49-F238E27FC236}">
                <a16:creationId xmlns:a16="http://schemas.microsoft.com/office/drawing/2014/main" id="{AA5A55D6-F946-453B-98B2-1AC70DD7B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40" y="2102163"/>
            <a:ext cx="4200520" cy="140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232;p25">
            <a:extLst>
              <a:ext uri="{FF2B5EF4-FFF2-40B4-BE49-F238E27FC236}">
                <a16:creationId xmlns:a16="http://schemas.microsoft.com/office/drawing/2014/main" id="{249303CC-52AF-4855-BC41-69D6233F7457}"/>
              </a:ext>
            </a:extLst>
          </p:cNvPr>
          <p:cNvSpPr txBox="1"/>
          <p:nvPr/>
        </p:nvSpPr>
        <p:spPr>
          <a:xfrm>
            <a:off x="2565849" y="5412556"/>
            <a:ext cx="765880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ko-KR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SpringBoot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Auto Configuration 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적용으로 캐시 서버 설정이 간편</a:t>
            </a:r>
            <a:endParaRPr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29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295" name="Google Shape;295;p16"/>
          <p:cNvSpPr/>
          <p:nvPr/>
        </p:nvSpPr>
        <p:spPr>
          <a:xfrm>
            <a:off x="4000499" y="3169741"/>
            <a:ext cx="4200000" cy="4734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AAE1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b="1" i="0" u="none" strike="noStrike" cap="none" dirty="0">
                <a:solidFill>
                  <a:schemeClr val="lt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실습</a:t>
            </a:r>
            <a:endParaRPr sz="1400" b="1" i="0" u="none" strike="noStrike" cap="none" dirty="0">
              <a:solidFill>
                <a:srgbClr val="000000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5061900" y="3751925"/>
            <a:ext cx="2068200" cy="1152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캐시 관련 설정</a:t>
            </a:r>
            <a:endParaRPr lang="en-US" altLang="ko-KR" sz="1800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캐시 </a:t>
            </a:r>
            <a:r>
              <a:rPr lang="ko-KR" altLang="en-US" sz="1800" dirty="0" err="1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어노테이션</a:t>
            </a:r>
            <a:endParaRPr sz="1800" b="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3924300" y="2271475"/>
            <a:ext cx="16671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ko-KR" sz="6000" b="1" i="0" u="none" strike="noStrike" cap="none">
                <a:solidFill>
                  <a:schemeClr val="accent3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03</a:t>
            </a:r>
            <a:endParaRPr sz="6000" b="1" i="0" u="none" strike="noStrike" cap="none">
              <a:solidFill>
                <a:schemeClr val="accent3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303" name="Google Shape;303;p17"/>
          <p:cNvSpPr txBox="1"/>
          <p:nvPr/>
        </p:nvSpPr>
        <p:spPr>
          <a:xfrm>
            <a:off x="1180927" y="1025975"/>
            <a:ext cx="227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캐시 관련 설정</a:t>
            </a:r>
            <a:endParaRPr sz="1400" b="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571675" y="564275"/>
            <a:ext cx="296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03. </a:t>
            </a:r>
            <a:r>
              <a:rPr lang="ko-KR" altLang="en-US" sz="2400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실습</a:t>
            </a:r>
            <a:endParaRPr sz="1400" b="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cxnSp>
        <p:nvCxnSpPr>
          <p:cNvPr id="305" name="Google Shape;305;p17"/>
          <p:cNvCxnSpPr/>
          <p:nvPr/>
        </p:nvCxnSpPr>
        <p:spPr>
          <a:xfrm>
            <a:off x="1180927" y="1025975"/>
            <a:ext cx="1973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6" name="Google Shape;306;p17"/>
          <p:cNvCxnSpPr/>
          <p:nvPr/>
        </p:nvCxnSpPr>
        <p:spPr>
          <a:xfrm>
            <a:off x="11286026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AAE1B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307" name="Google Shape;307;p17"/>
          <p:cNvCxnSpPr/>
          <p:nvPr/>
        </p:nvCxnSpPr>
        <p:spPr>
          <a:xfrm>
            <a:off x="10413505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308" name="Google Shape;308;p17"/>
          <p:cNvCxnSpPr/>
          <p:nvPr/>
        </p:nvCxnSpPr>
        <p:spPr>
          <a:xfrm>
            <a:off x="10838942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309" name="Google Shape;309;p17"/>
          <p:cNvCxnSpPr/>
          <p:nvPr/>
        </p:nvCxnSpPr>
        <p:spPr>
          <a:xfrm>
            <a:off x="11713592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sp>
        <p:nvSpPr>
          <p:cNvPr id="313" name="Google Shape;313;p17"/>
          <p:cNvSpPr txBox="1"/>
          <p:nvPr/>
        </p:nvSpPr>
        <p:spPr>
          <a:xfrm>
            <a:off x="1436344" y="1768772"/>
            <a:ext cx="2682560" cy="369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10X10" panose="020D0604000000000000" pitchFamily="50" charset="-127"/>
                <a:ea typeface="10X10" panose="020D0604000000000000" pitchFamily="50" charset="-127"/>
                <a:cs typeface="Calibri"/>
                <a:sym typeface="Calibri"/>
              </a:rPr>
              <a:t>1. </a:t>
            </a:r>
            <a:r>
              <a:rPr lang="ko-KR" altLang="en-US" sz="1800" dirty="0">
                <a:latin typeface="10X10" panose="020D0604000000000000" pitchFamily="50" charset="-127"/>
                <a:ea typeface="10X10" panose="020D0604000000000000" pitchFamily="50" charset="-127"/>
                <a:cs typeface="Calibri"/>
                <a:sym typeface="Calibri"/>
              </a:rPr>
              <a:t>의존성 라이브러리 추가</a:t>
            </a:r>
            <a:endParaRPr sz="1800" dirty="0">
              <a:latin typeface="10X10" panose="020D0604000000000000" pitchFamily="50" charset="-127"/>
              <a:ea typeface="10X10" panose="020D0604000000000000" pitchFamily="50" charset="-127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D34C8C-B416-4C9F-AF40-9C45336C7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35" y="3163499"/>
            <a:ext cx="10596330" cy="199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303" name="Google Shape;303;p17"/>
          <p:cNvSpPr txBox="1"/>
          <p:nvPr/>
        </p:nvSpPr>
        <p:spPr>
          <a:xfrm>
            <a:off x="1180927" y="1025975"/>
            <a:ext cx="227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캐시 관련 설정</a:t>
            </a:r>
            <a:endParaRPr sz="1400" b="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571675" y="564275"/>
            <a:ext cx="296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03. </a:t>
            </a:r>
            <a:r>
              <a:rPr lang="ko-KR" altLang="en-US" sz="2400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실습</a:t>
            </a:r>
            <a:endParaRPr sz="1400" b="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cxnSp>
        <p:nvCxnSpPr>
          <p:cNvPr id="305" name="Google Shape;305;p17"/>
          <p:cNvCxnSpPr/>
          <p:nvPr/>
        </p:nvCxnSpPr>
        <p:spPr>
          <a:xfrm>
            <a:off x="1180927" y="1025975"/>
            <a:ext cx="1973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6" name="Google Shape;306;p17"/>
          <p:cNvCxnSpPr/>
          <p:nvPr/>
        </p:nvCxnSpPr>
        <p:spPr>
          <a:xfrm>
            <a:off x="11286026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AAE1B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307" name="Google Shape;307;p17"/>
          <p:cNvCxnSpPr/>
          <p:nvPr/>
        </p:nvCxnSpPr>
        <p:spPr>
          <a:xfrm>
            <a:off x="10413505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308" name="Google Shape;308;p17"/>
          <p:cNvCxnSpPr/>
          <p:nvPr/>
        </p:nvCxnSpPr>
        <p:spPr>
          <a:xfrm>
            <a:off x="10838942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309" name="Google Shape;309;p17"/>
          <p:cNvCxnSpPr/>
          <p:nvPr/>
        </p:nvCxnSpPr>
        <p:spPr>
          <a:xfrm>
            <a:off x="11713592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sp>
        <p:nvSpPr>
          <p:cNvPr id="313" name="Google Shape;313;p17"/>
          <p:cNvSpPr txBox="1"/>
          <p:nvPr/>
        </p:nvSpPr>
        <p:spPr>
          <a:xfrm>
            <a:off x="1436344" y="1768772"/>
            <a:ext cx="2682560" cy="369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10X10" panose="020D0604000000000000" pitchFamily="50" charset="-127"/>
                <a:ea typeface="10X10" panose="020D0604000000000000" pitchFamily="50" charset="-127"/>
                <a:cs typeface="Calibri"/>
                <a:sym typeface="Calibri"/>
              </a:rPr>
              <a:t>2. Redis </a:t>
            </a:r>
            <a:r>
              <a:rPr lang="ko-KR" altLang="en-US" sz="1800" dirty="0">
                <a:latin typeface="10X10" panose="020D0604000000000000" pitchFamily="50" charset="-127"/>
                <a:ea typeface="10X10" panose="020D0604000000000000" pitchFamily="50" charset="-127"/>
                <a:cs typeface="Calibri"/>
                <a:sym typeface="Calibri"/>
              </a:rPr>
              <a:t>연결 정보 설정</a:t>
            </a:r>
            <a:endParaRPr sz="1800" dirty="0">
              <a:latin typeface="10X10" panose="020D0604000000000000" pitchFamily="50" charset="-127"/>
              <a:ea typeface="10X10" panose="020D0604000000000000" pitchFamily="50" charset="-127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0B3B4C-BA0B-4E03-AEEB-D1FFB3822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622" y="3296406"/>
            <a:ext cx="6328756" cy="19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33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303" name="Google Shape;303;p17"/>
          <p:cNvSpPr txBox="1"/>
          <p:nvPr/>
        </p:nvSpPr>
        <p:spPr>
          <a:xfrm>
            <a:off x="1180927" y="1025975"/>
            <a:ext cx="227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캐시 관련 설정</a:t>
            </a:r>
            <a:endParaRPr sz="1400" b="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571675" y="564275"/>
            <a:ext cx="296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03. </a:t>
            </a:r>
            <a:r>
              <a:rPr lang="ko-KR" altLang="en-US" sz="2400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실습</a:t>
            </a:r>
            <a:endParaRPr sz="1400" b="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cxnSp>
        <p:nvCxnSpPr>
          <p:cNvPr id="305" name="Google Shape;305;p17"/>
          <p:cNvCxnSpPr/>
          <p:nvPr/>
        </p:nvCxnSpPr>
        <p:spPr>
          <a:xfrm>
            <a:off x="1180927" y="1025975"/>
            <a:ext cx="1973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6" name="Google Shape;306;p17"/>
          <p:cNvCxnSpPr/>
          <p:nvPr/>
        </p:nvCxnSpPr>
        <p:spPr>
          <a:xfrm>
            <a:off x="11286026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AAE1B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307" name="Google Shape;307;p17"/>
          <p:cNvCxnSpPr/>
          <p:nvPr/>
        </p:nvCxnSpPr>
        <p:spPr>
          <a:xfrm>
            <a:off x="10413505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308" name="Google Shape;308;p17"/>
          <p:cNvCxnSpPr/>
          <p:nvPr/>
        </p:nvCxnSpPr>
        <p:spPr>
          <a:xfrm>
            <a:off x="10838942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309" name="Google Shape;309;p17"/>
          <p:cNvCxnSpPr/>
          <p:nvPr/>
        </p:nvCxnSpPr>
        <p:spPr>
          <a:xfrm>
            <a:off x="11713592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sp>
        <p:nvSpPr>
          <p:cNvPr id="313" name="Google Shape;313;p17"/>
          <p:cNvSpPr txBox="1"/>
          <p:nvPr/>
        </p:nvSpPr>
        <p:spPr>
          <a:xfrm>
            <a:off x="1436344" y="1768772"/>
            <a:ext cx="2682560" cy="369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10X10" panose="020D0604000000000000" pitchFamily="50" charset="-127"/>
                <a:ea typeface="10X10" panose="020D0604000000000000" pitchFamily="50" charset="-127"/>
                <a:cs typeface="Calibri"/>
                <a:sym typeface="Calibri"/>
              </a:rPr>
              <a:t>3. @</a:t>
            </a:r>
            <a:r>
              <a:rPr lang="en-US" altLang="ko-KR" sz="1800" dirty="0" err="1">
                <a:latin typeface="10X10" panose="020D0604000000000000" pitchFamily="50" charset="-127"/>
                <a:ea typeface="10X10" panose="020D0604000000000000" pitchFamily="50" charset="-127"/>
                <a:cs typeface="Calibri"/>
                <a:sym typeface="Calibri"/>
              </a:rPr>
              <a:t>EnableCaching</a:t>
            </a:r>
            <a:r>
              <a:rPr lang="en-US" altLang="ko-KR" sz="1800" dirty="0">
                <a:latin typeface="10X10" panose="020D0604000000000000" pitchFamily="50" charset="-127"/>
                <a:ea typeface="10X10" panose="020D0604000000000000" pitchFamily="50" charset="-127"/>
                <a:cs typeface="Calibri"/>
                <a:sym typeface="Calibri"/>
              </a:rPr>
              <a:t> </a:t>
            </a:r>
            <a:r>
              <a:rPr lang="ko-KR" altLang="en-US" sz="1800" dirty="0">
                <a:latin typeface="10X10" panose="020D0604000000000000" pitchFamily="50" charset="-127"/>
                <a:ea typeface="10X10" panose="020D0604000000000000" pitchFamily="50" charset="-127"/>
                <a:cs typeface="Calibri"/>
                <a:sym typeface="Calibri"/>
              </a:rPr>
              <a:t>추가</a:t>
            </a:r>
            <a:endParaRPr sz="1800" dirty="0">
              <a:latin typeface="10X10" panose="020D0604000000000000" pitchFamily="50" charset="-127"/>
              <a:ea typeface="10X10" panose="020D0604000000000000" pitchFamily="50" charset="-127"/>
              <a:cs typeface="Calibri"/>
              <a:sym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84D0C3-CCF0-47A9-BBC7-BC79D33BB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08" y="3332988"/>
            <a:ext cx="11235184" cy="19875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303" name="Google Shape;303;p17"/>
          <p:cNvSpPr txBox="1"/>
          <p:nvPr/>
        </p:nvSpPr>
        <p:spPr>
          <a:xfrm>
            <a:off x="1180927" y="1025975"/>
            <a:ext cx="227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캐시 </a:t>
            </a:r>
            <a:r>
              <a:rPr lang="ko-KR" altLang="en-US" sz="1800" dirty="0" err="1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어노테이션</a:t>
            </a:r>
            <a:endParaRPr sz="1400" b="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571675" y="564275"/>
            <a:ext cx="296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03. </a:t>
            </a:r>
            <a:r>
              <a:rPr lang="ko-KR" altLang="en-US" sz="2400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실습</a:t>
            </a:r>
            <a:endParaRPr sz="1400" b="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cxnSp>
        <p:nvCxnSpPr>
          <p:cNvPr id="305" name="Google Shape;305;p17"/>
          <p:cNvCxnSpPr/>
          <p:nvPr/>
        </p:nvCxnSpPr>
        <p:spPr>
          <a:xfrm>
            <a:off x="1180927" y="1025975"/>
            <a:ext cx="1973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6" name="Google Shape;306;p17"/>
          <p:cNvCxnSpPr/>
          <p:nvPr/>
        </p:nvCxnSpPr>
        <p:spPr>
          <a:xfrm>
            <a:off x="11286026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AAE1B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307" name="Google Shape;307;p17"/>
          <p:cNvCxnSpPr/>
          <p:nvPr/>
        </p:nvCxnSpPr>
        <p:spPr>
          <a:xfrm>
            <a:off x="10413505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308" name="Google Shape;308;p17"/>
          <p:cNvCxnSpPr/>
          <p:nvPr/>
        </p:nvCxnSpPr>
        <p:spPr>
          <a:xfrm>
            <a:off x="10838942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309" name="Google Shape;309;p17"/>
          <p:cNvCxnSpPr/>
          <p:nvPr/>
        </p:nvCxnSpPr>
        <p:spPr>
          <a:xfrm>
            <a:off x="11713592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sp>
        <p:nvSpPr>
          <p:cNvPr id="313" name="Google Shape;313;p17"/>
          <p:cNvSpPr txBox="1"/>
          <p:nvPr/>
        </p:nvSpPr>
        <p:spPr>
          <a:xfrm>
            <a:off x="1436344" y="1519397"/>
            <a:ext cx="2682560" cy="369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10X10" panose="020D0604000000000000" pitchFamily="50" charset="-127"/>
                <a:ea typeface="10X10" panose="020D0604000000000000" pitchFamily="50" charset="-127"/>
                <a:cs typeface="Calibri"/>
                <a:sym typeface="Calibri"/>
              </a:rPr>
              <a:t>@Cacheable</a:t>
            </a:r>
            <a:endParaRPr sz="1800" dirty="0">
              <a:latin typeface="10X10" panose="020D0604000000000000" pitchFamily="50" charset="-127"/>
              <a:ea typeface="10X10" panose="020D0604000000000000" pitchFamily="50" charset="-127"/>
              <a:cs typeface="Calibri"/>
              <a:sym typeface="Calibri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A6FDD7-F1A1-4529-912E-B515FFA67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32" y="2336120"/>
            <a:ext cx="10208710" cy="1554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8407CA-FABF-4A27-8890-1A1CD6B8E937}"/>
              </a:ext>
            </a:extLst>
          </p:cNvPr>
          <p:cNvSpPr txBox="1"/>
          <p:nvPr/>
        </p:nvSpPr>
        <p:spPr>
          <a:xfrm>
            <a:off x="2853956" y="4352576"/>
            <a:ext cx="6481261" cy="2343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ko-KR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캐시를 저장/조회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ko-KR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캐시에 데이터가 없다면 메서드를 실행 한 뒤 추가하고,</a:t>
            </a:r>
            <a:endParaRPr lang="en-US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2000" b="1" dirty="0">
                <a:solidFill>
                  <a:schemeClr val="tx1"/>
                </a:solidFill>
                <a:latin typeface="Arial" panose="020B0604020202020204" pitchFamily="34" charset="0"/>
              </a:rPr>
              <a:t>데이터가 있다면 메서드 실행 없이 반환</a:t>
            </a:r>
            <a:r>
              <a:rPr lang="ko-KR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ko-KR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메서드의 </a:t>
            </a:r>
            <a:r>
              <a:rPr lang="ko-KR" altLang="ko-KR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반환값을</a:t>
            </a:r>
            <a:r>
              <a:rPr lang="ko-KR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 통해 동작을 수행한다. 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674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303" name="Google Shape;303;p17"/>
          <p:cNvSpPr txBox="1"/>
          <p:nvPr/>
        </p:nvSpPr>
        <p:spPr>
          <a:xfrm>
            <a:off x="1180927" y="1025975"/>
            <a:ext cx="227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캐시 </a:t>
            </a:r>
            <a:r>
              <a:rPr lang="ko-KR" altLang="en-US" sz="1800" dirty="0" err="1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어노테이션</a:t>
            </a:r>
            <a:endParaRPr sz="1400" b="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571675" y="564275"/>
            <a:ext cx="296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03. </a:t>
            </a:r>
            <a:r>
              <a:rPr lang="ko-KR" altLang="en-US" sz="2400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실습</a:t>
            </a:r>
            <a:endParaRPr sz="1400" b="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cxnSp>
        <p:nvCxnSpPr>
          <p:cNvPr id="305" name="Google Shape;305;p17"/>
          <p:cNvCxnSpPr/>
          <p:nvPr/>
        </p:nvCxnSpPr>
        <p:spPr>
          <a:xfrm>
            <a:off x="1180927" y="1025975"/>
            <a:ext cx="1973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6" name="Google Shape;306;p17"/>
          <p:cNvCxnSpPr/>
          <p:nvPr/>
        </p:nvCxnSpPr>
        <p:spPr>
          <a:xfrm>
            <a:off x="11286026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AAE1B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307" name="Google Shape;307;p17"/>
          <p:cNvCxnSpPr/>
          <p:nvPr/>
        </p:nvCxnSpPr>
        <p:spPr>
          <a:xfrm>
            <a:off x="10413505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308" name="Google Shape;308;p17"/>
          <p:cNvCxnSpPr/>
          <p:nvPr/>
        </p:nvCxnSpPr>
        <p:spPr>
          <a:xfrm>
            <a:off x="10838942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309" name="Google Shape;309;p17"/>
          <p:cNvCxnSpPr/>
          <p:nvPr/>
        </p:nvCxnSpPr>
        <p:spPr>
          <a:xfrm>
            <a:off x="11713592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sp>
        <p:nvSpPr>
          <p:cNvPr id="313" name="Google Shape;313;p17"/>
          <p:cNvSpPr txBox="1"/>
          <p:nvPr/>
        </p:nvSpPr>
        <p:spPr>
          <a:xfrm>
            <a:off x="1436344" y="1519397"/>
            <a:ext cx="2682560" cy="369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10X10" panose="020D0604000000000000" pitchFamily="50" charset="-127"/>
                <a:ea typeface="10X10" panose="020D0604000000000000" pitchFamily="50" charset="-127"/>
                <a:cs typeface="Calibri"/>
                <a:sym typeface="Calibri"/>
              </a:rPr>
              <a:t>@</a:t>
            </a:r>
            <a:r>
              <a:rPr lang="en-US" sz="1800" dirty="0" err="1">
                <a:latin typeface="10X10" panose="020D0604000000000000" pitchFamily="50" charset="-127"/>
                <a:ea typeface="10X10" panose="020D0604000000000000" pitchFamily="50" charset="-127"/>
                <a:cs typeface="Calibri"/>
                <a:sym typeface="Calibri"/>
              </a:rPr>
              <a:t>CachePut</a:t>
            </a:r>
            <a:endParaRPr sz="1800" dirty="0">
              <a:latin typeface="10X10" panose="020D0604000000000000" pitchFamily="50" charset="-127"/>
              <a:ea typeface="10X10" panose="020D0604000000000000" pitchFamily="50" charset="-127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407CA-FABF-4A27-8890-1A1CD6B8E937}"/>
              </a:ext>
            </a:extLst>
          </p:cNvPr>
          <p:cNvSpPr txBox="1"/>
          <p:nvPr/>
        </p:nvSpPr>
        <p:spPr>
          <a:xfrm>
            <a:off x="3406991" y="4228644"/>
            <a:ext cx="5375189" cy="234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ko-KR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캐시 저장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ko-KR" sz="2000" dirty="0"/>
              <a:t>Cacheable</a:t>
            </a:r>
            <a:r>
              <a:rPr lang="ko-KR" altLang="en-US" sz="2000" dirty="0"/>
              <a:t>과 유사하지만 </a:t>
            </a:r>
            <a:r>
              <a:rPr lang="ko-KR" altLang="en-US" sz="2000" b="1" dirty="0"/>
              <a:t>항상 메서드를 실행</a:t>
            </a:r>
            <a:endParaRPr lang="en-US" altLang="ko-KR" sz="2000" b="1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ko-KR" altLang="en-US" sz="2000" dirty="0"/>
              <a:t>따라서 주로 </a:t>
            </a:r>
            <a:r>
              <a:rPr lang="en-US" altLang="ko-KR" sz="2000" dirty="0"/>
              <a:t>Update </a:t>
            </a:r>
            <a:r>
              <a:rPr lang="ko-KR" altLang="en-US" sz="2000" dirty="0"/>
              <a:t>시에 활용된다</a:t>
            </a:r>
            <a:r>
              <a:rPr lang="en-US" altLang="ko-KR" sz="2000" dirty="0"/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ko-KR" altLang="en-US" sz="2000" dirty="0"/>
              <a:t>메서드의 </a:t>
            </a:r>
            <a:r>
              <a:rPr lang="ko-KR" altLang="en-US" sz="2000" dirty="0" err="1"/>
              <a:t>반환값을</a:t>
            </a:r>
            <a:r>
              <a:rPr lang="ko-KR" altLang="en-US" sz="2000" dirty="0"/>
              <a:t> 통해 동작을 수행한다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F846C4-ECC1-40B5-B67F-AE9BB7F5C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411" y="2071570"/>
            <a:ext cx="81343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8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sp>
        <p:nvSpPr>
          <p:cNvPr id="303" name="Google Shape;303;p17"/>
          <p:cNvSpPr txBox="1"/>
          <p:nvPr/>
        </p:nvSpPr>
        <p:spPr>
          <a:xfrm>
            <a:off x="1180927" y="1025975"/>
            <a:ext cx="227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캐시 </a:t>
            </a:r>
            <a:r>
              <a:rPr lang="ko-KR" altLang="en-US" sz="1800" dirty="0" err="1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어노테이션</a:t>
            </a:r>
            <a:endParaRPr sz="1400" b="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571675" y="564275"/>
            <a:ext cx="296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03. </a:t>
            </a:r>
            <a:r>
              <a:rPr lang="ko-KR" altLang="en-US" sz="2400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실습</a:t>
            </a:r>
            <a:endParaRPr sz="1400" b="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cxnSp>
        <p:nvCxnSpPr>
          <p:cNvPr id="305" name="Google Shape;305;p17"/>
          <p:cNvCxnSpPr/>
          <p:nvPr/>
        </p:nvCxnSpPr>
        <p:spPr>
          <a:xfrm>
            <a:off x="1180927" y="1025975"/>
            <a:ext cx="1973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6" name="Google Shape;306;p17"/>
          <p:cNvCxnSpPr/>
          <p:nvPr/>
        </p:nvCxnSpPr>
        <p:spPr>
          <a:xfrm>
            <a:off x="11286026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AAE1B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307" name="Google Shape;307;p17"/>
          <p:cNvCxnSpPr/>
          <p:nvPr/>
        </p:nvCxnSpPr>
        <p:spPr>
          <a:xfrm>
            <a:off x="10413505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308" name="Google Shape;308;p17"/>
          <p:cNvCxnSpPr/>
          <p:nvPr/>
        </p:nvCxnSpPr>
        <p:spPr>
          <a:xfrm>
            <a:off x="10838942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309" name="Google Shape;309;p17"/>
          <p:cNvCxnSpPr/>
          <p:nvPr/>
        </p:nvCxnSpPr>
        <p:spPr>
          <a:xfrm>
            <a:off x="11713592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sp>
        <p:nvSpPr>
          <p:cNvPr id="313" name="Google Shape;313;p17"/>
          <p:cNvSpPr txBox="1"/>
          <p:nvPr/>
        </p:nvSpPr>
        <p:spPr>
          <a:xfrm>
            <a:off x="1436344" y="1519397"/>
            <a:ext cx="2682560" cy="369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10X10" panose="020D0604000000000000" pitchFamily="50" charset="-127"/>
                <a:ea typeface="10X10" panose="020D0604000000000000" pitchFamily="50" charset="-127"/>
                <a:cs typeface="Calibri"/>
                <a:sym typeface="Calibri"/>
              </a:rPr>
              <a:t>@</a:t>
            </a:r>
            <a:r>
              <a:rPr lang="en-US" sz="1800" dirty="0" err="1">
                <a:latin typeface="10X10" panose="020D0604000000000000" pitchFamily="50" charset="-127"/>
                <a:ea typeface="10X10" panose="020D0604000000000000" pitchFamily="50" charset="-127"/>
                <a:cs typeface="Calibri"/>
                <a:sym typeface="Calibri"/>
              </a:rPr>
              <a:t>CacheEvict</a:t>
            </a:r>
            <a:endParaRPr sz="1800" dirty="0">
              <a:latin typeface="10X10" panose="020D0604000000000000" pitchFamily="50" charset="-127"/>
              <a:ea typeface="10X10" panose="020D0604000000000000" pitchFamily="50" charset="-127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407CA-FABF-4A27-8890-1A1CD6B8E937}"/>
              </a:ext>
            </a:extLst>
          </p:cNvPr>
          <p:cNvSpPr txBox="1"/>
          <p:nvPr/>
        </p:nvSpPr>
        <p:spPr>
          <a:xfrm>
            <a:off x="2669421" y="4099444"/>
            <a:ext cx="6853158" cy="234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ko-KR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캐시 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제거</a:t>
            </a:r>
            <a:endParaRPr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ko-KR" altLang="en-US" sz="2000" b="1" dirty="0"/>
              <a:t>메서드를 실행하며 캐시를 제거</a:t>
            </a:r>
            <a:endParaRPr lang="en-US" altLang="ko-KR" sz="2000" b="1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ko-KR" sz="2000" dirty="0" err="1"/>
              <a:t>beforeInvocation</a:t>
            </a:r>
            <a:r>
              <a:rPr lang="en-US" altLang="ko-KR" sz="2000" dirty="0"/>
              <a:t> </a:t>
            </a:r>
            <a:r>
              <a:rPr lang="ko-KR" altLang="en-US" sz="2000" dirty="0"/>
              <a:t>속성으로 캐시 제거와 메서드</a:t>
            </a:r>
            <a:endParaRPr lang="en-US" altLang="ko-KR" sz="20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sz="2000" dirty="0"/>
              <a:t>실행의 순서를 정할 수 있다</a:t>
            </a:r>
            <a:r>
              <a:rPr lang="en-US" altLang="ko-KR" sz="2000" dirty="0"/>
              <a:t>.(default = false)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ko-KR" altLang="en-US" sz="2000" dirty="0"/>
              <a:t>트리거로 동작하므로 </a:t>
            </a:r>
            <a:r>
              <a:rPr lang="ko-KR" altLang="en-US" sz="2000" b="1" dirty="0"/>
              <a:t>메서드의 </a:t>
            </a:r>
            <a:r>
              <a:rPr lang="ko-KR" altLang="en-US" sz="2000" b="1" dirty="0" err="1"/>
              <a:t>반환값이</a:t>
            </a:r>
            <a:r>
              <a:rPr lang="ko-KR" altLang="en-US" sz="2000" b="1" dirty="0"/>
              <a:t> 없어도 동작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DC18E7-89AA-4AEC-84F0-E1D7FFF7B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4" y="2285626"/>
            <a:ext cx="10601084" cy="166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29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97271b90b6_1_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sp>
        <p:nvSpPr>
          <p:cNvPr id="530" name="Google Shape;530;g97271b90b6_1_80"/>
          <p:cNvSpPr/>
          <p:nvPr/>
        </p:nvSpPr>
        <p:spPr>
          <a:xfrm>
            <a:off x="4000499" y="3169741"/>
            <a:ext cx="4200000" cy="473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46A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b="1" i="0" u="none" strike="noStrike" cap="none" dirty="0">
                <a:solidFill>
                  <a:schemeClr val="lt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마무리</a:t>
            </a:r>
            <a:endParaRPr sz="1400" b="1" i="0" u="none" strike="noStrike" cap="none" dirty="0">
              <a:solidFill>
                <a:srgbClr val="000000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sp>
        <p:nvSpPr>
          <p:cNvPr id="531" name="Google Shape;531;g97271b90b6_1_80"/>
          <p:cNvSpPr txBox="1"/>
          <p:nvPr/>
        </p:nvSpPr>
        <p:spPr>
          <a:xfrm>
            <a:off x="5549250" y="3751925"/>
            <a:ext cx="1093500" cy="9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주의점</a:t>
            </a:r>
            <a:endParaRPr sz="1800" b="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고찰</a:t>
            </a:r>
            <a:endParaRPr sz="1800" b="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sp>
        <p:nvSpPr>
          <p:cNvPr id="532" name="Google Shape;532;g97271b90b6_1_80"/>
          <p:cNvSpPr txBox="1"/>
          <p:nvPr/>
        </p:nvSpPr>
        <p:spPr>
          <a:xfrm>
            <a:off x="3924300" y="2271475"/>
            <a:ext cx="16671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ko-KR" sz="6000" b="1" i="0" u="none" strike="noStrike" cap="none">
                <a:solidFill>
                  <a:schemeClr val="accent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04</a:t>
            </a:r>
            <a:endParaRPr sz="6000" b="1" i="0" u="none" strike="noStrike" cap="none">
              <a:solidFill>
                <a:schemeClr val="accent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632126" y="1924029"/>
            <a:ext cx="1893600" cy="18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ko-KR" sz="115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15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1"/>
          <p:cNvSpPr/>
          <p:nvPr/>
        </p:nvSpPr>
        <p:spPr>
          <a:xfrm>
            <a:off x="478071" y="3624184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개요</a:t>
            </a:r>
            <a:endParaRPr sz="140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sp>
        <p:nvSpPr>
          <p:cNvPr id="100" name="Google Shape;100;p11"/>
          <p:cNvSpPr txBox="1"/>
          <p:nvPr/>
        </p:nvSpPr>
        <p:spPr>
          <a:xfrm>
            <a:off x="3643509" y="1924029"/>
            <a:ext cx="1893600" cy="18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ko-KR" sz="115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15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1"/>
          <p:cNvSpPr/>
          <p:nvPr/>
        </p:nvSpPr>
        <p:spPr>
          <a:xfrm>
            <a:off x="3493308" y="3624184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개념</a:t>
            </a:r>
            <a:endParaRPr sz="140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sp>
        <p:nvSpPr>
          <p:cNvPr id="102" name="Google Shape;102;p11"/>
          <p:cNvSpPr txBox="1"/>
          <p:nvPr/>
        </p:nvSpPr>
        <p:spPr>
          <a:xfrm>
            <a:off x="6654892" y="1924029"/>
            <a:ext cx="1893600" cy="18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ko-KR" sz="115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1500" b="1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4778862" y="658450"/>
            <a:ext cx="2634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10X10" panose="020D0604000000000000" pitchFamily="50" charset="-127"/>
                <a:ea typeface="10X10" panose="020D0604000000000000" pitchFamily="50" charset="-127"/>
                <a:sym typeface="Arial"/>
              </a:rPr>
              <a:t>CONTENTS</a:t>
            </a:r>
            <a:endParaRPr sz="3200" b="1" i="0" u="none" strike="noStrike" cap="none">
              <a:solidFill>
                <a:schemeClr val="dk1"/>
              </a:solidFill>
              <a:latin typeface="10X10" panose="020D0604000000000000" pitchFamily="50" charset="-127"/>
              <a:ea typeface="10X10" panose="020D0604000000000000" pitchFamily="50" charset="-127"/>
              <a:sym typeface="Arial"/>
            </a:endParaRPr>
          </a:p>
        </p:txBody>
      </p:sp>
      <p:cxnSp>
        <p:nvCxnSpPr>
          <p:cNvPr id="104" name="Google Shape;104;p11"/>
          <p:cNvCxnSpPr/>
          <p:nvPr/>
        </p:nvCxnSpPr>
        <p:spPr>
          <a:xfrm>
            <a:off x="5014602" y="1243148"/>
            <a:ext cx="216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11"/>
          <p:cNvSpPr/>
          <p:nvPr/>
        </p:nvSpPr>
        <p:spPr>
          <a:xfrm>
            <a:off x="339755" y="4093984"/>
            <a:ext cx="247660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ko-KR" sz="1600" dirty="0">
                <a:solidFill>
                  <a:schemeClr val="dk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TOP SSAFY </a:t>
            </a:r>
            <a:r>
              <a:rPr lang="ko-KR" altLang="en-US" sz="1600" dirty="0">
                <a:solidFill>
                  <a:schemeClr val="dk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팀의 고충</a:t>
            </a:r>
          </a:p>
        </p:txBody>
      </p:sp>
      <p:sp>
        <p:nvSpPr>
          <p:cNvPr id="106" name="Google Shape;106;p11"/>
          <p:cNvSpPr/>
          <p:nvPr/>
        </p:nvSpPr>
        <p:spPr>
          <a:xfrm>
            <a:off x="3553896" y="4093984"/>
            <a:ext cx="2476608" cy="1224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10X10" panose="020D0604000000000000" pitchFamily="50" charset="-127"/>
                <a:ea typeface="10X10" panose="020D0604000000000000" pitchFamily="50" charset="-127"/>
                <a:sym typeface="Arial"/>
              </a:rPr>
              <a:t>캐시</a:t>
            </a:r>
            <a:endParaRPr sz="1400" b="0" i="0" u="none" strike="noStrike" cap="none" dirty="0">
              <a:solidFill>
                <a:srgbClr val="000000"/>
              </a:solidFill>
              <a:latin typeface="10X10" panose="020D0604000000000000" pitchFamily="50" charset="-127"/>
              <a:ea typeface="10X10" panose="020D0604000000000000" pitchFamily="50" charset="-127"/>
              <a:sym typeface="Arial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10X10" panose="020D0604000000000000" pitchFamily="50" charset="-127"/>
                <a:ea typeface="10X10" panose="020D0604000000000000" pitchFamily="50" charset="-127"/>
                <a:sym typeface="Arial"/>
              </a:rPr>
              <a:t>Spring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10X10" panose="020D0604000000000000" pitchFamily="50" charset="-127"/>
                <a:ea typeface="10X10" panose="020D0604000000000000" pitchFamily="50" charset="-127"/>
                <a:sym typeface="Arial"/>
              </a:rPr>
              <a:t>의 캐시 추상화</a:t>
            </a:r>
            <a:endParaRPr sz="1600" b="0" i="0" u="none" strike="noStrike" cap="none" dirty="0">
              <a:solidFill>
                <a:schemeClr val="dk1"/>
              </a:solidFill>
              <a:latin typeface="10X10" panose="020D0604000000000000" pitchFamily="50" charset="-127"/>
              <a:ea typeface="10X10" panose="020D0604000000000000" pitchFamily="50" charset="-127"/>
              <a:sym typeface="Arial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10X10" panose="020D0604000000000000" pitchFamily="50" charset="-127"/>
                <a:ea typeface="10X10" panose="020D0604000000000000" pitchFamily="50" charset="-127"/>
                <a:sym typeface="Arial"/>
              </a:rPr>
              <a:t>Redis</a:t>
            </a:r>
            <a:endParaRPr sz="1600" b="0" i="0" u="none" strike="noStrike" cap="none" dirty="0">
              <a:solidFill>
                <a:schemeClr val="dk1"/>
              </a:solidFill>
              <a:latin typeface="10X10" panose="020D0604000000000000" pitchFamily="50" charset="-127"/>
              <a:ea typeface="10X10" panose="020D0604000000000000" pitchFamily="50" charset="-127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6710050" y="4093950"/>
            <a:ext cx="1836300" cy="65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altLang="en-US" sz="1600" dirty="0">
                <a:solidFill>
                  <a:schemeClr val="dk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캐시 관련 설정</a:t>
            </a:r>
            <a:endParaRPr sz="1600" dirty="0">
              <a:solidFill>
                <a:schemeClr val="dk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10X10" panose="020D0604000000000000" pitchFamily="50" charset="-127"/>
                <a:ea typeface="10X10" panose="020D0604000000000000" pitchFamily="50" charset="-127"/>
                <a:sym typeface="Arial"/>
              </a:rPr>
              <a:t>캐시 </a:t>
            </a:r>
            <a:r>
              <a:rPr lang="ko-KR" altLang="en-US" sz="1600" b="0" i="0" u="none" strike="noStrike" cap="none" dirty="0" err="1">
                <a:solidFill>
                  <a:schemeClr val="dk1"/>
                </a:solidFill>
                <a:latin typeface="10X10" panose="020D0604000000000000" pitchFamily="50" charset="-127"/>
                <a:ea typeface="10X10" panose="020D0604000000000000" pitchFamily="50" charset="-127"/>
                <a:sym typeface="Arial"/>
              </a:rPr>
              <a:t>어노테이션</a:t>
            </a:r>
            <a:endParaRPr sz="1600" b="0" i="0" u="none" strike="noStrike" cap="none" dirty="0">
              <a:solidFill>
                <a:schemeClr val="dk1"/>
              </a:solidFill>
              <a:latin typeface="10X10" panose="020D0604000000000000" pitchFamily="50" charset="-127"/>
              <a:ea typeface="10X10" panose="020D0604000000000000" pitchFamily="50" charset="-127"/>
              <a:sym typeface="Arial"/>
            </a:endParaRPr>
          </a:p>
        </p:txBody>
      </p:sp>
      <p:sp>
        <p:nvSpPr>
          <p:cNvPr id="108" name="Google Shape;10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  <p:sp>
        <p:nvSpPr>
          <p:cNvPr id="109" name="Google Shape;109;p11"/>
          <p:cNvSpPr/>
          <p:nvPr/>
        </p:nvSpPr>
        <p:spPr>
          <a:xfrm>
            <a:off x="6496994" y="3624184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실습</a:t>
            </a:r>
            <a:endParaRPr sz="140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sp>
        <p:nvSpPr>
          <p:cNvPr id="110" name="Google Shape;110;p11"/>
          <p:cNvSpPr txBox="1"/>
          <p:nvPr/>
        </p:nvSpPr>
        <p:spPr>
          <a:xfrm>
            <a:off x="9666274" y="1924029"/>
            <a:ext cx="1983534" cy="18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ko-KR" sz="115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15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1"/>
          <p:cNvSpPr/>
          <p:nvPr/>
        </p:nvSpPr>
        <p:spPr>
          <a:xfrm>
            <a:off x="9512224" y="3624184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마무리</a:t>
            </a:r>
            <a:endParaRPr sz="140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sp>
        <p:nvSpPr>
          <p:cNvPr id="112" name="Google Shape;112;p11"/>
          <p:cNvSpPr/>
          <p:nvPr/>
        </p:nvSpPr>
        <p:spPr>
          <a:xfrm>
            <a:off x="9922653" y="4093984"/>
            <a:ext cx="1470775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altLang="en-US" sz="1600" dirty="0">
                <a:solidFill>
                  <a:schemeClr val="dk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주의점</a:t>
            </a:r>
            <a:endParaRPr sz="1600" b="0" i="0" u="none" strike="noStrike" cap="none" dirty="0">
              <a:solidFill>
                <a:schemeClr val="dk1"/>
              </a:solidFill>
              <a:latin typeface="10X10" panose="020D0604000000000000" pitchFamily="50" charset="-127"/>
              <a:ea typeface="10X10" panose="020D0604000000000000" pitchFamily="50" charset="-127"/>
              <a:sym typeface="Arial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•"/>
            </a:pPr>
            <a:r>
              <a:rPr lang="ko-KR" altLang="en-US" sz="1600" dirty="0">
                <a:solidFill>
                  <a:schemeClr val="dk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고찰</a:t>
            </a:r>
            <a:endParaRPr sz="1600" b="0" i="0" u="none" strike="noStrike" cap="none" dirty="0">
              <a:solidFill>
                <a:schemeClr val="dk1"/>
              </a:solidFill>
              <a:latin typeface="10X10" panose="020D0604000000000000" pitchFamily="50" charset="-127"/>
              <a:ea typeface="10X10" panose="020D0604000000000000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sp>
        <p:nvSpPr>
          <p:cNvPr id="538" name="Google Shape;538;p27"/>
          <p:cNvSpPr txBox="1"/>
          <p:nvPr/>
        </p:nvSpPr>
        <p:spPr>
          <a:xfrm>
            <a:off x="1180927" y="1025975"/>
            <a:ext cx="227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주의점</a:t>
            </a:r>
            <a:endParaRPr sz="1400" b="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sp>
        <p:nvSpPr>
          <p:cNvPr id="539" name="Google Shape;539;p27"/>
          <p:cNvSpPr txBox="1"/>
          <p:nvPr/>
        </p:nvSpPr>
        <p:spPr>
          <a:xfrm>
            <a:off x="571675" y="564275"/>
            <a:ext cx="296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04.</a:t>
            </a: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 </a:t>
            </a:r>
            <a:r>
              <a:rPr lang="ko-KR" altLang="en-US" sz="2400" b="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마무리</a:t>
            </a:r>
            <a:endParaRPr sz="1400" b="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cxnSp>
        <p:nvCxnSpPr>
          <p:cNvPr id="540" name="Google Shape;540;p27"/>
          <p:cNvCxnSpPr/>
          <p:nvPr/>
        </p:nvCxnSpPr>
        <p:spPr>
          <a:xfrm>
            <a:off x="1180933" y="989148"/>
            <a:ext cx="166285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3" name="Google Shape;543;p27"/>
          <p:cNvCxnSpPr/>
          <p:nvPr/>
        </p:nvCxnSpPr>
        <p:spPr>
          <a:xfrm>
            <a:off x="11713592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246A7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544" name="Google Shape;544;p27"/>
          <p:cNvCxnSpPr/>
          <p:nvPr/>
        </p:nvCxnSpPr>
        <p:spPr>
          <a:xfrm>
            <a:off x="10413505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545" name="Google Shape;545;p27"/>
          <p:cNvCxnSpPr/>
          <p:nvPr/>
        </p:nvCxnSpPr>
        <p:spPr>
          <a:xfrm>
            <a:off x="10838942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546" name="Google Shape;546;p27"/>
          <p:cNvCxnSpPr/>
          <p:nvPr/>
        </p:nvCxnSpPr>
        <p:spPr>
          <a:xfrm>
            <a:off x="11271947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sp>
        <p:nvSpPr>
          <p:cNvPr id="16" name="Google Shape;313;p17">
            <a:extLst>
              <a:ext uri="{FF2B5EF4-FFF2-40B4-BE49-F238E27FC236}">
                <a16:creationId xmlns:a16="http://schemas.microsoft.com/office/drawing/2014/main" id="{071302C1-1AB3-47AB-A551-E8E20DCCC76F}"/>
              </a:ext>
            </a:extLst>
          </p:cNvPr>
          <p:cNvSpPr txBox="1"/>
          <p:nvPr/>
        </p:nvSpPr>
        <p:spPr>
          <a:xfrm>
            <a:off x="1436343" y="1519397"/>
            <a:ext cx="4016805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10X10" panose="020D0604000000000000" pitchFamily="50" charset="-127"/>
                <a:ea typeface="10X10" panose="020D0604000000000000" pitchFamily="50" charset="-127"/>
                <a:cs typeface="Calibri"/>
                <a:sym typeface="Calibri"/>
              </a:rPr>
              <a:t>Service</a:t>
            </a:r>
            <a:r>
              <a:rPr lang="ko-KR" altLang="en-US" sz="1800" dirty="0">
                <a:latin typeface="10X10" panose="020D0604000000000000" pitchFamily="50" charset="-127"/>
                <a:ea typeface="10X10" panose="020D0604000000000000" pitchFamily="50" charset="-127"/>
                <a:cs typeface="Calibri"/>
                <a:sym typeface="Calibri"/>
              </a:rPr>
              <a:t>에서 캐시 서비스를 구현한 이유</a:t>
            </a:r>
            <a:endParaRPr sz="1800" dirty="0">
              <a:latin typeface="10X10" panose="020D0604000000000000" pitchFamily="50" charset="-127"/>
              <a:ea typeface="10X10" panose="020D0604000000000000" pitchFamily="50" charset="-127"/>
              <a:cs typeface="Calibri"/>
              <a:sym typeface="Calibr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001D2E-A937-402A-BDEC-416E2A084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7" y="3224212"/>
            <a:ext cx="8963025" cy="409575"/>
          </a:xfrm>
          <a:prstGeom prst="rect">
            <a:avLst/>
          </a:prstGeom>
        </p:spPr>
      </p:pic>
      <p:sp>
        <p:nvSpPr>
          <p:cNvPr id="18" name="Google Shape;232;p25">
            <a:extLst>
              <a:ext uri="{FF2B5EF4-FFF2-40B4-BE49-F238E27FC236}">
                <a16:creationId xmlns:a16="http://schemas.microsoft.com/office/drawing/2014/main" id="{6416F4CD-66D4-4D66-BBFD-82C4951AD4C3}"/>
              </a:ext>
            </a:extLst>
          </p:cNvPr>
          <p:cNvSpPr txBox="1"/>
          <p:nvPr/>
        </p:nvSpPr>
        <p:spPr>
          <a:xfrm>
            <a:off x="4876798" y="4168892"/>
            <a:ext cx="2438402" cy="812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ko-KR" altLang="en-US" sz="3600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오류 발생</a:t>
            </a:r>
            <a:r>
              <a:rPr lang="en-US" altLang="ko-KR" sz="3600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!</a:t>
            </a:r>
            <a:endParaRPr sz="360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1A0C571-091C-413F-BEC5-9F577950C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635" y="2145809"/>
            <a:ext cx="5264728" cy="4046166"/>
          </a:xfrm>
          <a:prstGeom prst="rect">
            <a:avLst/>
          </a:prstGeom>
        </p:spPr>
      </p:pic>
      <p:sp>
        <p:nvSpPr>
          <p:cNvPr id="537" name="Google Shape;53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sp>
        <p:nvSpPr>
          <p:cNvPr id="538" name="Google Shape;538;p27"/>
          <p:cNvSpPr txBox="1"/>
          <p:nvPr/>
        </p:nvSpPr>
        <p:spPr>
          <a:xfrm>
            <a:off x="1180927" y="1025975"/>
            <a:ext cx="227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주의점</a:t>
            </a:r>
            <a:endParaRPr sz="1400" b="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sp>
        <p:nvSpPr>
          <p:cNvPr id="539" name="Google Shape;539;p27"/>
          <p:cNvSpPr txBox="1"/>
          <p:nvPr/>
        </p:nvSpPr>
        <p:spPr>
          <a:xfrm>
            <a:off x="571675" y="564275"/>
            <a:ext cx="296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04.</a:t>
            </a: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 </a:t>
            </a:r>
            <a:r>
              <a:rPr lang="ko-KR" altLang="en-US" sz="2400" b="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마무리</a:t>
            </a:r>
            <a:endParaRPr sz="1400" b="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cxnSp>
        <p:nvCxnSpPr>
          <p:cNvPr id="540" name="Google Shape;540;p27"/>
          <p:cNvCxnSpPr/>
          <p:nvPr/>
        </p:nvCxnSpPr>
        <p:spPr>
          <a:xfrm>
            <a:off x="1180933" y="989148"/>
            <a:ext cx="166285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3" name="Google Shape;543;p27"/>
          <p:cNvCxnSpPr/>
          <p:nvPr/>
        </p:nvCxnSpPr>
        <p:spPr>
          <a:xfrm>
            <a:off x="11713592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246A7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544" name="Google Shape;544;p27"/>
          <p:cNvCxnSpPr/>
          <p:nvPr/>
        </p:nvCxnSpPr>
        <p:spPr>
          <a:xfrm>
            <a:off x="10413505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545" name="Google Shape;545;p27"/>
          <p:cNvCxnSpPr/>
          <p:nvPr/>
        </p:nvCxnSpPr>
        <p:spPr>
          <a:xfrm>
            <a:off x="10838942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546" name="Google Shape;546;p27"/>
          <p:cNvCxnSpPr/>
          <p:nvPr/>
        </p:nvCxnSpPr>
        <p:spPr>
          <a:xfrm>
            <a:off x="11271947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sp>
        <p:nvSpPr>
          <p:cNvPr id="16" name="Google Shape;313;p17">
            <a:extLst>
              <a:ext uri="{FF2B5EF4-FFF2-40B4-BE49-F238E27FC236}">
                <a16:creationId xmlns:a16="http://schemas.microsoft.com/office/drawing/2014/main" id="{071302C1-1AB3-47AB-A551-E8E20DCCC76F}"/>
              </a:ext>
            </a:extLst>
          </p:cNvPr>
          <p:cNvSpPr txBox="1"/>
          <p:nvPr/>
        </p:nvSpPr>
        <p:spPr>
          <a:xfrm>
            <a:off x="1436343" y="1519397"/>
            <a:ext cx="4016805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10X10" panose="020D0604000000000000" pitchFamily="50" charset="-127"/>
                <a:ea typeface="10X10" panose="020D0604000000000000" pitchFamily="50" charset="-127"/>
                <a:cs typeface="Calibri"/>
                <a:sym typeface="Calibri"/>
              </a:rPr>
              <a:t>Service</a:t>
            </a:r>
            <a:r>
              <a:rPr lang="ko-KR" altLang="en-US" sz="1800" dirty="0">
                <a:latin typeface="10X10" panose="020D0604000000000000" pitchFamily="50" charset="-127"/>
                <a:ea typeface="10X10" panose="020D0604000000000000" pitchFamily="50" charset="-127"/>
                <a:cs typeface="Calibri"/>
                <a:sym typeface="Calibri"/>
              </a:rPr>
              <a:t>에서 캐시 서비스를 구현한 이유</a:t>
            </a:r>
            <a:endParaRPr sz="1800" dirty="0">
              <a:latin typeface="10X10" panose="020D0604000000000000" pitchFamily="50" charset="-127"/>
              <a:ea typeface="10X10" panose="020D0604000000000000" pitchFamily="50" charset="-127"/>
              <a:cs typeface="Calibri"/>
              <a:sym typeface="Calibri"/>
            </a:endParaRPr>
          </a:p>
        </p:txBody>
      </p:sp>
      <p:sp>
        <p:nvSpPr>
          <p:cNvPr id="18" name="Google Shape;232;p25">
            <a:extLst>
              <a:ext uri="{FF2B5EF4-FFF2-40B4-BE49-F238E27FC236}">
                <a16:creationId xmlns:a16="http://schemas.microsoft.com/office/drawing/2014/main" id="{6416F4CD-66D4-4D66-BBFD-82C4951AD4C3}"/>
              </a:ext>
            </a:extLst>
          </p:cNvPr>
          <p:cNvSpPr txBox="1"/>
          <p:nvPr/>
        </p:nvSpPr>
        <p:spPr>
          <a:xfrm>
            <a:off x="3713886" y="6205554"/>
            <a:ext cx="4764226" cy="652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30000"/>
              </a:lnSpc>
              <a:buSzPts val="2600"/>
            </a:pPr>
            <a:r>
              <a:rPr lang="en-US" altLang="ko-KR" sz="2800" dirty="0" err="1">
                <a:latin typeface="10X10" panose="020D0604000000000000" pitchFamily="50" charset="-127"/>
                <a:ea typeface="10X10" panose="020D0604000000000000" pitchFamily="50" charset="-127"/>
              </a:rPr>
              <a:t>ResponseEntity</a:t>
            </a:r>
            <a:endParaRPr sz="2800" i="0" u="none" strike="noStrike" cap="none" dirty="0">
              <a:solidFill>
                <a:schemeClr val="dk1"/>
              </a:solidFill>
              <a:latin typeface="10X10" panose="020D0604000000000000" pitchFamily="50" charset="-127"/>
              <a:ea typeface="10X10" panose="020D0604000000000000" pitchFamily="50" charset="-127"/>
              <a:sym typeface="Arial"/>
            </a:endParaRPr>
          </a:p>
        </p:txBody>
      </p:sp>
      <p:sp>
        <p:nvSpPr>
          <p:cNvPr id="15" name="Google Shape;129;p13">
            <a:extLst>
              <a:ext uri="{FF2B5EF4-FFF2-40B4-BE49-F238E27FC236}">
                <a16:creationId xmlns:a16="http://schemas.microsoft.com/office/drawing/2014/main" id="{6CA963AB-EF0E-4FA1-9737-92EA7A1B3E2A}"/>
              </a:ext>
            </a:extLst>
          </p:cNvPr>
          <p:cNvSpPr/>
          <p:nvPr/>
        </p:nvSpPr>
        <p:spPr>
          <a:xfrm>
            <a:off x="3685927" y="3241964"/>
            <a:ext cx="5042436" cy="2743200"/>
          </a:xfrm>
          <a:prstGeom prst="rect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4983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  <p:sp>
        <p:nvSpPr>
          <p:cNvPr id="538" name="Google Shape;538;p27"/>
          <p:cNvSpPr txBox="1"/>
          <p:nvPr/>
        </p:nvSpPr>
        <p:spPr>
          <a:xfrm>
            <a:off x="1180927" y="1025975"/>
            <a:ext cx="227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고찰</a:t>
            </a:r>
            <a:endParaRPr sz="1400" b="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sp>
        <p:nvSpPr>
          <p:cNvPr id="539" name="Google Shape;539;p27"/>
          <p:cNvSpPr txBox="1"/>
          <p:nvPr/>
        </p:nvSpPr>
        <p:spPr>
          <a:xfrm>
            <a:off x="571675" y="564275"/>
            <a:ext cx="296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04.</a:t>
            </a: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 </a:t>
            </a:r>
            <a:r>
              <a:rPr lang="ko-KR" altLang="en-US" sz="2400" b="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마무리</a:t>
            </a:r>
            <a:endParaRPr sz="1400" b="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cxnSp>
        <p:nvCxnSpPr>
          <p:cNvPr id="540" name="Google Shape;540;p27"/>
          <p:cNvCxnSpPr/>
          <p:nvPr/>
        </p:nvCxnSpPr>
        <p:spPr>
          <a:xfrm>
            <a:off x="1180933" y="989148"/>
            <a:ext cx="166285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3" name="Google Shape;543;p27"/>
          <p:cNvCxnSpPr/>
          <p:nvPr/>
        </p:nvCxnSpPr>
        <p:spPr>
          <a:xfrm>
            <a:off x="11713592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246A7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544" name="Google Shape;544;p27"/>
          <p:cNvCxnSpPr/>
          <p:nvPr/>
        </p:nvCxnSpPr>
        <p:spPr>
          <a:xfrm>
            <a:off x="10413505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545" name="Google Shape;545;p27"/>
          <p:cNvCxnSpPr/>
          <p:nvPr/>
        </p:nvCxnSpPr>
        <p:spPr>
          <a:xfrm>
            <a:off x="10838942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546" name="Google Shape;546;p27"/>
          <p:cNvCxnSpPr/>
          <p:nvPr/>
        </p:nvCxnSpPr>
        <p:spPr>
          <a:xfrm>
            <a:off x="11271947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sp>
        <p:nvSpPr>
          <p:cNvPr id="18" name="Google Shape;232;p25">
            <a:extLst>
              <a:ext uri="{FF2B5EF4-FFF2-40B4-BE49-F238E27FC236}">
                <a16:creationId xmlns:a16="http://schemas.microsoft.com/office/drawing/2014/main" id="{6416F4CD-66D4-4D66-BBFD-82C4951AD4C3}"/>
              </a:ext>
            </a:extLst>
          </p:cNvPr>
          <p:cNvSpPr txBox="1"/>
          <p:nvPr/>
        </p:nvSpPr>
        <p:spPr>
          <a:xfrm>
            <a:off x="3713887" y="2942733"/>
            <a:ext cx="4764226" cy="97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30000"/>
              </a:lnSpc>
              <a:buSzPts val="2600"/>
            </a:pPr>
            <a:r>
              <a:rPr lang="ko-KR" altLang="en-US" sz="4400" dirty="0">
                <a:latin typeface="10X10" panose="020D0604000000000000" pitchFamily="50" charset="-127"/>
                <a:ea typeface="10X10" panose="020D0604000000000000" pitchFamily="50" charset="-127"/>
              </a:rPr>
              <a:t>고찰</a:t>
            </a:r>
            <a:endParaRPr sz="4400" i="0" u="none" strike="noStrike" cap="none" dirty="0">
              <a:solidFill>
                <a:schemeClr val="dk1"/>
              </a:solidFill>
              <a:latin typeface="10X10" panose="020D0604000000000000" pitchFamily="50" charset="-127"/>
              <a:ea typeface="10X10" panose="020D0604000000000000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6706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1"/>
          <p:cNvSpPr txBox="1"/>
          <p:nvPr/>
        </p:nvSpPr>
        <p:spPr>
          <a:xfrm>
            <a:off x="3091353" y="2620125"/>
            <a:ext cx="5865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ko-KR" sz="7200" b="0" i="0" u="none" strike="noStrike" cap="none" dirty="0" err="1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Thank</a:t>
            </a:r>
            <a:r>
              <a:rPr lang="ko-KR" sz="7200" b="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 </a:t>
            </a:r>
            <a:r>
              <a:rPr lang="ko-KR" sz="7200" b="0" i="0" u="none" strike="noStrike" cap="none" dirty="0" err="1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you</a:t>
            </a:r>
            <a:endParaRPr sz="7200" b="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sp>
        <p:nvSpPr>
          <p:cNvPr id="634" name="Google Shape;63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  <p:sp>
        <p:nvSpPr>
          <p:cNvPr id="635" name="Google Shape;635;p21"/>
          <p:cNvSpPr/>
          <p:nvPr/>
        </p:nvSpPr>
        <p:spPr>
          <a:xfrm>
            <a:off x="3924299" y="3820416"/>
            <a:ext cx="4200000" cy="39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b="0" i="0" u="none" strike="noStrike" cap="none" dirty="0">
                <a:solidFill>
                  <a:schemeClr val="lt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대전 </a:t>
            </a:r>
            <a:r>
              <a:rPr lang="en-US" altLang="ko-KR" sz="2000" b="0" i="0" u="none" strike="noStrike" cap="none" dirty="0">
                <a:solidFill>
                  <a:schemeClr val="lt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2</a:t>
            </a:r>
            <a:r>
              <a:rPr lang="ko-KR" altLang="en-US" sz="2000" dirty="0">
                <a:solidFill>
                  <a:schemeClr val="lt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반 김수용</a:t>
            </a:r>
            <a:endParaRPr sz="2000" b="0" i="0" u="none" strike="noStrike" cap="none" dirty="0">
              <a:solidFill>
                <a:schemeClr val="lt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b="1" dirty="0">
                <a:solidFill>
                  <a:schemeClr val="lt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개요</a:t>
            </a:r>
            <a:endParaRPr sz="1400" b="1" i="0" u="none" strike="noStrike" cap="none" dirty="0">
              <a:solidFill>
                <a:srgbClr val="000000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sp>
        <p:nvSpPr>
          <p:cNvPr id="118" name="Google Shape;118;p12"/>
          <p:cNvSpPr txBox="1"/>
          <p:nvPr/>
        </p:nvSpPr>
        <p:spPr>
          <a:xfrm>
            <a:off x="4802741" y="3751925"/>
            <a:ext cx="2595586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TOP</a:t>
            </a:r>
            <a:r>
              <a:rPr lang="ko-KR" altLang="en-US" sz="1800" dirty="0">
                <a:solidFill>
                  <a:schemeClr val="dk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SSAFY </a:t>
            </a:r>
            <a:r>
              <a:rPr lang="ko-KR" altLang="en-US" sz="1800" dirty="0">
                <a:solidFill>
                  <a:schemeClr val="dk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팀의 고충</a:t>
            </a:r>
            <a:endParaRPr sz="1800" i="0" u="none" strike="noStrike" cap="none" dirty="0">
              <a:solidFill>
                <a:schemeClr val="dk1"/>
              </a:solidFill>
              <a:latin typeface="10X10" panose="020D0604000000000000" pitchFamily="50" charset="-127"/>
              <a:ea typeface="10X10" panose="020D0604000000000000" pitchFamily="50" charset="-127"/>
              <a:sym typeface="Arial"/>
            </a:endParaRPr>
          </a:p>
        </p:txBody>
      </p:sp>
      <p:sp>
        <p:nvSpPr>
          <p:cNvPr id="119" name="Google Shape;11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3924300" y="2271475"/>
            <a:ext cx="16671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ko-KR" sz="6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60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/>
        </p:nvSpPr>
        <p:spPr>
          <a:xfrm>
            <a:off x="2951380" y="5254825"/>
            <a:ext cx="6289239" cy="1063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  <a:buSzPts val="4000"/>
            </a:pPr>
            <a:r>
              <a:rPr lang="ko-KR" altLang="en-US" sz="4000" b="1" i="0" u="none" strike="noStrike" cap="none" dirty="0">
                <a:solidFill>
                  <a:schemeClr val="dk1"/>
                </a:solidFill>
                <a:latin typeface="10X10" panose="020D0604000000000000" pitchFamily="50" charset="-127"/>
                <a:ea typeface="10X10" panose="020D0604000000000000" pitchFamily="50" charset="-127"/>
                <a:sym typeface="Arial"/>
              </a:rPr>
              <a:t>실 서비스 중 발견한</a:t>
            </a:r>
            <a:r>
              <a:rPr lang="ko-KR" sz="4000" b="1" i="0" u="none" strike="noStrike" cap="none" dirty="0">
                <a:solidFill>
                  <a:schemeClr val="accent1"/>
                </a:solidFill>
                <a:latin typeface="10X10" panose="020D0604000000000000" pitchFamily="50" charset="-127"/>
                <a:ea typeface="10X10" panose="020D0604000000000000" pitchFamily="50" charset="-127"/>
                <a:sym typeface="Arial"/>
              </a:rPr>
              <a:t> </a:t>
            </a:r>
            <a:r>
              <a:rPr lang="ko-KR" altLang="en-US" sz="4000" b="1" dirty="0">
                <a:solidFill>
                  <a:schemeClr val="accent2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병목현상</a:t>
            </a:r>
            <a:endParaRPr sz="1400" b="0" i="0" u="none" strike="noStrike" cap="none" dirty="0">
              <a:solidFill>
                <a:srgbClr val="A3D3EB"/>
              </a:solidFill>
              <a:latin typeface="10X10" panose="020D0604000000000000" pitchFamily="50" charset="-127"/>
              <a:ea typeface="10X10" panose="020D0604000000000000" pitchFamily="50" charset="-127"/>
              <a:sym typeface="Arial"/>
            </a:endParaRPr>
          </a:p>
        </p:txBody>
      </p:sp>
      <p:sp>
        <p:nvSpPr>
          <p:cNvPr id="130" name="Google Shape;130;p13"/>
          <p:cNvSpPr txBox="1">
            <a:spLocks noGrp="1"/>
          </p:cNvSpPr>
          <p:nvPr>
            <p:ph type="sldNum" idx="12"/>
          </p:nvPr>
        </p:nvSpPr>
        <p:spPr>
          <a:xfrm>
            <a:off x="8542826" y="63181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131" name="Google Shape;131;p13"/>
          <p:cNvSpPr txBox="1"/>
          <p:nvPr/>
        </p:nvSpPr>
        <p:spPr>
          <a:xfrm>
            <a:off x="1020422" y="1011152"/>
            <a:ext cx="2470924" cy="36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800"/>
            </a:pPr>
            <a:r>
              <a:rPr lang="en-US" altLang="ko-KR" sz="1800" dirty="0">
                <a:solidFill>
                  <a:schemeClr val="dk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TOP SSAFY </a:t>
            </a:r>
            <a:r>
              <a:rPr lang="ko-KR" altLang="en-US" sz="1800" dirty="0">
                <a:solidFill>
                  <a:schemeClr val="dk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팀의 고충</a:t>
            </a:r>
            <a:endParaRPr sz="140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571675" y="564275"/>
            <a:ext cx="296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01. </a:t>
            </a:r>
            <a:r>
              <a:rPr lang="ko-KR" altLang="en-US" sz="240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개요</a:t>
            </a:r>
            <a:endParaRPr sz="140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cxnSp>
        <p:nvCxnSpPr>
          <p:cNvPr id="133" name="Google Shape;133;p13"/>
          <p:cNvCxnSpPr/>
          <p:nvPr/>
        </p:nvCxnSpPr>
        <p:spPr>
          <a:xfrm rot="10800000" flipH="1">
            <a:off x="1180933" y="987348"/>
            <a:ext cx="2078100" cy="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4" name="Google Shape;134;p13"/>
          <p:cNvCxnSpPr/>
          <p:nvPr/>
        </p:nvCxnSpPr>
        <p:spPr>
          <a:xfrm>
            <a:off x="10430892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EC5D5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135" name="Google Shape;135;p13"/>
          <p:cNvCxnSpPr/>
          <p:nvPr/>
        </p:nvCxnSpPr>
        <p:spPr>
          <a:xfrm>
            <a:off x="10858459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136" name="Google Shape;136;p13"/>
          <p:cNvCxnSpPr/>
          <p:nvPr/>
        </p:nvCxnSpPr>
        <p:spPr>
          <a:xfrm>
            <a:off x="11286026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137" name="Google Shape;137;p13"/>
          <p:cNvCxnSpPr/>
          <p:nvPr/>
        </p:nvCxnSpPr>
        <p:spPr>
          <a:xfrm>
            <a:off x="11713592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68A66F-39FD-4B6D-BA11-F420AE24A445}"/>
              </a:ext>
            </a:extLst>
          </p:cNvPr>
          <p:cNvSpPr/>
          <p:nvPr/>
        </p:nvSpPr>
        <p:spPr>
          <a:xfrm>
            <a:off x="1909891" y="1975152"/>
            <a:ext cx="8948568" cy="2838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 TOP SSAFY </a:t>
            </a:r>
            <a:r>
              <a:rPr lang="ko-KR" altLang="en-US" sz="2000" dirty="0">
                <a:solidFill>
                  <a:schemeClr val="tx1"/>
                </a:solidFill>
              </a:rPr>
              <a:t>팀은 고생 끝에 </a:t>
            </a:r>
            <a:r>
              <a:rPr lang="en-US" altLang="ko-KR" sz="2000" dirty="0">
                <a:solidFill>
                  <a:schemeClr val="tx1"/>
                </a:solidFill>
              </a:rPr>
              <a:t>‘</a:t>
            </a:r>
            <a:r>
              <a:rPr lang="ko-KR" altLang="en-US" sz="2000" dirty="0">
                <a:solidFill>
                  <a:schemeClr val="tx1"/>
                </a:solidFill>
              </a:rPr>
              <a:t>맛집 추천 서비스</a:t>
            </a:r>
            <a:r>
              <a:rPr lang="en-US" altLang="ko-KR" sz="2000" dirty="0">
                <a:solidFill>
                  <a:schemeClr val="tx1"/>
                </a:solidFill>
              </a:rPr>
              <a:t>’</a:t>
            </a:r>
            <a:r>
              <a:rPr lang="ko-KR" altLang="en-US" sz="2000" dirty="0">
                <a:solidFill>
                  <a:schemeClr val="tx1"/>
                </a:solidFill>
              </a:rPr>
              <a:t>를 성공적으로 구현할 수 있었습니다</a:t>
            </a:r>
            <a:r>
              <a:rPr lang="en-US" altLang="ko-KR" sz="2000" dirty="0">
                <a:solidFill>
                  <a:schemeClr val="tx1"/>
                </a:solidFill>
              </a:rPr>
              <a:t>. </a:t>
            </a:r>
            <a:r>
              <a:rPr lang="ko-KR" altLang="en-US" sz="2000" dirty="0">
                <a:solidFill>
                  <a:schemeClr val="tx1"/>
                </a:solidFill>
              </a:rPr>
              <a:t>기능 테스트를 꼼꼼하게 진행했기에 소수의 일반 사용자를 대상으로 서비스를 할 때에도 문제는 없었습니다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그러나 사용자 수가 눈에 띄게 증가함에 따라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웹 어플리케이션에 많은 부하가 걸리게 되었고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답답한 서비스 응답시간 때문에 고객의 신뢰를 잃을 위기에 처했습니다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2876057" y="3386057"/>
            <a:ext cx="3125732" cy="308438"/>
          </a:xfrm>
          <a:prstGeom prst="rect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29;p13">
            <a:extLst>
              <a:ext uri="{FF2B5EF4-FFF2-40B4-BE49-F238E27FC236}">
                <a16:creationId xmlns:a16="http://schemas.microsoft.com/office/drawing/2014/main" id="{FBF39DAC-16ED-4E65-899A-DC1A76CE9920}"/>
              </a:ext>
            </a:extLst>
          </p:cNvPr>
          <p:cNvSpPr/>
          <p:nvPr/>
        </p:nvSpPr>
        <p:spPr>
          <a:xfrm>
            <a:off x="3719177" y="3703442"/>
            <a:ext cx="2698248" cy="308438"/>
          </a:xfrm>
          <a:prstGeom prst="rect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4331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9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>
            <a:spLocks noGrp="1"/>
          </p:cNvSpPr>
          <p:nvPr>
            <p:ph type="sldNum" idx="12"/>
          </p:nvPr>
        </p:nvSpPr>
        <p:spPr>
          <a:xfrm>
            <a:off x="8542826" y="63181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131" name="Google Shape;131;p13"/>
          <p:cNvSpPr txBox="1"/>
          <p:nvPr/>
        </p:nvSpPr>
        <p:spPr>
          <a:xfrm>
            <a:off x="1020422" y="1011152"/>
            <a:ext cx="2470924" cy="36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800"/>
            </a:pPr>
            <a:r>
              <a:rPr lang="en-US" altLang="ko-KR" sz="1800" dirty="0">
                <a:solidFill>
                  <a:schemeClr val="dk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TOP SSAFY </a:t>
            </a:r>
            <a:r>
              <a:rPr lang="ko-KR" altLang="en-US" sz="1800" dirty="0">
                <a:solidFill>
                  <a:schemeClr val="dk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팀의 고충</a:t>
            </a:r>
            <a:endParaRPr sz="140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571675" y="564275"/>
            <a:ext cx="296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01. </a:t>
            </a:r>
            <a:r>
              <a:rPr lang="ko-KR" altLang="en-US" sz="240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개요</a:t>
            </a:r>
            <a:endParaRPr sz="140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cxnSp>
        <p:nvCxnSpPr>
          <p:cNvPr id="133" name="Google Shape;133;p13"/>
          <p:cNvCxnSpPr/>
          <p:nvPr/>
        </p:nvCxnSpPr>
        <p:spPr>
          <a:xfrm rot="10800000" flipH="1">
            <a:off x="1180933" y="987348"/>
            <a:ext cx="2078100" cy="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4" name="Google Shape;134;p13"/>
          <p:cNvCxnSpPr/>
          <p:nvPr/>
        </p:nvCxnSpPr>
        <p:spPr>
          <a:xfrm>
            <a:off x="10430892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EC5D5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135" name="Google Shape;135;p13"/>
          <p:cNvCxnSpPr/>
          <p:nvPr/>
        </p:nvCxnSpPr>
        <p:spPr>
          <a:xfrm>
            <a:off x="10858459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136" name="Google Shape;136;p13"/>
          <p:cNvCxnSpPr/>
          <p:nvPr/>
        </p:nvCxnSpPr>
        <p:spPr>
          <a:xfrm>
            <a:off x="11286026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137" name="Google Shape;137;p13"/>
          <p:cNvCxnSpPr/>
          <p:nvPr/>
        </p:nvCxnSpPr>
        <p:spPr>
          <a:xfrm>
            <a:off x="11713592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12C9CC4-BC98-4718-92C5-78E9031F06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896"/>
          <a:stretch/>
        </p:blipFill>
        <p:spPr>
          <a:xfrm>
            <a:off x="1713588" y="1674096"/>
            <a:ext cx="8764824" cy="39986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6</a:t>
            </a:fld>
            <a:endParaRPr dirty="0"/>
          </a:p>
        </p:txBody>
      </p:sp>
      <p:sp>
        <p:nvSpPr>
          <p:cNvPr id="131" name="Google Shape;131;p13"/>
          <p:cNvSpPr txBox="1"/>
          <p:nvPr/>
        </p:nvSpPr>
        <p:spPr>
          <a:xfrm>
            <a:off x="1020422" y="1011152"/>
            <a:ext cx="2470924" cy="36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800"/>
            </a:pPr>
            <a:r>
              <a:rPr lang="en-US" altLang="ko-KR" sz="1800" dirty="0">
                <a:solidFill>
                  <a:schemeClr val="dk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TOP SSAFY </a:t>
            </a:r>
            <a:r>
              <a:rPr lang="ko-KR" altLang="en-US" sz="1800" dirty="0">
                <a:solidFill>
                  <a:schemeClr val="dk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팀의 고충</a:t>
            </a:r>
            <a:endParaRPr sz="140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571675" y="564275"/>
            <a:ext cx="296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01. </a:t>
            </a:r>
            <a:r>
              <a:rPr lang="ko-KR" altLang="en-US" sz="240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개요</a:t>
            </a:r>
            <a:endParaRPr sz="140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cxnSp>
        <p:nvCxnSpPr>
          <p:cNvPr id="133" name="Google Shape;133;p13"/>
          <p:cNvCxnSpPr/>
          <p:nvPr/>
        </p:nvCxnSpPr>
        <p:spPr>
          <a:xfrm rot="10800000" flipH="1">
            <a:off x="1180933" y="987348"/>
            <a:ext cx="2078100" cy="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4" name="Google Shape;134;p13"/>
          <p:cNvCxnSpPr/>
          <p:nvPr/>
        </p:nvCxnSpPr>
        <p:spPr>
          <a:xfrm>
            <a:off x="10430892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EC5D5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135" name="Google Shape;135;p13"/>
          <p:cNvCxnSpPr/>
          <p:nvPr/>
        </p:nvCxnSpPr>
        <p:spPr>
          <a:xfrm>
            <a:off x="10858459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136" name="Google Shape;136;p13"/>
          <p:cNvCxnSpPr/>
          <p:nvPr/>
        </p:nvCxnSpPr>
        <p:spPr>
          <a:xfrm>
            <a:off x="11286026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137" name="Google Shape;137;p13"/>
          <p:cNvCxnSpPr/>
          <p:nvPr/>
        </p:nvCxnSpPr>
        <p:spPr>
          <a:xfrm>
            <a:off x="11713592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68A66F-39FD-4B6D-BA11-F420AE24A445}"/>
              </a:ext>
            </a:extLst>
          </p:cNvPr>
          <p:cNvSpPr/>
          <p:nvPr/>
        </p:nvSpPr>
        <p:spPr>
          <a:xfrm>
            <a:off x="1529543" y="1632863"/>
            <a:ext cx="3923606" cy="4283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개발 중에는 시스템의 비효율성이 큰 문제가 되지 않지만 사용자 요청이 증가함에 따라 웹 어플리케이션 서버에는 많은 부하가 발생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8BEC8C-D97B-4420-9B14-CA2189E81627}"/>
              </a:ext>
            </a:extLst>
          </p:cNvPr>
          <p:cNvSpPr/>
          <p:nvPr/>
        </p:nvSpPr>
        <p:spPr>
          <a:xfrm>
            <a:off x="7464827" y="3024151"/>
            <a:ext cx="3197630" cy="1501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7EC5D5"/>
                </a:solidFill>
              </a:rPr>
              <a:t>캐시</a:t>
            </a:r>
            <a:r>
              <a:rPr lang="ko-KR" altLang="en-US" sz="2800" dirty="0">
                <a:solidFill>
                  <a:schemeClr val="tx1"/>
                </a:solidFill>
              </a:rPr>
              <a:t>를 통해 해결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DE8D8FB-A76D-4646-9C0A-1CEFB9EC2FBA}"/>
              </a:ext>
            </a:extLst>
          </p:cNvPr>
          <p:cNvSpPr/>
          <p:nvPr/>
        </p:nvSpPr>
        <p:spPr>
          <a:xfrm>
            <a:off x="5835532" y="3409095"/>
            <a:ext cx="1163782" cy="73152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5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4000499" y="3169741"/>
            <a:ext cx="4200000" cy="473400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F2E2A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b="1" dirty="0">
                <a:solidFill>
                  <a:schemeClr val="lt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개념</a:t>
            </a:r>
            <a:endParaRPr sz="1400" b="1" i="0" u="none" strike="noStrike" cap="none" dirty="0">
              <a:solidFill>
                <a:srgbClr val="000000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4826924" y="3707641"/>
            <a:ext cx="2538152" cy="14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캐시</a:t>
            </a:r>
            <a:endParaRPr lang="en-US" altLang="ko-KR" sz="1800" b="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Spring</a:t>
            </a:r>
            <a:r>
              <a:rPr lang="ko-KR" altLang="en-US" sz="1800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의 캐시 추상화</a:t>
            </a:r>
            <a:endParaRPr lang="ko-KR" altLang="en-US" sz="1800" b="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Redis</a:t>
            </a:r>
            <a:endParaRPr lang="ko-KR" altLang="en-US" sz="1800" b="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3924300" y="2271475"/>
            <a:ext cx="16671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ko-KR" sz="6000" b="1" i="0" u="none" strike="noStrike" cap="none">
                <a:solidFill>
                  <a:schemeClr val="accent4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02</a:t>
            </a:r>
            <a:endParaRPr sz="6000" b="1" i="0" u="none" strike="noStrike" cap="none">
              <a:solidFill>
                <a:schemeClr val="accent4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229" name="Google Shape;229;p25"/>
          <p:cNvSpPr txBox="1"/>
          <p:nvPr/>
        </p:nvSpPr>
        <p:spPr>
          <a:xfrm>
            <a:off x="1121100" y="1025975"/>
            <a:ext cx="227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캐시</a:t>
            </a:r>
            <a:endParaRPr sz="1400" b="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571675" y="564275"/>
            <a:ext cx="296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02. </a:t>
            </a:r>
            <a:r>
              <a:rPr lang="ko-KR" altLang="en-US" sz="2400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개념</a:t>
            </a:r>
            <a:endParaRPr sz="1400" b="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cxnSp>
        <p:nvCxnSpPr>
          <p:cNvPr id="231" name="Google Shape;231;p25"/>
          <p:cNvCxnSpPr/>
          <p:nvPr/>
        </p:nvCxnSpPr>
        <p:spPr>
          <a:xfrm>
            <a:off x="1180933" y="989148"/>
            <a:ext cx="1345800" cy="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2" name="Google Shape;232;p25"/>
          <p:cNvSpPr txBox="1"/>
          <p:nvPr/>
        </p:nvSpPr>
        <p:spPr>
          <a:xfrm>
            <a:off x="4876798" y="1658448"/>
            <a:ext cx="2438402" cy="105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4800" b="1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Cache?</a:t>
            </a:r>
            <a:endParaRPr sz="4800" b="1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cxnSp>
        <p:nvCxnSpPr>
          <p:cNvPr id="235" name="Google Shape;235;p25"/>
          <p:cNvCxnSpPr/>
          <p:nvPr/>
        </p:nvCxnSpPr>
        <p:spPr>
          <a:xfrm>
            <a:off x="10858459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F2E2A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236" name="Google Shape;236;p25"/>
          <p:cNvCxnSpPr/>
          <p:nvPr/>
        </p:nvCxnSpPr>
        <p:spPr>
          <a:xfrm>
            <a:off x="10413505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237" name="Google Shape;237;p25"/>
          <p:cNvCxnSpPr/>
          <p:nvPr/>
        </p:nvCxnSpPr>
        <p:spPr>
          <a:xfrm>
            <a:off x="11286026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238" name="Google Shape;238;p25"/>
          <p:cNvCxnSpPr/>
          <p:nvPr/>
        </p:nvCxnSpPr>
        <p:spPr>
          <a:xfrm>
            <a:off x="11713592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sp>
        <p:nvSpPr>
          <p:cNvPr id="15" name="Google Shape;232;p25">
            <a:extLst>
              <a:ext uri="{FF2B5EF4-FFF2-40B4-BE49-F238E27FC236}">
                <a16:creationId xmlns:a16="http://schemas.microsoft.com/office/drawing/2014/main" id="{C882D297-AE67-49C6-9A4C-80D63F581006}"/>
              </a:ext>
            </a:extLst>
          </p:cNvPr>
          <p:cNvSpPr txBox="1"/>
          <p:nvPr/>
        </p:nvSpPr>
        <p:spPr>
          <a:xfrm>
            <a:off x="5281916" y="3395741"/>
            <a:ext cx="1628165" cy="652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ko-KR" altLang="en-US" sz="2800" b="1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임시 장소</a:t>
            </a:r>
            <a:endParaRPr sz="2800" b="1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315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229" name="Google Shape;229;p25"/>
          <p:cNvSpPr txBox="1"/>
          <p:nvPr/>
        </p:nvSpPr>
        <p:spPr>
          <a:xfrm>
            <a:off x="1121100" y="1025975"/>
            <a:ext cx="227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캐시</a:t>
            </a:r>
            <a:endParaRPr sz="1400" b="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571675" y="564275"/>
            <a:ext cx="296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  <a:sym typeface="Arial"/>
              </a:rPr>
              <a:t>02. </a:t>
            </a:r>
            <a:r>
              <a:rPr lang="ko-KR" altLang="en-US" sz="2400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개념</a:t>
            </a:r>
            <a:endParaRPr sz="1400" b="0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  <p:cxnSp>
        <p:nvCxnSpPr>
          <p:cNvPr id="231" name="Google Shape;231;p25"/>
          <p:cNvCxnSpPr/>
          <p:nvPr/>
        </p:nvCxnSpPr>
        <p:spPr>
          <a:xfrm>
            <a:off x="1180933" y="989148"/>
            <a:ext cx="1345800" cy="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5" name="Google Shape;235;p25"/>
          <p:cNvCxnSpPr/>
          <p:nvPr/>
        </p:nvCxnSpPr>
        <p:spPr>
          <a:xfrm>
            <a:off x="10858459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F2E2A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236" name="Google Shape;236;p25"/>
          <p:cNvCxnSpPr/>
          <p:nvPr/>
        </p:nvCxnSpPr>
        <p:spPr>
          <a:xfrm>
            <a:off x="10413505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237" name="Google Shape;237;p25"/>
          <p:cNvCxnSpPr/>
          <p:nvPr/>
        </p:nvCxnSpPr>
        <p:spPr>
          <a:xfrm>
            <a:off x="11286026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238" name="Google Shape;238;p25"/>
          <p:cNvCxnSpPr/>
          <p:nvPr/>
        </p:nvCxnSpPr>
        <p:spPr>
          <a:xfrm>
            <a:off x="11713592" y="144941"/>
            <a:ext cx="360000" cy="0"/>
          </a:xfrm>
          <a:prstGeom prst="straightConnector1">
            <a:avLst/>
          </a:prstGeom>
          <a:noFill/>
          <a:ln w="44450" cap="rnd" cmpd="sng">
            <a:solidFill>
              <a:srgbClr val="7C787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sp>
        <p:nvSpPr>
          <p:cNvPr id="18" name="Google Shape;232;p25">
            <a:extLst>
              <a:ext uri="{FF2B5EF4-FFF2-40B4-BE49-F238E27FC236}">
                <a16:creationId xmlns:a16="http://schemas.microsoft.com/office/drawing/2014/main" id="{53611339-3836-490C-8A02-C5566CBA8951}"/>
              </a:ext>
            </a:extLst>
          </p:cNvPr>
          <p:cNvSpPr txBox="1"/>
          <p:nvPr/>
        </p:nvSpPr>
        <p:spPr>
          <a:xfrm>
            <a:off x="2682234" y="2557754"/>
            <a:ext cx="742603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ko-KR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서버의 부담을 줄이고, 성능을 높이기 위해 사용되는 기술 </a:t>
            </a:r>
          </a:p>
        </p:txBody>
      </p:sp>
      <p:sp>
        <p:nvSpPr>
          <p:cNvPr id="21" name="Google Shape;232;p25">
            <a:extLst>
              <a:ext uri="{FF2B5EF4-FFF2-40B4-BE49-F238E27FC236}">
                <a16:creationId xmlns:a16="http://schemas.microsoft.com/office/drawing/2014/main" id="{ABB84631-8768-4992-8E0D-16E65E465D19}"/>
              </a:ext>
            </a:extLst>
          </p:cNvPr>
          <p:cNvSpPr txBox="1"/>
          <p:nvPr/>
        </p:nvSpPr>
        <p:spPr>
          <a:xfrm>
            <a:off x="2682234" y="3242059"/>
            <a:ext cx="742603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ko-KR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요청의 처리에 오랜 시간이 걸리는 문제를 해결하기 위해</a:t>
            </a:r>
            <a:endParaRPr lang="en-US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결과를 미리 저장해두고 가져오는 방법</a:t>
            </a:r>
          </a:p>
        </p:txBody>
      </p:sp>
      <p:sp>
        <p:nvSpPr>
          <p:cNvPr id="22" name="Google Shape;232;p25">
            <a:extLst>
              <a:ext uri="{FF2B5EF4-FFF2-40B4-BE49-F238E27FC236}">
                <a16:creationId xmlns:a16="http://schemas.microsoft.com/office/drawing/2014/main" id="{6F83FBEA-89BF-454C-802F-1C9DC3F2456F}"/>
              </a:ext>
            </a:extLst>
          </p:cNvPr>
          <p:cNvSpPr txBox="1"/>
          <p:nvPr/>
        </p:nvSpPr>
        <p:spPr>
          <a:xfrm>
            <a:off x="2682234" y="4188423"/>
            <a:ext cx="742603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ko-KR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반복적으로 동일한 결과를 반환하는 경우에 용이</a:t>
            </a:r>
          </a:p>
        </p:txBody>
      </p:sp>
      <p:sp>
        <p:nvSpPr>
          <p:cNvPr id="23" name="Google Shape;232;p25">
            <a:extLst>
              <a:ext uri="{FF2B5EF4-FFF2-40B4-BE49-F238E27FC236}">
                <a16:creationId xmlns:a16="http://schemas.microsoft.com/office/drawing/2014/main" id="{DE5E317F-AAFA-47C4-973B-01DA2EED249E}"/>
              </a:ext>
            </a:extLst>
          </p:cNvPr>
          <p:cNvSpPr txBox="1"/>
          <p:nvPr/>
        </p:nvSpPr>
        <p:spPr>
          <a:xfrm>
            <a:off x="2682233" y="4858681"/>
            <a:ext cx="742603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ko-KR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결과가 매번 달라지는 경우 캐시를 저장하거나 확인하는 작업에</a:t>
            </a:r>
            <a:endParaRPr lang="en-US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2000" dirty="0">
                <a:solidFill>
                  <a:schemeClr val="tx1"/>
                </a:solidFill>
                <a:latin typeface="Arial" panose="020B0604020202020204" pitchFamily="34" charset="0"/>
              </a:rPr>
              <a:t>의해 더 성능이 떨어질 수 있음 </a:t>
            </a:r>
          </a:p>
        </p:txBody>
      </p:sp>
      <p:sp>
        <p:nvSpPr>
          <p:cNvPr id="24" name="Google Shape;232;p25">
            <a:extLst>
              <a:ext uri="{FF2B5EF4-FFF2-40B4-BE49-F238E27FC236}">
                <a16:creationId xmlns:a16="http://schemas.microsoft.com/office/drawing/2014/main" id="{C50030DD-46E5-48CB-A753-CD0805524B00}"/>
              </a:ext>
            </a:extLst>
          </p:cNvPr>
          <p:cNvSpPr txBox="1"/>
          <p:nvPr/>
        </p:nvSpPr>
        <p:spPr>
          <a:xfrm>
            <a:off x="4876798" y="1658448"/>
            <a:ext cx="2438402" cy="105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4800" b="1" dirty="0">
                <a:solidFill>
                  <a:schemeClr val="dk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Cache?</a:t>
            </a:r>
            <a:endParaRPr sz="4800" b="1" i="0" u="none" strike="noStrike" cap="none" dirty="0">
              <a:solidFill>
                <a:schemeClr val="dk1"/>
              </a:solidFill>
              <a:latin typeface="10X10 Bold" panose="020D0604000000000000" pitchFamily="50" charset="-127"/>
              <a:ea typeface="10X10 Bold" panose="020D0604000000000000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989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오늘의PPT색상테마_050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246A7F"/>
      </a:accent1>
      <a:accent2>
        <a:srgbClr val="7EC5D5"/>
      </a:accent2>
      <a:accent3>
        <a:srgbClr val="AAE1BF"/>
      </a:accent3>
      <a:accent4>
        <a:srgbClr val="F2E2A9"/>
      </a:accent4>
      <a:accent5>
        <a:srgbClr val="E4D3C6"/>
      </a:accent5>
      <a:accent6>
        <a:srgbClr val="C5A084"/>
      </a:accent6>
      <a:hlink>
        <a:srgbClr val="654F44"/>
      </a:hlink>
      <a:folHlink>
        <a:srgbClr val="654F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591</Words>
  <Application>Microsoft Office PowerPoint</Application>
  <PresentationFormat>와이드스크린</PresentationFormat>
  <Paragraphs>154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Arial</vt:lpstr>
      <vt:lpstr>Calibri</vt:lpstr>
      <vt:lpstr>10X10 Bold</vt:lpstr>
      <vt:lpstr>10X10</vt:lpstr>
      <vt:lpstr>Malgun Gothic</vt:lpstr>
      <vt:lpstr>Malgun Gothic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ksy2575</cp:lastModifiedBy>
  <cp:revision>36</cp:revision>
  <dcterms:created xsi:type="dcterms:W3CDTF">2017-05-29T09:12:16Z</dcterms:created>
  <dcterms:modified xsi:type="dcterms:W3CDTF">2021-12-28T03:18:58Z</dcterms:modified>
</cp:coreProperties>
</file>