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9" r:id="rId5"/>
    <p:sldId id="276" r:id="rId6"/>
    <p:sldId id="277" r:id="rId7"/>
    <p:sldId id="270" r:id="rId8"/>
    <p:sldId id="271" r:id="rId9"/>
    <p:sldId id="275" r:id="rId10"/>
    <p:sldId id="272" r:id="rId11"/>
    <p:sldId id="278" r:id="rId12"/>
    <p:sldId id="273" r:id="rId13"/>
    <p:sldId id="279" r:id="rId14"/>
    <p:sldId id="280" r:id="rId15"/>
    <p:sldId id="281" r:id="rId16"/>
    <p:sldId id="274" r:id="rId17"/>
    <p:sldId id="286" r:id="rId18"/>
    <p:sldId id="282" r:id="rId19"/>
    <p:sldId id="287" r:id="rId20"/>
    <p:sldId id="288" r:id="rId21"/>
    <p:sldId id="291" r:id="rId22"/>
    <p:sldId id="290" r:id="rId23"/>
    <p:sldId id="289" r:id="rId24"/>
    <p:sldId id="284" r:id="rId25"/>
    <p:sldId id="283" r:id="rId26"/>
    <p:sldId id="293" r:id="rId27"/>
    <p:sldId id="292" r:id="rId28"/>
    <p:sldId id="294" r:id="rId29"/>
    <p:sldId id="295" r:id="rId30"/>
    <p:sldId id="296" r:id="rId31"/>
    <p:sldId id="297" r:id="rId32"/>
    <p:sldId id="261" r:id="rId33"/>
    <p:sldId id="262" r:id="rId34"/>
    <p:sldId id="2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  <a:srgbClr val="5F5F5F"/>
    <a:srgbClr val="808080"/>
    <a:srgbClr val="996633"/>
    <a:srgbClr val="CC6600"/>
    <a:srgbClr val="FF6699"/>
    <a:srgbClr val="FFFFCC"/>
    <a:srgbClr val="FCA904"/>
    <a:srgbClr val="FCB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0" autoAdjust="0"/>
  </p:normalViewPr>
  <p:slideViewPr>
    <p:cSldViewPr>
      <p:cViewPr varScale="1">
        <p:scale>
          <a:sx n="58" d="100"/>
          <a:sy n="58" d="100"/>
        </p:scale>
        <p:origin x="1520" y="-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D268-FC9A-4CBD-B0A5-41F34ADC6D6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DC66-BB3D-4756-A853-73849CEFC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7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67B0-AF49-4963-8FD2-FEADBDDD976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1B5E-A9CF-4A99-AAAC-ACD387573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대표적으로 사용되는 푸시 알람 방식은 크게 </a:t>
            </a:r>
            <a:r>
              <a:rPr lang="en-US" altLang="ko-KR" dirty="0"/>
              <a:t>GCM</a:t>
            </a:r>
            <a:r>
              <a:rPr lang="ko-KR" altLang="en-US" dirty="0"/>
              <a:t>과 </a:t>
            </a:r>
            <a:r>
              <a:rPr lang="en-US" altLang="ko-KR" dirty="0"/>
              <a:t>FCM 2</a:t>
            </a:r>
            <a:r>
              <a:rPr lang="ko-KR" altLang="en-US" dirty="0"/>
              <a:t>개 방식이 있습니다</a:t>
            </a:r>
            <a:r>
              <a:rPr lang="en-US" altLang="ko-KR" dirty="0"/>
              <a:t>. </a:t>
            </a:r>
            <a:r>
              <a:rPr lang="ko-KR" altLang="en-US" dirty="0"/>
              <a:t>본래 구글은 자사의 </a:t>
            </a:r>
            <a:r>
              <a:rPr lang="en-US" altLang="ko-KR" dirty="0"/>
              <a:t>GCM </a:t>
            </a:r>
            <a:r>
              <a:rPr lang="ko-KR" altLang="en-US" dirty="0"/>
              <a:t>푸시 알람을 사용했지만</a:t>
            </a:r>
            <a:r>
              <a:rPr lang="en-US" altLang="ko-KR" dirty="0"/>
              <a:t>, 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클라우드 서비스 제공 업체인 </a:t>
            </a:r>
            <a:r>
              <a:rPr lang="en-US" altLang="ko-KR" dirty="0"/>
              <a:t>Firebase </a:t>
            </a:r>
            <a:r>
              <a:rPr lang="ko-KR" altLang="en-US" dirty="0"/>
              <a:t>기업을 인수하면서 </a:t>
            </a:r>
            <a:r>
              <a:rPr lang="en-US" altLang="ko-KR" dirty="0"/>
              <a:t>Firebase</a:t>
            </a:r>
            <a:r>
              <a:rPr lang="ko-KR" altLang="en-US" baseline="0" dirty="0"/>
              <a:t> 기반으로도</a:t>
            </a:r>
            <a:r>
              <a:rPr lang="ko-KR" altLang="en-US" dirty="0"/>
              <a:t> </a:t>
            </a:r>
            <a:r>
              <a:rPr lang="en-US" altLang="ko-KR" dirty="0"/>
              <a:t>GCM</a:t>
            </a:r>
            <a:r>
              <a:rPr lang="ko-KR" altLang="en-US" dirty="0"/>
              <a:t>을 서비스 하게 되었고 그것을 </a:t>
            </a:r>
            <a:r>
              <a:rPr lang="en-US" altLang="ko-KR" dirty="0"/>
              <a:t>FCM</a:t>
            </a:r>
            <a:r>
              <a:rPr lang="ko-KR" altLang="en-US" dirty="0"/>
              <a:t>이라고 부르게 되었습니다</a:t>
            </a:r>
            <a:r>
              <a:rPr lang="en-US" altLang="ko-KR" dirty="0"/>
              <a:t>. </a:t>
            </a:r>
            <a:r>
              <a:rPr lang="ko-KR" altLang="en-US" baseline="0" dirty="0"/>
              <a:t> 그리고 현재는 </a:t>
            </a:r>
            <a:r>
              <a:rPr lang="en-US" altLang="ko-KR" baseline="0" dirty="0"/>
              <a:t>GCM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에 편입 하는 과정에 있습니다</a:t>
            </a:r>
            <a:r>
              <a:rPr lang="en-US" altLang="ko-KR" baseline="0" dirty="0"/>
              <a:t>. FCM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iOS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Android </a:t>
            </a:r>
            <a:r>
              <a:rPr lang="ko-KR" altLang="en-US" baseline="0" dirty="0"/>
              <a:t>등의 다양한 플랫폼을 지원하여 확정성이 뛰어나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이 사용된 매일 </a:t>
            </a:r>
            <a:r>
              <a:rPr lang="en-US" altLang="ko-KR" baseline="0" dirty="0"/>
              <a:t>1700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메시지가 </a:t>
            </a:r>
            <a:r>
              <a:rPr lang="en-US" altLang="ko-KR" baseline="0" dirty="0"/>
              <a:t>20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기기로 보내지는 것으로 추정됩니다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8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2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4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37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8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1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8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7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28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33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0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9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1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22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03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5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8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BA53-3E6F-4886-82A1-10DB9F80D856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235-79B2-4592-981E-1ECA9F369AB2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CFE4-58BD-4064-851F-F3D263A127B5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1225-42C6-4E46-844A-E87A16A83814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6A77-9369-4576-AE89-6E4D0BE52410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92DE-3EE6-409C-A9DB-634E3DC00D39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828D-4442-428D-B427-2376B61DD1D3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652-713D-47B9-B4ED-4E3078F21F94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021-488E-455B-BAC4-20A39EDD6CDC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6DB8-757B-4ACA-8589-A09DDB7D4051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F7B4-1524-43C6-8D81-B4C810E1489B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F85A-8E7A-4A72-B815-9AD1208E7056}" type="datetime1">
              <a:rPr lang="en-US" altLang="ko-KR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pub.com/170185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8249970/how-to-import-android-support-v7-app-notificationcompat-builder-class-in-androi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stackoverflow.com/questions/37310188/failed-to-resolve-com-google-firebasefirebase-core9-0-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cloud-messaging/android/client?hl=ko" TargetMode="External"/><Relationship Id="rId5" Type="http://schemas.openxmlformats.org/officeDocument/2006/relationships/hyperlink" Target="http://blog.naver.com/PostView.nhn?blogId=cosmosjs&amp;logNo=220739141098&amp;parentCategoryNo=56&amp;categoryNo=&amp;viewDate=&amp;isShowPopularPosts=true&amp;from=search" TargetMode="External"/><Relationship Id="rId4" Type="http://schemas.openxmlformats.org/officeDocument/2006/relationships/hyperlink" Target="http://codersdict.com/19" TargetMode="External"/><Relationship Id="rId9" Type="http://schemas.openxmlformats.org/officeDocument/2006/relationships/hyperlink" Target="https://github.com/firebase/quickstart-android/tree/master/messaging/app/src/main/java/com/google/firebase/quickstart/fc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update.html#sdk-manag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studi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firebase.google.com/?hl=ko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027">
            <a:off x="2950116" y="1522945"/>
            <a:ext cx="4349401" cy="2742018"/>
          </a:xfrm>
          <a:prstGeom prst="rect">
            <a:avLst/>
          </a:prstGeom>
          <a:solidFill>
            <a:srgbClr val="FCA90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 pitchFamily="34" charset="0"/>
              </a:rPr>
              <a:t>FCM push alarm</a:t>
            </a:r>
          </a:p>
        </p:txBody>
      </p:sp>
      <p:sp>
        <p:nvSpPr>
          <p:cNvPr id="4" name="Rectangle 3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07695">
            <a:off x="2132182" y="3416221"/>
            <a:ext cx="3050835" cy="17781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발표자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서민호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1931">
            <a:off x="4935897" y="3890796"/>
            <a:ext cx="2679508" cy="2679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9221">
            <a:off x="3862412" y="774473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팀버튼</a:t>
            </a:r>
            <a:r>
              <a:rPr lang="ko-KR" altLang="en-US" sz="3200" dirty="0"/>
              <a:t> 조 </a:t>
            </a:r>
            <a:r>
              <a:rPr lang="en-US" altLang="ko-KR" sz="3200" dirty="0"/>
              <a:t>(3</a:t>
            </a:r>
            <a:r>
              <a:rPr lang="ko-KR" altLang="en-US" sz="3200" dirty="0"/>
              <a:t>조</a:t>
            </a:r>
            <a:r>
              <a:rPr lang="en-US" altLang="ko-KR" sz="3200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16" y="2054925"/>
            <a:ext cx="4541822" cy="4223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" y="2054925"/>
            <a:ext cx="3797913" cy="42236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791200" y="2868898"/>
            <a:ext cx="1828800" cy="238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17" idx="1"/>
          </p:cNvCxnSpPr>
          <p:nvPr/>
        </p:nvCxnSpPr>
        <p:spPr>
          <a:xfrm flipH="1">
            <a:off x="2133600" y="2988395"/>
            <a:ext cx="3657600" cy="602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5457" y="1463042"/>
            <a:ext cx="473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패키지명을 모른다면</a:t>
            </a:r>
            <a:endParaRPr lang="en-US" altLang="ko-KR" dirty="0"/>
          </a:p>
          <a:p>
            <a:r>
              <a:rPr lang="en-US" altLang="ko-KR" dirty="0"/>
              <a:t>app &gt;&gt; manifests &gt;&gt; AndroidManifest.xml </a:t>
            </a:r>
            <a:r>
              <a:rPr lang="ko-KR" altLang="en-US" dirty="0"/>
              <a:t>참고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1400" y="5702187"/>
            <a:ext cx="457200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817828" y="5376028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4316816" y="5025296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0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68291"/>
            <a:ext cx="4458143" cy="4419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57300" y="3345677"/>
            <a:ext cx="163830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075653" y="3443495"/>
            <a:ext cx="554294" cy="25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3699831" y="3290990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다운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19600" y="5836748"/>
            <a:ext cx="609599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732473" y="5510589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5231461" y="515985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79207"/>
            <a:ext cx="2571750" cy="407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857250" y="1810624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2410505" y="1661287"/>
            <a:ext cx="536026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946531" y="1476621"/>
            <a:ext cx="34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</a:t>
            </a:r>
            <a:r>
              <a:rPr lang="en-US" altLang="ko-KR" dirty="0"/>
              <a:t>Project</a:t>
            </a:r>
            <a:r>
              <a:rPr lang="ko-KR" altLang="en-US" dirty="0"/>
              <a:t>로 변경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150753"/>
            <a:ext cx="2581275" cy="3209925"/>
          </a:xfrm>
          <a:prstGeom prst="rect">
            <a:avLst/>
          </a:prstGeom>
        </p:spPr>
      </p:pic>
      <p:sp>
        <p:nvSpPr>
          <p:cNvPr id="12" name="화살표: 오른쪽 11"/>
          <p:cNvSpPr/>
          <p:nvPr/>
        </p:nvSpPr>
        <p:spPr>
          <a:xfrm>
            <a:off x="3810000" y="3537830"/>
            <a:ext cx="990600" cy="79237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29398" y="2948486"/>
            <a:ext cx="1329510" cy="275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4822184" y="5421485"/>
            <a:ext cx="4214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 </a:t>
            </a:r>
            <a:r>
              <a:rPr lang="ko-KR" altLang="en-US" sz="1600" dirty="0"/>
              <a:t>폴더 안에 </a:t>
            </a:r>
            <a:r>
              <a:rPr lang="ko-KR" altLang="en-US" sz="1600" dirty="0" err="1"/>
              <a:t>다운받아놓은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google-</a:t>
            </a:r>
            <a:r>
              <a:rPr lang="en-US" altLang="ko-KR" sz="1600" dirty="0" err="1"/>
              <a:t>services.json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</a:t>
            </a:r>
            <a:r>
              <a:rPr lang="ko-KR" altLang="en-US" sz="1600" dirty="0" err="1"/>
              <a:t>드래그하여</a:t>
            </a:r>
            <a:r>
              <a:rPr lang="ko-KR" altLang="en-US" sz="1600" dirty="0"/>
              <a:t> 삽입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172200" y="457200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4604369" y="1737789"/>
            <a:ext cx="4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클릭하여 </a:t>
            </a:r>
            <a:r>
              <a:rPr lang="en-US" altLang="ko-KR" dirty="0"/>
              <a:t> Android</a:t>
            </a:r>
            <a:r>
              <a:rPr lang="ko-KR" altLang="en-US" dirty="0"/>
              <a:t>로 변경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959" y="2283144"/>
            <a:ext cx="2562225" cy="33337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17051" y="2262822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4068345" y="1922455"/>
            <a:ext cx="536024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5" y="2175320"/>
            <a:ext cx="7182948" cy="408231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75249" y="4419600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71800" y="3886200"/>
            <a:ext cx="259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382" y="428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4995" y="3575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837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6" y="1966128"/>
            <a:ext cx="7892564" cy="42609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885919" y="2196239"/>
            <a:ext cx="547362" cy="18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17242" y="4728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933580" y="2377937"/>
            <a:ext cx="91072" cy="4499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950" y="2848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276600" y="3218228"/>
            <a:ext cx="3280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1136" y="2775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503" y="4452769"/>
            <a:ext cx="1763394" cy="17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685" y="4321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034624" y="4776691"/>
            <a:ext cx="2646202" cy="23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9935" y="2202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8825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토큰 가져오기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354552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76" y="3689454"/>
            <a:ext cx="690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FirebaseInstanceId</a:t>
            </a:r>
            <a:r>
              <a:rPr lang="en-US" altLang="ko-KR" dirty="0"/>
              <a:t> :  </a:t>
            </a:r>
            <a:r>
              <a:rPr lang="ko-KR" altLang="en-US" dirty="0"/>
              <a:t>앱의 인스턴스에 대한 고유 식별자와 </a:t>
            </a:r>
            <a:endParaRPr lang="en-US" altLang="ko-KR" dirty="0"/>
          </a:p>
          <a:p>
            <a:r>
              <a:rPr lang="en-US" altLang="ko-KR" dirty="0"/>
              <a:t>                                     </a:t>
            </a:r>
            <a:r>
              <a:rPr lang="ko-KR" altLang="en-US" dirty="0"/>
              <a:t>여러 동작에 대한 권한과 인증 메커니즘을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076" y="4439911"/>
            <a:ext cx="6480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getInstance</a:t>
            </a:r>
            <a:r>
              <a:rPr lang="en-US" altLang="ko-KR" dirty="0"/>
              <a:t>() : Firebase App</a:t>
            </a:r>
            <a:r>
              <a:rPr lang="ko-KR" altLang="en-US" dirty="0"/>
              <a:t>에서 받은 인스턴스 리턴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getToken</a:t>
            </a:r>
            <a:r>
              <a:rPr lang="en-US" altLang="ko-KR" dirty="0"/>
              <a:t>() : </a:t>
            </a:r>
            <a:r>
              <a:rPr lang="ko-KR" altLang="en-US" dirty="0"/>
              <a:t>디폴트 </a:t>
            </a:r>
            <a:r>
              <a:rPr lang="en-US" altLang="ko-KR" dirty="0"/>
              <a:t>Firebase </a:t>
            </a:r>
            <a:r>
              <a:rPr lang="ko-KR" altLang="en-US" dirty="0"/>
              <a:t>프로젝트에 대한 마스터 토큰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470376" y="579226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1430" y="5782859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Firebase</a:t>
            </a:r>
            <a:r>
              <a:rPr lang="ko-KR" altLang="en-US" dirty="0"/>
              <a:t>에서 토큰을 가져옴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603006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984221" y="4156790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5275" y="4147382"/>
            <a:ext cx="478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의 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메소드 안에 삽입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818" y="1570149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64481"/>
            <a:ext cx="3162300" cy="14478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08521" y="3003115"/>
            <a:ext cx="194622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341" y="3972862"/>
            <a:ext cx="4265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마우스 오른쪽 </a:t>
            </a:r>
            <a:r>
              <a:rPr lang="en-US" altLang="ko-KR" dirty="0"/>
              <a:t>&gt; New &gt; Java Class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en-US" altLang="ko-KR" dirty="0" err="1"/>
              <a:t>FirebaseInstanceIDService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FirebaseMessagingService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각각 입력 후 추가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105" y="2167908"/>
            <a:ext cx="3181350" cy="1666875"/>
          </a:xfrm>
          <a:prstGeom prst="rect">
            <a:avLst/>
          </a:prstGeom>
        </p:spPr>
      </p:pic>
      <p:sp>
        <p:nvSpPr>
          <p:cNvPr id="36" name="화살표: 아래쪽 35"/>
          <p:cNvSpPr/>
          <p:nvPr/>
        </p:nvSpPr>
        <p:spPr>
          <a:xfrm rot="16200000">
            <a:off x="4351392" y="2641577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2040997"/>
            <a:ext cx="3391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FirebaseInstanceIDService.java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91765" y="2533051"/>
            <a:ext cx="8855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@Override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onTokenRefresh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 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 Get updated </a:t>
            </a:r>
            <a:r>
              <a:rPr lang="en-US" altLang="ko-KR" b="1" dirty="0" err="1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InstanceID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token.</a:t>
            </a:r>
            <a:endParaRPr lang="en-US" altLang="ko-KR" b="1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4BE6F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FirebaseInstanceId.getInstance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Log.d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(TAG, </a:t>
            </a:r>
            <a:r>
              <a:rPr lang="en-US" altLang="ko-KR" b="1" dirty="0">
                <a:solidFill>
                  <a:srgbClr val="FFD5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"Refreshed token: 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sendRegistrationToServer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}</a:t>
            </a:r>
          </a:p>
          <a:p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508475" y="4892952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799" y="4867635"/>
            <a:ext cx="477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InstanceID</a:t>
            </a:r>
            <a:r>
              <a:rPr lang="en-US" altLang="ko-KR" dirty="0"/>
              <a:t> </a:t>
            </a:r>
            <a:r>
              <a:rPr lang="ko-KR" altLang="en-US" dirty="0"/>
              <a:t>토큰이 업데이트 되어야 할 때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보안 문제</a:t>
            </a:r>
            <a:r>
              <a:rPr lang="en-US" altLang="ko-KR" dirty="0"/>
              <a:t>, </a:t>
            </a:r>
            <a:r>
              <a:rPr lang="ko-KR" altLang="en-US" dirty="0"/>
              <a:t>기존 사용 토큰 만료</a:t>
            </a:r>
            <a:r>
              <a:rPr lang="en-US" altLang="ko-KR" dirty="0"/>
              <a:t>…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3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5999462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endParaRPr lang="en-US" sz="1100" b="1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푸시 알람 방식</a:t>
            </a:r>
            <a:endParaRPr lang="en-US" altLang="ko-KR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FCM </a:t>
            </a: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사용 방법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예제 실행 화면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QnA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2994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1722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목차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1377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        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RingtoneManager.TYPE_NOTIFICATION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</a:p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6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그림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제목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 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텍스트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알림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자동으로 사라짐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TYPE_NOTIFICATION))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알림음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설정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진동 설정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hlinkClick r:id="rId4"/>
              </a:rPr>
              <a:t>http://www.androidpub.com/1701852</a:t>
            </a:r>
            <a:r>
              <a:rPr lang="en-US" altLang="ko-KR" dirty="0"/>
              <a:t> - </a:t>
            </a:r>
            <a:r>
              <a:rPr lang="ko-KR" altLang="en-US" dirty="0"/>
              <a:t>원하는 </a:t>
            </a:r>
            <a:r>
              <a:rPr lang="ko-KR" altLang="en-US" dirty="0" err="1"/>
              <a:t>알림음으로</a:t>
            </a:r>
            <a:r>
              <a:rPr lang="ko-KR" altLang="en-US" dirty="0"/>
              <a:t> 변경 </a:t>
            </a:r>
            <a:r>
              <a:rPr lang="ko-KR" altLang="en-US" dirty="0" err="1"/>
              <a:t>하는방법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45148" y="2504810"/>
            <a:ext cx="8589136" cy="120032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진동 설정 시 </a:t>
            </a:r>
            <a:r>
              <a:rPr lang="en-US" altLang="ko-KR" b="1" dirty="0"/>
              <a:t>AndroidManifest.xml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&lt;uses-permission </a:t>
            </a:r>
            <a:r>
              <a:rPr lang="en-US" altLang="ko-KR" b="1" dirty="0" err="1"/>
              <a:t>android:name</a:t>
            </a:r>
            <a:r>
              <a:rPr lang="en-US" altLang="ko-KR" b="1" dirty="0"/>
              <a:t>="</a:t>
            </a:r>
            <a:r>
              <a:rPr lang="en-US" altLang="ko-KR" b="1" dirty="0" err="1"/>
              <a:t>android.permission.VIBRATE</a:t>
            </a:r>
            <a:r>
              <a:rPr lang="en-US" altLang="ko-KR" b="1" dirty="0"/>
              <a:t>"&gt;&lt;/uses-permission&gt;</a:t>
            </a:r>
          </a:p>
          <a:p>
            <a:r>
              <a:rPr lang="en-US" altLang="ko-KR" dirty="0"/>
              <a:t>&lt;uses-permission </a:t>
            </a:r>
            <a:r>
              <a:rPr lang="en-US" altLang="ko-KR" dirty="0" err="1"/>
              <a:t>android:name</a:t>
            </a:r>
            <a:r>
              <a:rPr lang="en-US" altLang="ko-KR" dirty="0"/>
              <a:t>="</a:t>
            </a:r>
            <a:r>
              <a:rPr lang="en-US" altLang="ko-KR" dirty="0" err="1"/>
              <a:t>android.permission.WAKE_LOCK</a:t>
            </a:r>
            <a:r>
              <a:rPr lang="en-US" altLang="ko-KR" dirty="0"/>
              <a:t>"/&gt;</a:t>
            </a:r>
            <a:r>
              <a:rPr lang="en-US" altLang="ko-KR" b="1" dirty="0"/>
              <a:t>&lt;/uses-permission&gt;</a:t>
            </a:r>
          </a:p>
          <a:p>
            <a:r>
              <a:rPr lang="ko-KR" altLang="en-US" b="1" dirty="0"/>
              <a:t>추가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8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5" y="1548943"/>
            <a:ext cx="331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문제 발생시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(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참고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35077" y="3887484"/>
            <a:ext cx="7870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b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(android.support.v7.app.Notificatio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ko-KR" b="1" dirty="0" err="1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Compat.Builder</a:t>
            </a: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latin typeface="+mj-ea"/>
                <a:ea typeface="+mj-ea"/>
              </a:rPr>
              <a:t>           다음과 같이 타입캐스팅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564306"/>
            <a:ext cx="8305800" cy="92333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Incompatible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types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Required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android.support.v7app.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android.support.v4.app.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화살표: 오른쪽 19"/>
          <p:cNvSpPr/>
          <p:nvPr/>
        </p:nvSpPr>
        <p:spPr>
          <a:xfrm>
            <a:off x="584675" y="500094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entury Gothic" pitchFamily="34" charset="0"/>
              </a:rPr>
              <a:t>service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36" name="화살표: 아래쪽 35"/>
          <p:cNvSpPr/>
          <p:nvPr/>
        </p:nvSpPr>
        <p:spPr>
          <a:xfrm rot="16200000">
            <a:off x="9549392" y="3262822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71038"/>
            <a:ext cx="7696200" cy="450429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66800" y="2368157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" y="2233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5200" y="4267200"/>
            <a:ext cx="4419600" cy="152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92518" y="4198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8549" y="477671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추가한 클래스 이름 입력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19334" y="44958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19334" y="53340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푸시 메시지 전송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994856"/>
            <a:ext cx="6096872" cy="45186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5400" y="2274731"/>
            <a:ext cx="1295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2200" y="4579144"/>
            <a:ext cx="3962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2200" y="6147621"/>
            <a:ext cx="8382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4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211" y="169414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사용자들에게 전송</a:t>
            </a:r>
            <a:endParaRPr lang="en-US" sz="2000" dirty="0">
              <a:latin typeface="Century Gothic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556634" y="2514448"/>
            <a:ext cx="1256713" cy="1731384"/>
            <a:chOff x="6556634" y="2514600"/>
            <a:chExt cx="1013841" cy="1347403"/>
          </a:xfrm>
        </p:grpSpPr>
        <p:pic>
          <p:nvPicPr>
            <p:cNvPr id="1028" name="Picture 4" descr="free database icon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634" y="2514600"/>
              <a:ext cx="1013841" cy="101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881148" y="3461893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DB</a:t>
              </a:r>
              <a:endParaRPr lang="ko-KR" altLang="en-US" sz="2000" b="1" dirty="0"/>
            </a:p>
          </p:txBody>
        </p:sp>
      </p:grp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63035" y="1896536"/>
            <a:ext cx="1785055" cy="2110480"/>
            <a:chOff x="1049502" y="2281153"/>
            <a:chExt cx="2143125" cy="2523328"/>
          </a:xfrm>
        </p:grpSpPr>
        <p:pic>
          <p:nvPicPr>
            <p:cNvPr id="1034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8869" y="4096595"/>
              <a:ext cx="1784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3810" y="2925350"/>
            <a:ext cx="2883856" cy="702499"/>
            <a:chOff x="3130072" y="2853565"/>
            <a:chExt cx="2883856" cy="702499"/>
          </a:xfrm>
        </p:grpSpPr>
        <p:sp>
          <p:nvSpPr>
            <p:cNvPr id="16" name="화살표: 오른쪽 15"/>
            <p:cNvSpPr/>
            <p:nvPr/>
          </p:nvSpPr>
          <p:spPr>
            <a:xfrm>
              <a:off x="3130072" y="2853565"/>
              <a:ext cx="2883856" cy="37815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2830" y="3186732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토큰 저장</a:t>
              </a: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55406"/>
              </p:ext>
            </p:extLst>
          </p:nvPr>
        </p:nvGraphicFramePr>
        <p:xfrm>
          <a:off x="6471645" y="4581161"/>
          <a:ext cx="219133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331">
                  <a:extLst>
                    <a:ext uri="{9D8B030D-6E8A-4147-A177-3AD203B41FA5}">
                      <a16:colId xmlns:a16="http://schemas.microsoft.com/office/drawing/2014/main" val="24653247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82456752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AAAA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0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BBBB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40681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955300" y="4079729"/>
            <a:ext cx="1722075" cy="2226543"/>
            <a:chOff x="1049502" y="2281153"/>
            <a:chExt cx="2143125" cy="2661667"/>
          </a:xfrm>
        </p:grpSpPr>
        <p:pic>
          <p:nvPicPr>
            <p:cNvPr id="26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228870" y="4096595"/>
              <a:ext cx="1784389" cy="84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2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20086298">
            <a:off x="3441119" y="4229911"/>
            <a:ext cx="2883856" cy="702499"/>
            <a:chOff x="3130072" y="2853565"/>
            <a:chExt cx="2883856" cy="702499"/>
          </a:xfrm>
        </p:grpSpPr>
        <p:sp>
          <p:nvSpPr>
            <p:cNvPr id="29" name="화살표: 오른쪽 28"/>
            <p:cNvSpPr/>
            <p:nvPr/>
          </p:nvSpPr>
          <p:spPr>
            <a:xfrm>
              <a:off x="3130072" y="2853565"/>
              <a:ext cx="2883856" cy="37815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22830" y="3186732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토큰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8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개인에게 알림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71298" y="43440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웹서버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47055" y="2800598"/>
            <a:ext cx="1600200" cy="1764578"/>
            <a:chOff x="3819234" y="2665849"/>
            <a:chExt cx="1600200" cy="1764578"/>
          </a:xfrm>
        </p:grpSpPr>
        <p:pic>
          <p:nvPicPr>
            <p:cNvPr id="1040" name="Picture 16" descr="관련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234" y="2665849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108814" y="4030317"/>
              <a:ext cx="1231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FCM </a:t>
              </a:r>
              <a:r>
                <a:rPr lang="ko-KR" altLang="en-US" sz="2000" b="1" dirty="0"/>
                <a:t>서버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18698" y="1985715"/>
            <a:ext cx="1785055" cy="2110480"/>
            <a:chOff x="1049502" y="2281153"/>
            <a:chExt cx="2143125" cy="2523328"/>
          </a:xfrm>
        </p:grpSpPr>
        <p:pic>
          <p:nvPicPr>
            <p:cNvPr id="39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228869" y="4096595"/>
              <a:ext cx="1784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5512" y="4101306"/>
            <a:ext cx="1722075" cy="2226543"/>
            <a:chOff x="1049502" y="2281153"/>
            <a:chExt cx="2143125" cy="2661667"/>
          </a:xfrm>
        </p:grpSpPr>
        <p:pic>
          <p:nvPicPr>
            <p:cNvPr id="42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228870" y="4096595"/>
              <a:ext cx="1784389" cy="84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2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sp>
        <p:nvSpPr>
          <p:cNvPr id="31" name="화살표: 오른쪽 30"/>
          <p:cNvSpPr/>
          <p:nvPr/>
        </p:nvSpPr>
        <p:spPr>
          <a:xfrm rot="10800000">
            <a:off x="5574254" y="3666261"/>
            <a:ext cx="1620224" cy="5248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 rot="11531716">
            <a:off x="1965992" y="3427895"/>
            <a:ext cx="1620224" cy="5248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로 구부러짐 45"/>
          <p:cNvSpPr/>
          <p:nvPr/>
        </p:nvSpPr>
        <p:spPr>
          <a:xfrm>
            <a:off x="2061322" y="1758320"/>
            <a:ext cx="5711077" cy="1311378"/>
          </a:xfrm>
          <a:prstGeom prst="curvedDownArrow">
            <a:avLst>
              <a:gd name="adj1" fmla="val 25000"/>
              <a:gd name="adj2" fmla="val 50000"/>
              <a:gd name="adj3" fmla="val 258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39343"/>
              </p:ext>
            </p:extLst>
          </p:nvPr>
        </p:nvGraphicFramePr>
        <p:xfrm>
          <a:off x="6336530" y="5050480"/>
          <a:ext cx="219133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331">
                  <a:extLst>
                    <a:ext uri="{9D8B030D-6E8A-4147-A177-3AD203B41FA5}">
                      <a16:colId xmlns:a16="http://schemas.microsoft.com/office/drawing/2014/main" val="24653247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82456752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AAAA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0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BBBB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40681"/>
                  </a:ext>
                </a:extLst>
              </a:tr>
            </a:tbl>
          </a:graphicData>
        </a:graphic>
      </p:graphicFrame>
      <p:pic>
        <p:nvPicPr>
          <p:cNvPr id="1042" name="Picture 18" descr="server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75" y="310852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원형: 비어 있음 47"/>
          <p:cNvSpPr/>
          <p:nvPr/>
        </p:nvSpPr>
        <p:spPr>
          <a:xfrm>
            <a:off x="6019799" y="5381620"/>
            <a:ext cx="2622751" cy="421257"/>
          </a:xfrm>
          <a:prstGeom prst="donut">
            <a:avLst>
              <a:gd name="adj" fmla="val 199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모두에게 알림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0583" y="435318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웹서버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47055" y="2800598"/>
            <a:ext cx="1600200" cy="1764578"/>
            <a:chOff x="3819234" y="2665849"/>
            <a:chExt cx="1600200" cy="1764578"/>
          </a:xfrm>
        </p:grpSpPr>
        <p:pic>
          <p:nvPicPr>
            <p:cNvPr id="1040" name="Picture 16" descr="관련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234" y="2665849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108814" y="4030317"/>
              <a:ext cx="1231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FCM </a:t>
              </a:r>
              <a:r>
                <a:rPr lang="ko-KR" altLang="en-US" sz="2000" b="1" dirty="0"/>
                <a:t>서버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18698" y="1985715"/>
            <a:ext cx="1785055" cy="2110480"/>
            <a:chOff x="1049502" y="2281153"/>
            <a:chExt cx="2143125" cy="2523328"/>
          </a:xfrm>
        </p:grpSpPr>
        <p:pic>
          <p:nvPicPr>
            <p:cNvPr id="39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228869" y="4096595"/>
              <a:ext cx="1784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5512" y="4101306"/>
            <a:ext cx="1722075" cy="2226543"/>
            <a:chOff x="1049502" y="2281153"/>
            <a:chExt cx="2143125" cy="2661667"/>
          </a:xfrm>
        </p:grpSpPr>
        <p:pic>
          <p:nvPicPr>
            <p:cNvPr id="42" name="Picture 10" descr="free android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2" y="2281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228870" y="4096595"/>
              <a:ext cx="1784389" cy="84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2</a:t>
              </a:r>
              <a:r>
                <a:rPr lang="ko-KR" altLang="en-US" sz="2000" b="1" dirty="0"/>
                <a:t>번 사용자</a:t>
              </a:r>
              <a:br>
                <a:rPr lang="en-US" altLang="ko-KR" sz="2000" b="1" dirty="0"/>
              </a:br>
              <a:r>
                <a:rPr lang="en-US" altLang="ko-KR" sz="2000" b="1" dirty="0"/>
                <a:t>APP</a:t>
              </a:r>
              <a:endParaRPr lang="ko-KR" altLang="en-US" sz="2000" b="1" dirty="0"/>
            </a:p>
          </p:txBody>
        </p:sp>
      </p:grpSp>
      <p:sp>
        <p:nvSpPr>
          <p:cNvPr id="31" name="화살표: 오른쪽 30"/>
          <p:cNvSpPr/>
          <p:nvPr/>
        </p:nvSpPr>
        <p:spPr>
          <a:xfrm rot="10800000">
            <a:off x="5574254" y="3666261"/>
            <a:ext cx="1620224" cy="5248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 rot="11531716">
            <a:off x="1965992" y="3427895"/>
            <a:ext cx="1620224" cy="5248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로 구부러짐 45"/>
          <p:cNvSpPr/>
          <p:nvPr/>
        </p:nvSpPr>
        <p:spPr>
          <a:xfrm>
            <a:off x="2061322" y="1758320"/>
            <a:ext cx="5711077" cy="1311378"/>
          </a:xfrm>
          <a:prstGeom prst="curvedDownArrow">
            <a:avLst>
              <a:gd name="adj1" fmla="val 25000"/>
              <a:gd name="adj2" fmla="val 50000"/>
              <a:gd name="adj3" fmla="val 258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336530" y="5050480"/>
          <a:ext cx="219133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331">
                  <a:extLst>
                    <a:ext uri="{9D8B030D-6E8A-4147-A177-3AD203B41FA5}">
                      <a16:colId xmlns:a16="http://schemas.microsoft.com/office/drawing/2014/main" val="24653247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82456752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AAAA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0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BBBB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40681"/>
                  </a:ext>
                </a:extLst>
              </a:tr>
            </a:tbl>
          </a:graphicData>
        </a:graphic>
      </p:graphicFrame>
      <p:pic>
        <p:nvPicPr>
          <p:cNvPr id="1042" name="Picture 18" descr="server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75" y="310852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원형: 비어 있음 47"/>
          <p:cNvSpPr/>
          <p:nvPr/>
        </p:nvSpPr>
        <p:spPr>
          <a:xfrm>
            <a:off x="6019799" y="5381620"/>
            <a:ext cx="2622751" cy="863146"/>
          </a:xfrm>
          <a:prstGeom prst="donut">
            <a:avLst>
              <a:gd name="adj" fmla="val 67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오른쪽 28"/>
          <p:cNvSpPr/>
          <p:nvPr/>
        </p:nvSpPr>
        <p:spPr>
          <a:xfrm rot="8936905">
            <a:off x="2100868" y="4528631"/>
            <a:ext cx="1620224" cy="5248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모두에게 알림 조정 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(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클라이언트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7637" y="2125518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앱 내에서 관리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33" y="1971038"/>
            <a:ext cx="2143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3851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GCM (Google Cloud Messaging)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구글에서 제공하는 </a:t>
            </a:r>
            <a:r>
              <a:rPr lang="en-US" altLang="ko-KR" sz="2000" dirty="0">
                <a:solidFill>
                  <a:schemeClr val="tx1"/>
                </a:solidFill>
              </a:rPr>
              <a:t>Server 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Client app </a:t>
            </a:r>
            <a:r>
              <a:rPr lang="ko-KR" altLang="en-US" sz="2000" dirty="0">
                <a:solidFill>
                  <a:schemeClr val="tx1"/>
                </a:solidFill>
              </a:rPr>
              <a:t>간의 푸시 메시지 전송 서비스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Android &amp; iOS </a:t>
            </a:r>
            <a:r>
              <a:rPr lang="ko-KR" altLang="en-US" sz="2000" dirty="0">
                <a:solidFill>
                  <a:schemeClr val="tx1"/>
                </a:solidFill>
              </a:rPr>
              <a:t>를 지원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7383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-116171" y="6852857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푸시 알람 방식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5766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21"/>
          <p:cNvSpPr/>
          <p:nvPr/>
        </p:nvSpPr>
        <p:spPr>
          <a:xfrm>
            <a:off x="217265" y="3539370"/>
            <a:ext cx="8686800" cy="220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FCM (Firebase Cloud Messaging) 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새 버전을 의미하는데 단지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Firebase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진영에 속함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주요 구조를 그대로 갖고 있으며 </a:t>
            </a:r>
            <a:r>
              <a:rPr lang="en-US" altLang="ko-KR" sz="2000" dirty="0">
                <a:solidFill>
                  <a:schemeClr val="tx1"/>
                </a:solidFill>
              </a:rPr>
              <a:t>Android &amp; iOS &amp; Mobile Web </a:t>
            </a:r>
            <a:r>
              <a:rPr lang="ko-KR" altLang="en-US" sz="2000" dirty="0">
                <a:solidFill>
                  <a:schemeClr val="tx1"/>
                </a:solidFill>
              </a:rPr>
              <a:t>등의 다양한 플랫폼 커버 가능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화살표: 아래쪽 4"/>
          <p:cNvSpPr/>
          <p:nvPr/>
        </p:nvSpPr>
        <p:spPr>
          <a:xfrm>
            <a:off x="7620000" y="2795552"/>
            <a:ext cx="685800" cy="12192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모두에게 알림 조정</a:t>
            </a:r>
            <a:endParaRPr lang="en-US" altLang="ko-KR" sz="2000" b="1" dirty="0">
              <a:solidFill>
                <a:srgbClr val="00B0F0"/>
              </a:solidFill>
              <a:latin typeface="Century Gothic" pitchFamily="34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entury Gothic" pitchFamily="34" charset="0"/>
              </a:rPr>
              <a:t>(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클라이언트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7637" y="2125518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  </a:t>
            </a:r>
            <a:r>
              <a:rPr lang="ko-KR" altLang="en-US" sz="2400" dirty="0"/>
              <a:t>안드로이드에서 직접 설정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91" y="1963468"/>
            <a:ext cx="2386013" cy="4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46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모두에게 알림 조정</a:t>
            </a:r>
            <a:endParaRPr lang="en-US" altLang="ko-KR" sz="2000" b="1" dirty="0">
              <a:solidFill>
                <a:srgbClr val="00B0F0"/>
              </a:solidFill>
              <a:latin typeface="Century Gothic" pitchFamily="34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entury Gothic" pitchFamily="34" charset="0"/>
              </a:rPr>
              <a:t>(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서버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3" name="AutoShape 8" descr="free android icon에 대한 이미지 검색결과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7637" y="2125518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  </a:t>
            </a:r>
            <a:r>
              <a:rPr lang="ko-KR" altLang="en-US" sz="2400" dirty="0"/>
              <a:t>서버에서 관리</a:t>
            </a:r>
          </a:p>
        </p:txBody>
      </p:sp>
      <p:pic>
        <p:nvPicPr>
          <p:cNvPr id="3074" name="Picture 2" descr="php free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67" y="321379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script free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50" y="321379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6556634" y="4377501"/>
            <a:ext cx="292385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77413" y="4377501"/>
            <a:ext cx="292385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8192" y="4377501"/>
            <a:ext cx="292385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6005273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8805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7533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예제 실행 화면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캡쳐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)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7188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7" y="1524000"/>
            <a:ext cx="2767012" cy="4919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29" y="1538228"/>
            <a:ext cx="2767012" cy="491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91620" y="5634435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6526" y="6397967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240" y="6516695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itchFamily="34" charset="0"/>
              </a:rPr>
              <a:t>QnA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71321" y="1803875"/>
            <a:ext cx="731200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http://codersdict.com/19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http://blog.naver.com/PostView.nhn?blogId=cosmosjs&amp;logNo=</a:t>
            </a:r>
          </a:p>
          <a:p>
            <a:pPr marL="288000" lvl="1"/>
            <a:r>
              <a:rPr lang="en-US" altLang="ko-KR" dirty="0">
                <a:hlinkClick r:id="rId5"/>
              </a:rPr>
              <a:t>220739141098&amp;parentCategoryNo=56&amp;categoryNo=&amp;</a:t>
            </a:r>
            <a:r>
              <a:rPr lang="en-US" altLang="ko-KR" dirty="0" err="1">
                <a:hlinkClick r:id="rId5"/>
              </a:rPr>
              <a:t>viewDate</a:t>
            </a:r>
            <a:r>
              <a:rPr lang="en-US" altLang="ko-KR" dirty="0">
                <a:hlinkClick r:id="rId5"/>
              </a:rPr>
              <a:t>=</a:t>
            </a:r>
          </a:p>
          <a:p>
            <a:pPr marL="288000" lvl="1"/>
            <a:r>
              <a:rPr lang="en-US" altLang="ko-KR" dirty="0">
                <a:hlinkClick r:id="rId5"/>
              </a:rPr>
              <a:t>&amp;</a:t>
            </a:r>
            <a:r>
              <a:rPr lang="en-US" altLang="ko-KR" dirty="0" err="1">
                <a:hlinkClick r:id="rId5"/>
              </a:rPr>
              <a:t>isShowPopularPosts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true&amp;from</a:t>
            </a:r>
            <a:r>
              <a:rPr lang="en-US" altLang="ko-KR" dirty="0">
                <a:hlinkClick r:id="rId5"/>
              </a:rPr>
              <a:t>=search</a:t>
            </a:r>
            <a:endParaRPr lang="en-US" altLang="ko-KR" dirty="0"/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https://firebase.google.com/docs/cloud-messaging/android/client?hl=ko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http://stackoverflow.com/questions/37310188/failed-to-resolve-com</a:t>
            </a:r>
          </a:p>
          <a:p>
            <a:pPr marL="288000" lvl="1"/>
            <a:r>
              <a:rPr lang="en-US" altLang="ko-KR" dirty="0">
                <a:hlinkClick r:id="rId7"/>
              </a:rPr>
              <a:t>-google-firebasefirebase-core9-0-0</a:t>
            </a:r>
            <a:r>
              <a:rPr lang="en-US" altLang="ko-KR" dirty="0"/>
              <a:t> </a:t>
            </a:r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http://stackoverflow.com/questions/38249970/how-to-import-android</a:t>
            </a:r>
          </a:p>
          <a:p>
            <a:pPr marL="288000" lvl="1"/>
            <a:r>
              <a:rPr lang="en-US" altLang="ko-KR" dirty="0">
                <a:hlinkClick r:id="rId8"/>
              </a:rPr>
              <a:t>-support-v7-app-notificationcompat-builder-class-in-android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>
                <a:hlinkClick r:id="rId9"/>
              </a:rPr>
              <a:t>https://github.com/firebase/quickstart-android/tree/master/messaging/</a:t>
            </a:r>
          </a:p>
          <a:p>
            <a:pPr marL="324000"/>
            <a:r>
              <a:rPr lang="en-US" altLang="ko-KR" u="sng" dirty="0">
                <a:hlinkClick r:id="rId9"/>
              </a:rPr>
              <a:t>app/</a:t>
            </a:r>
            <a:r>
              <a:rPr lang="en-US" altLang="ko-KR" u="sng" dirty="0" err="1">
                <a:hlinkClick r:id="rId9"/>
              </a:rPr>
              <a:t>src</a:t>
            </a:r>
            <a:r>
              <a:rPr lang="en-US" altLang="ko-KR" u="sng" dirty="0">
                <a:hlinkClick r:id="rId9"/>
              </a:rPr>
              <a:t>/main/java/com/google/firebase/</a:t>
            </a:r>
            <a:r>
              <a:rPr lang="en-US" altLang="ko-KR" u="sng" dirty="0" err="1">
                <a:hlinkClick r:id="rId9"/>
              </a:rPr>
              <a:t>quickstart</a:t>
            </a:r>
            <a:r>
              <a:rPr lang="en-US" altLang="ko-KR" u="sng" dirty="0">
                <a:hlinkClick r:id="rId9"/>
              </a:rPr>
              <a:t>/</a:t>
            </a:r>
            <a:r>
              <a:rPr lang="en-US" altLang="ko-KR" u="sng" dirty="0" err="1">
                <a:hlinkClick r:id="rId9"/>
              </a:rPr>
              <a:t>fcm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6076" y="1568797"/>
            <a:ext cx="1803876" cy="400110"/>
            <a:chOff x="914400" y="1835398"/>
            <a:chExt cx="1803876" cy="400110"/>
          </a:xfrm>
        </p:grpSpPr>
        <p:sp>
          <p:nvSpPr>
            <p:cNvPr id="16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0476" y="1835398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출처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869872" y="-464127"/>
            <a:ext cx="1385455" cy="5334000"/>
          </a:xfrm>
          <a:prstGeom prst="wedgeRoundRectCallout">
            <a:avLst>
              <a:gd name="adj1" fmla="val 59364"/>
              <a:gd name="adj2" fmla="val 3372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69341" y="1600200"/>
            <a:ext cx="5184059" cy="1219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THANK YOU!</a:t>
            </a: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837" y="2669837"/>
            <a:ext cx="2853702" cy="28537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2035" y="645633"/>
            <a:ext cx="868336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ㅇ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tx1"/>
                </a:solidFill>
              </a:rPr>
              <a:t>Android 2.3(Gingerbread) </a:t>
            </a:r>
            <a:r>
              <a:rPr lang="ko-KR" altLang="en-US" sz="2000" dirty="0">
                <a:solidFill>
                  <a:schemeClr val="tx1"/>
                </a:solidFill>
              </a:rPr>
              <a:t>이상 및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</a:t>
            </a:r>
            <a:r>
              <a:rPr lang="en-US" altLang="ko-KR" sz="2000" u="sng" dirty="0">
                <a:solidFill>
                  <a:schemeClr val="tx1"/>
                </a:solidFill>
              </a:rPr>
              <a:t>Google Play </a:t>
            </a:r>
            <a:r>
              <a:rPr lang="ko-KR" altLang="en-US" sz="2000" u="sng" dirty="0">
                <a:solidFill>
                  <a:schemeClr val="tx1"/>
                </a:solidFill>
              </a:rPr>
              <a:t>서비스 </a:t>
            </a:r>
            <a:r>
              <a:rPr lang="en-US" altLang="ko-KR" sz="2000" u="sng" dirty="0">
                <a:solidFill>
                  <a:schemeClr val="tx1"/>
                </a:solidFill>
              </a:rPr>
              <a:t>10.0.1 </a:t>
            </a:r>
            <a:r>
              <a:rPr lang="ko-KR" altLang="en-US" sz="2000" dirty="0">
                <a:solidFill>
                  <a:schemeClr val="tx1"/>
                </a:solidFill>
              </a:rPr>
              <a:t>이상을 실행하는 기기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 </a:t>
            </a:r>
            <a:r>
              <a:rPr lang="ko-KR" altLang="en-US" sz="2000" dirty="0">
                <a:solidFill>
                  <a:schemeClr val="tx1"/>
                </a:solidFill>
              </a:rPr>
              <a:t>저장소의 </a:t>
            </a:r>
            <a:r>
              <a:rPr lang="en-US" altLang="ko-KR" sz="2000" dirty="0">
                <a:solidFill>
                  <a:schemeClr val="tx1"/>
                </a:solidFill>
              </a:rPr>
              <a:t>Google Play </a:t>
            </a:r>
            <a:r>
              <a:rPr lang="ko-KR" altLang="en-US" sz="2000" dirty="0">
                <a:solidFill>
                  <a:schemeClr val="tx1"/>
                </a:solidFill>
              </a:rPr>
              <a:t>서비스 </a:t>
            </a:r>
            <a:r>
              <a:rPr lang="en-US" altLang="ko-KR" sz="2000" dirty="0">
                <a:solidFill>
                  <a:schemeClr val="tx1"/>
                </a:solidFill>
              </a:rPr>
              <a:t>SDK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설치된 상태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(</a:t>
            </a:r>
            <a:r>
              <a:rPr lang="en-US" altLang="ko-KR" sz="2000" u="sng" dirty="0">
                <a:solidFill>
                  <a:schemeClr val="tx1"/>
                </a:solidFill>
                <a:hlinkClick r:id="rId3"/>
              </a:rPr>
              <a:t>https://developer.android.com/studio/intro/update.html#sdk-manager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Android </a:t>
            </a:r>
            <a:r>
              <a:rPr lang="ko-KR" altLang="en-US" sz="2000" dirty="0">
                <a:solidFill>
                  <a:schemeClr val="tx1"/>
                </a:solidFill>
              </a:rPr>
              <a:t>스튜디오 </a:t>
            </a:r>
            <a:r>
              <a:rPr lang="en-US" altLang="ko-KR" sz="2000" dirty="0">
                <a:solidFill>
                  <a:schemeClr val="tx1"/>
                </a:solidFill>
              </a:rPr>
              <a:t>1.5 </a:t>
            </a:r>
            <a:r>
              <a:rPr lang="ko-KR" altLang="en-US" sz="2000" dirty="0">
                <a:solidFill>
                  <a:schemeClr val="tx1"/>
                </a:solidFill>
              </a:rPr>
              <a:t>이상 버전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hlinkClick r:id="rId4"/>
              </a:rPr>
              <a:t>https://developer.android.com/studio/index.html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</a:t>
            </a:r>
            <a:r>
              <a:rPr lang="ko-KR" altLang="en-US" sz="2000" dirty="0">
                <a:solidFill>
                  <a:schemeClr val="tx1"/>
                </a:solidFill>
              </a:rPr>
              <a:t> 계정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선행 조건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9" y="2187116"/>
            <a:ext cx="7334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6" y="2184876"/>
            <a:ext cx="7391400" cy="4341228"/>
          </a:xfrm>
          <a:prstGeom prst="rect">
            <a:avLst/>
          </a:prstGeom>
        </p:spPr>
      </p:pic>
      <p:sp>
        <p:nvSpPr>
          <p:cNvPr id="26" name="자유형: 도형 25"/>
          <p:cNvSpPr/>
          <p:nvPr/>
        </p:nvSpPr>
        <p:spPr>
          <a:xfrm>
            <a:off x="6927176" y="4002646"/>
            <a:ext cx="1648119" cy="2272899"/>
          </a:xfrm>
          <a:custGeom>
            <a:avLst/>
            <a:gdLst>
              <a:gd name="connsiteX0" fmla="*/ 872145 w 1413044"/>
              <a:gd name="connsiteY0" fmla="*/ 779 h 2272899"/>
              <a:gd name="connsiteX1" fmla="*/ 1396239 w 1413044"/>
              <a:gd name="connsiteY1" fmla="*/ 423137 h 2272899"/>
              <a:gd name="connsiteX2" fmla="*/ 1399038 w 1413044"/>
              <a:gd name="connsiteY2" fmla="*/ 441498 h 2272899"/>
              <a:gd name="connsiteX3" fmla="*/ 1401794 w 1413044"/>
              <a:gd name="connsiteY3" fmla="*/ 449882 h 2272899"/>
              <a:gd name="connsiteX4" fmla="*/ 1406252 w 1413044"/>
              <a:gd name="connsiteY4" fmla="*/ 488819 h 2272899"/>
              <a:gd name="connsiteX5" fmla="*/ 1412279 w 1413044"/>
              <a:gd name="connsiteY5" fmla="*/ 528356 h 2272899"/>
              <a:gd name="connsiteX6" fmla="*/ 1411870 w 1413044"/>
              <a:gd name="connsiteY6" fmla="*/ 537878 h 2272899"/>
              <a:gd name="connsiteX7" fmla="*/ 1413044 w 1413044"/>
              <a:gd name="connsiteY7" fmla="*/ 548132 h 2272899"/>
              <a:gd name="connsiteX8" fmla="*/ 1410091 w 1413044"/>
              <a:gd name="connsiteY8" fmla="*/ 579197 h 2272899"/>
              <a:gd name="connsiteX9" fmla="*/ 1407827 w 1413044"/>
              <a:gd name="connsiteY9" fmla="*/ 631819 h 2272899"/>
              <a:gd name="connsiteX10" fmla="*/ 1024814 w 1413044"/>
              <a:gd name="connsiteY10" fmla="*/ 1083996 h 2272899"/>
              <a:gd name="connsiteX11" fmla="*/ 1074659 w 1413044"/>
              <a:gd name="connsiteY11" fmla="*/ 2233629 h 2272899"/>
              <a:gd name="connsiteX12" fmla="*/ 808694 w 1413044"/>
              <a:gd name="connsiteY12" fmla="*/ 1112517 h 2272899"/>
              <a:gd name="connsiteX13" fmla="*/ 701785 w 1413044"/>
              <a:gd name="connsiteY13" fmla="*/ 1096632 h 2272899"/>
              <a:gd name="connsiteX14" fmla="*/ 693375 w 1413044"/>
              <a:gd name="connsiteY14" fmla="*/ 1093744 h 2272899"/>
              <a:gd name="connsiteX15" fmla="*/ 0 w 1413044"/>
              <a:gd name="connsiteY15" fmla="*/ 2272899 h 2272899"/>
              <a:gd name="connsiteX16" fmla="*/ 503262 w 1413044"/>
              <a:gd name="connsiteY16" fmla="*/ 1004376 h 2272899"/>
              <a:gd name="connsiteX17" fmla="*/ 433961 w 1413044"/>
              <a:gd name="connsiteY17" fmla="*/ 947071 h 2272899"/>
              <a:gd name="connsiteX18" fmla="*/ 284928 w 1413044"/>
              <a:gd name="connsiteY18" fmla="*/ 683718 h 2272899"/>
              <a:gd name="connsiteX19" fmla="*/ 280389 w 1413044"/>
              <a:gd name="connsiteY19" fmla="*/ 651074 h 2272899"/>
              <a:gd name="connsiteX20" fmla="*/ 279370 w 1413044"/>
              <a:gd name="connsiteY20" fmla="*/ 647783 h 2272899"/>
              <a:gd name="connsiteX21" fmla="*/ 278132 w 1413044"/>
              <a:gd name="connsiteY21" fmla="*/ 634844 h 2272899"/>
              <a:gd name="connsiteX22" fmla="*/ 270412 w 1413044"/>
              <a:gd name="connsiteY22" fmla="*/ 579327 h 2272899"/>
              <a:gd name="connsiteX23" fmla="*/ 271292 w 1413044"/>
              <a:gd name="connsiteY23" fmla="*/ 563385 h 2272899"/>
              <a:gd name="connsiteX24" fmla="*/ 269906 w 1413044"/>
              <a:gd name="connsiteY24" fmla="*/ 548903 h 2272899"/>
              <a:gd name="connsiteX25" fmla="*/ 274198 w 1413044"/>
              <a:gd name="connsiteY25" fmla="*/ 510754 h 2272899"/>
              <a:gd name="connsiteX26" fmla="*/ 276237 w 1413044"/>
              <a:gd name="connsiteY26" fmla="*/ 473826 h 2272899"/>
              <a:gd name="connsiteX27" fmla="*/ 280045 w 1413044"/>
              <a:gd name="connsiteY27" fmla="*/ 458785 h 2272899"/>
              <a:gd name="connsiteX28" fmla="*/ 281094 w 1413044"/>
              <a:gd name="connsiteY28" fmla="*/ 449456 h 2272899"/>
              <a:gd name="connsiteX29" fmla="*/ 286546 w 1413044"/>
              <a:gd name="connsiteY29" fmla="*/ 433107 h 2272899"/>
              <a:gd name="connsiteX30" fmla="*/ 301528 w 1413044"/>
              <a:gd name="connsiteY30" fmla="*/ 373928 h 2272899"/>
              <a:gd name="connsiteX31" fmla="*/ 764866 w 1413044"/>
              <a:gd name="connsiteY31" fmla="*/ 5067 h 2272899"/>
              <a:gd name="connsiteX32" fmla="*/ 872145 w 1413044"/>
              <a:gd name="connsiteY32" fmla="*/ 779 h 22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3044" h="2272899">
                <a:moveTo>
                  <a:pt x="872145" y="779"/>
                </a:moveTo>
                <a:cubicBezTo>
                  <a:pt x="1118917" y="13535"/>
                  <a:pt x="1334964" y="181700"/>
                  <a:pt x="1396239" y="423137"/>
                </a:cubicBezTo>
                <a:lnTo>
                  <a:pt x="1399038" y="441498"/>
                </a:lnTo>
                <a:lnTo>
                  <a:pt x="1401794" y="449882"/>
                </a:lnTo>
                <a:lnTo>
                  <a:pt x="1406252" y="488819"/>
                </a:lnTo>
                <a:lnTo>
                  <a:pt x="1412279" y="528356"/>
                </a:lnTo>
                <a:lnTo>
                  <a:pt x="1411870" y="537878"/>
                </a:lnTo>
                <a:lnTo>
                  <a:pt x="1413044" y="548132"/>
                </a:lnTo>
                <a:lnTo>
                  <a:pt x="1410091" y="579197"/>
                </a:lnTo>
                <a:lnTo>
                  <a:pt x="1407827" y="631819"/>
                </a:lnTo>
                <a:cubicBezTo>
                  <a:pt x="1379311" y="835423"/>
                  <a:pt x="1235773" y="1014381"/>
                  <a:pt x="1024814" y="1083996"/>
                </a:cubicBezTo>
                <a:lnTo>
                  <a:pt x="1074659" y="2233629"/>
                </a:lnTo>
                <a:lnTo>
                  <a:pt x="808694" y="1112517"/>
                </a:lnTo>
                <a:cubicBezTo>
                  <a:pt x="772006" y="1110466"/>
                  <a:pt x="736265" y="1105068"/>
                  <a:pt x="701785" y="1096632"/>
                </a:cubicBezTo>
                <a:lnTo>
                  <a:pt x="693375" y="1093744"/>
                </a:lnTo>
                <a:lnTo>
                  <a:pt x="0" y="2272899"/>
                </a:lnTo>
                <a:lnTo>
                  <a:pt x="503262" y="1004376"/>
                </a:lnTo>
                <a:lnTo>
                  <a:pt x="433961" y="947071"/>
                </a:lnTo>
                <a:cubicBezTo>
                  <a:pt x="361668" y="875462"/>
                  <a:pt x="309173" y="784887"/>
                  <a:pt x="284928" y="683718"/>
                </a:cubicBezTo>
                <a:lnTo>
                  <a:pt x="280389" y="651074"/>
                </a:lnTo>
                <a:lnTo>
                  <a:pt x="279370" y="647783"/>
                </a:lnTo>
                <a:lnTo>
                  <a:pt x="278132" y="634844"/>
                </a:lnTo>
                <a:lnTo>
                  <a:pt x="270412" y="579327"/>
                </a:lnTo>
                <a:lnTo>
                  <a:pt x="271292" y="563385"/>
                </a:lnTo>
                <a:lnTo>
                  <a:pt x="269906" y="548903"/>
                </a:lnTo>
                <a:lnTo>
                  <a:pt x="274198" y="510754"/>
                </a:lnTo>
                <a:lnTo>
                  <a:pt x="276237" y="473826"/>
                </a:lnTo>
                <a:lnTo>
                  <a:pt x="280045" y="458785"/>
                </a:lnTo>
                <a:lnTo>
                  <a:pt x="281094" y="449456"/>
                </a:lnTo>
                <a:lnTo>
                  <a:pt x="286546" y="433107"/>
                </a:lnTo>
                <a:lnTo>
                  <a:pt x="301528" y="373928"/>
                </a:lnTo>
                <a:cubicBezTo>
                  <a:pt x="370419" y="181077"/>
                  <a:pt x="545692" y="33934"/>
                  <a:pt x="764866" y="5067"/>
                </a:cubicBezTo>
                <a:cubicBezTo>
                  <a:pt x="801012" y="307"/>
                  <a:pt x="836892" y="-1043"/>
                  <a:pt x="872145" y="77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4383" y="427860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Finish </a:t>
            </a:r>
            <a:r>
              <a:rPr lang="ko-KR" altLang="en-US" sz="1200" dirty="0"/>
              <a:t>버튼이</a:t>
            </a:r>
            <a:endParaRPr lang="en-US" altLang="ko-KR" sz="1200" dirty="0"/>
          </a:p>
          <a:p>
            <a:r>
              <a:rPr lang="ko-KR" altLang="en-US" sz="1200" dirty="0"/>
              <a:t>활성화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될때까지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Next </a:t>
            </a:r>
            <a:r>
              <a:rPr lang="ko-KR" altLang="en-US" sz="1200" dirty="0"/>
              <a:t>버튼 클릭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6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83" y="2137330"/>
            <a:ext cx="7666102" cy="4254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2152" y="1745231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itchFamily="34" charset="0"/>
                <a:hlinkClick r:id="rId5"/>
              </a:rPr>
              <a:t>https://console.firebase.google.com/?hl=ko</a:t>
            </a:r>
            <a:r>
              <a:rPr lang="ko-KR" altLang="en-US" sz="2000" dirty="0">
                <a:latin typeface="Century Gothic" pitchFamily="34" charset="0"/>
              </a:rPr>
              <a:t>에 접속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4931" y="4038600"/>
            <a:ext cx="1219200" cy="86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0" y="4471077"/>
            <a:ext cx="381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300428" y="4073900"/>
            <a:ext cx="9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307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B0F0"/>
                </a:solidFill>
                <a:latin typeface="Century Gothic" pitchFamily="34" charset="0"/>
              </a:rPr>
              <a:t>FireBase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332103"/>
            <a:ext cx="3848064" cy="391284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906" y="1851712"/>
            <a:ext cx="724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entury Gothic" pitchFamily="34" charset="0"/>
              </a:rPr>
              <a:t>프로젝트 이름</a:t>
            </a:r>
            <a:r>
              <a:rPr lang="ko-KR" altLang="en-US" dirty="0">
                <a:latin typeface="Century Gothic" pitchFamily="34" charset="0"/>
              </a:rPr>
              <a:t>을 작성하고 </a:t>
            </a:r>
            <a:r>
              <a:rPr lang="ko-KR" altLang="en-US" b="1" dirty="0">
                <a:latin typeface="Century Gothic" pitchFamily="34" charset="0"/>
              </a:rPr>
              <a:t>국가</a:t>
            </a:r>
            <a:r>
              <a:rPr lang="en-US" altLang="ko-KR" b="1" dirty="0">
                <a:latin typeface="Century Gothic" pitchFamily="34" charset="0"/>
              </a:rPr>
              <a:t>/</a:t>
            </a:r>
            <a:r>
              <a:rPr lang="ko-KR" altLang="en-US" b="1" dirty="0">
                <a:latin typeface="Century Gothic" pitchFamily="34" charset="0"/>
              </a:rPr>
              <a:t>지역</a:t>
            </a:r>
            <a:r>
              <a:rPr lang="ko-KR" altLang="en-US" dirty="0">
                <a:latin typeface="Century Gothic" pitchFamily="34" charset="0"/>
              </a:rPr>
              <a:t>을 선택</a:t>
            </a:r>
            <a:r>
              <a:rPr lang="en-US" altLang="ko-KR" dirty="0">
                <a:latin typeface="Century Gothic" pitchFamily="34" charset="0"/>
              </a:rPr>
              <a:t>.</a:t>
            </a:r>
            <a:r>
              <a:rPr lang="ko-KR" altLang="en-US" dirty="0">
                <a:latin typeface="Century Gothic" pitchFamily="34" charset="0"/>
              </a:rPr>
              <a:t> </a:t>
            </a:r>
            <a:endParaRPr lang="en-US" altLang="ko-KR" dirty="0">
              <a:latin typeface="Century Gothic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229" y="5715662"/>
            <a:ext cx="1179419" cy="331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170611" y="5881599"/>
            <a:ext cx="460634" cy="20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666332" y="538946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</a:p>
        </p:txBody>
      </p:sp>
    </p:spTree>
    <p:extLst>
      <p:ext uri="{BB962C8B-B14F-4D97-AF65-F5344CB8AC3E}">
        <p14:creationId xmlns:p14="http://schemas.microsoft.com/office/powerpoint/2010/main" val="39666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1" y="1889734"/>
            <a:ext cx="7939325" cy="457686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24400" y="2961407"/>
            <a:ext cx="838200" cy="931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38800" y="2683267"/>
            <a:ext cx="498988" cy="278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137788" y="2332535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1143000" y="1858791"/>
            <a:ext cx="681657" cy="319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707529" y="2220102"/>
            <a:ext cx="273671" cy="4200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661681" y="2647374"/>
            <a:ext cx="22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명 확인</a:t>
            </a:r>
          </a:p>
        </p:txBody>
      </p:sp>
    </p:spTree>
    <p:extLst>
      <p:ext uri="{BB962C8B-B14F-4D97-AF65-F5344CB8AC3E}">
        <p14:creationId xmlns:p14="http://schemas.microsoft.com/office/powerpoint/2010/main" val="28059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873</Words>
  <Application>Microsoft Office PowerPoint</Application>
  <PresentationFormat>화면 슬라이드 쇼(4:3)</PresentationFormat>
  <Paragraphs>326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inherit</vt:lpstr>
      <vt:lpstr>나눔고딕코딩</vt:lpstr>
      <vt:lpstr>맑은 고딕</vt:lpstr>
      <vt:lpstr>Arial</vt:lpstr>
      <vt:lpstr>Calibri</vt:lpstr>
      <vt:lpstr>Candara</vt:lpstr>
      <vt:lpstr>Century Gothic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 Ho</dc:creator>
  <cp:lastModifiedBy>서민호</cp:lastModifiedBy>
  <cp:revision>110</cp:revision>
  <dcterms:created xsi:type="dcterms:W3CDTF">2011-03-13T05:18:58Z</dcterms:created>
  <dcterms:modified xsi:type="dcterms:W3CDTF">2017-05-30T04:17:34Z</dcterms:modified>
</cp:coreProperties>
</file>