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Urbanist Light"/>
      <p:regular r:id="rId11"/>
      <p:bold r:id="rId12"/>
      <p:italic r:id="rId13"/>
      <p:boldItalic r:id="rId14"/>
    </p:embeddedFont>
    <p:embeddedFont>
      <p:font typeface="Urbanist Black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UrbanistLight-regular.fntdata"/><Relationship Id="rId10" Type="http://schemas.openxmlformats.org/officeDocument/2006/relationships/slide" Target="slides/slide4.xml"/><Relationship Id="rId13" Type="http://schemas.openxmlformats.org/officeDocument/2006/relationships/font" Target="fonts/UrbanistLight-italic.fntdata"/><Relationship Id="rId12" Type="http://schemas.openxmlformats.org/officeDocument/2006/relationships/font" Target="fonts/Urbanist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UrbanistBlack-bold.fntdata"/><Relationship Id="rId14" Type="http://schemas.openxmlformats.org/officeDocument/2006/relationships/font" Target="fonts/UrbanistLight-boldItalic.fntdata"/><Relationship Id="rId16" Type="http://schemas.openxmlformats.org/officeDocument/2006/relationships/font" Target="fonts/UrbanistBlack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3a6cba7cf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53a6cba7cf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53a6cba7cf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53a6cba7cf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3a6cba7cf_2_2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53a6cba7cf_2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3a6cba7cf_2_2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53a6cba7cf_2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11" Type="http://schemas.openxmlformats.org/officeDocument/2006/relationships/image" Target="../media/image21.png"/><Relationship Id="rId10" Type="http://schemas.openxmlformats.org/officeDocument/2006/relationships/image" Target="../media/image12.png"/><Relationship Id="rId9" Type="http://schemas.openxmlformats.org/officeDocument/2006/relationships/image" Target="../media/image4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3.png"/><Relationship Id="rId7" Type="http://schemas.openxmlformats.org/officeDocument/2006/relationships/image" Target="../media/image9.png"/><Relationship Id="rId8" Type="http://schemas.openxmlformats.org/officeDocument/2006/relationships/image" Target="../media/image1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3.png"/><Relationship Id="rId13" Type="http://schemas.openxmlformats.org/officeDocument/2006/relationships/image" Target="../media/image10.png"/><Relationship Id="rId1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6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7.png"/><Relationship Id="rId8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20.png"/><Relationship Id="rId8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30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0.png"/><Relationship Id="rId7" Type="http://schemas.openxmlformats.org/officeDocument/2006/relationships/image" Target="../media/image33.png"/><Relationship Id="rId8" Type="http://schemas.openxmlformats.org/officeDocument/2006/relationships/image" Target="../media/image2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3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48.png"/><Relationship Id="rId7" Type="http://schemas.openxmlformats.org/officeDocument/2006/relationships/image" Target="../media/image26.png"/><Relationship Id="rId8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21.png"/><Relationship Id="rId8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3.png"/><Relationship Id="rId8" Type="http://schemas.openxmlformats.org/officeDocument/2006/relationships/image" Target="../media/image4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3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8.png"/><Relationship Id="rId7" Type="http://schemas.openxmlformats.org/officeDocument/2006/relationships/image" Target="../media/image48.png"/><Relationship Id="rId8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4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44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19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9" Type="http://schemas.openxmlformats.org/officeDocument/2006/relationships/image" Target="../media/image26.png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48.png"/><Relationship Id="rId8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03441" y="2581275"/>
            <a:ext cx="6192008" cy="241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6447" y="3863014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59" name="Google Shape;59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5219" y="4301191"/>
            <a:ext cx="545527" cy="7895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60" name="Google Shape;60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83254" y="4301191"/>
            <a:ext cx="545527" cy="7895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61" name="Google Shape;61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5581" y="3112037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01909" y="3112037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7513927" y="3863014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4609" y="4106198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6049" y="4149266"/>
            <a:ext cx="1612655" cy="74651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970210" y="4228223"/>
            <a:ext cx="997741" cy="66755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2000250" y="1186324"/>
            <a:ext cx="5143500" cy="2770852"/>
          </a:xfrm>
          <a:prstGeom prst="rect">
            <a:avLst/>
          </a:prstGeom>
          <a:solidFill>
            <a:srgbClr val="FBC6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2202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pic>
        <p:nvPicPr>
          <p:cNvPr id="72" name="Google Shape;72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1420" y="4302697"/>
            <a:ext cx="823075" cy="53595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75" name="Google Shape;75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05006" y="3813248"/>
            <a:ext cx="672338" cy="94271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76" name="Google Shape;76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0161" y="429431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49961" y="1786385"/>
            <a:ext cx="693872" cy="13207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00161" y="3515855"/>
            <a:ext cx="672338" cy="127528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flipH="1">
            <a:off x="184496" y="2463825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flipH="1">
            <a:off x="7181118" y="3963986"/>
            <a:ext cx="823076" cy="53595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81" name="Google Shape;81;p1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41174" y="264375"/>
            <a:ext cx="1308786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7890" y="2509046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24931" y="84736"/>
            <a:ext cx="693872" cy="13207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8">
            <a:alphaModFix/>
          </a:blip>
          <a:srcRect b="0" l="0" r="37365" t="0"/>
          <a:stretch/>
        </p:blipFill>
        <p:spPr>
          <a:xfrm>
            <a:off x="8297269" y="4062084"/>
            <a:ext cx="846731" cy="693872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341405"/>
            <a:ext cx="3274695" cy="2617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869" y="3316691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96918" y="3316691"/>
            <a:ext cx="693872" cy="13207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97" name="Google Shape;9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5838" y="4172850"/>
            <a:ext cx="1612655" cy="74651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906" y="3096939"/>
            <a:ext cx="672338" cy="127528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02" name="Google Shape;102;p21"/>
          <p:cNvPicPr preferRelativeResize="0"/>
          <p:nvPr/>
        </p:nvPicPr>
        <p:blipFill rotWithShape="1">
          <a:blip r:embed="rId7">
            <a:alphaModFix/>
          </a:blip>
          <a:srcRect b="0" l="0" r="12426" t="0"/>
          <a:stretch/>
        </p:blipFill>
        <p:spPr>
          <a:xfrm>
            <a:off x="8580353" y="2046560"/>
            <a:ext cx="563648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7892" y="4266709"/>
            <a:ext cx="1612655" cy="74651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7276030" y="84736"/>
            <a:ext cx="1351854" cy="693872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2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746" y="3570947"/>
            <a:ext cx="693872" cy="13207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2570" y="4226538"/>
            <a:ext cx="1308787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10" name="Google Shape;110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2299249" y="2848364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77487" y="3362786"/>
            <a:ext cx="823076" cy="53595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35410" y="3060400"/>
            <a:ext cx="672338" cy="94270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16" name="Google Shape;116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1592" y="266241"/>
            <a:ext cx="823075" cy="53595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7026624" y="4227546"/>
            <a:ext cx="1308786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18" name="Google Shape;118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3749" y="313238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18803" y="1993523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0263" y="2897861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24" name="Google Shape;124;p24"/>
          <p:cNvPicPr preferRelativeResize="0"/>
          <p:nvPr/>
        </p:nvPicPr>
        <p:blipFill rotWithShape="1">
          <a:blip r:embed="rId8">
            <a:alphaModFix/>
          </a:blip>
          <a:srcRect b="16735" l="0" r="0" t="0"/>
          <a:stretch/>
        </p:blipFill>
        <p:spPr>
          <a:xfrm>
            <a:off x="6007797" y="4565749"/>
            <a:ext cx="1351854" cy="5777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57675" y="2855480"/>
            <a:ext cx="672338" cy="94271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29" name="Google Shape;129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987" y="2909623"/>
            <a:ext cx="672338" cy="127528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82686" y="4212857"/>
            <a:ext cx="1612655" cy="74651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PTMON slide">
  <p:cSld name="18_PPTMON slid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233" y="3969486"/>
            <a:ext cx="1308786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95879" y="2969060"/>
            <a:ext cx="672338" cy="94271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36" name="Google Shape;13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15233" y="4239857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37" name="Google Shape;13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91646" y="4127732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325" y="200783"/>
            <a:ext cx="672338" cy="127528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42" name="Google Shape;142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1350496" y="30902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flipH="1">
            <a:off x="6848950" y="4170864"/>
            <a:ext cx="1308786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44" name="Google Shape;144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8415122" y="3240491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/>
          <p:nvPr>
            <p:ph idx="2" type="pic"/>
          </p:nvPr>
        </p:nvSpPr>
        <p:spPr>
          <a:xfrm>
            <a:off x="5856437" y="0"/>
            <a:ext cx="3287563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147" name="Google Shape;147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95411" y="423133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50" name="Google Shape;150;p28"/>
          <p:cNvPicPr preferRelativeResize="0"/>
          <p:nvPr/>
        </p:nvPicPr>
        <p:blipFill rotWithShape="1">
          <a:blip r:embed="rId7">
            <a:alphaModFix/>
          </a:blip>
          <a:srcRect b="0" l="0" r="25568" t="0"/>
          <a:stretch/>
        </p:blipFill>
        <p:spPr>
          <a:xfrm flipH="1">
            <a:off x="-1" y="3963985"/>
            <a:ext cx="974147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PPTMON slide">
  <p:cSld name="19_PPTMON slid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37078" y="3569195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55" name="Google Shape;155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5760" y="3492630"/>
            <a:ext cx="672338" cy="94271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56" name="Google Shape;156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91551" y="4129782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1636" y="3399138"/>
            <a:ext cx="672338" cy="127528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61" name="Google Shape;161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7607" y="4189177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62" name="Google Shape;162;p30"/>
          <p:cNvPicPr preferRelativeResize="0"/>
          <p:nvPr/>
        </p:nvPicPr>
        <p:blipFill rotWithShape="1">
          <a:blip r:embed="rId8">
            <a:alphaModFix/>
          </a:blip>
          <a:srcRect b="0" l="0" r="17498" t="0"/>
          <a:stretch/>
        </p:blipFill>
        <p:spPr>
          <a:xfrm>
            <a:off x="7813535" y="143844"/>
            <a:ext cx="1330465" cy="74651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PPTMON slide">
  <p:cSld name="20_PPTMON slid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3918" y="4191992"/>
            <a:ext cx="1308787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67" name="Google Shape;16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8803" y="3734993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68" name="Google Shape;168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7669" y="3462320"/>
            <a:ext cx="643626" cy="105037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69" name="Google Shape;169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flipH="1">
            <a:off x="883953" y="4191992"/>
            <a:ext cx="997741" cy="66755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2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2"/>
          <p:cNvSpPr/>
          <p:nvPr>
            <p:ph idx="2" type="pic"/>
          </p:nvPr>
        </p:nvSpPr>
        <p:spPr>
          <a:xfrm>
            <a:off x="5601145" y="542314"/>
            <a:ext cx="1922415" cy="4061832"/>
          </a:xfrm>
          <a:prstGeom prst="roundRect">
            <a:avLst>
              <a:gd fmla="val 11269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74" name="Google Shape;174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13403" y="3286313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75" name="Google Shape;175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6770" y="3457131"/>
            <a:ext cx="693872" cy="1320751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76" name="Google Shape;176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60010" y="4209356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77" name="Google Shape;177;p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47611" y="2842217"/>
            <a:ext cx="672338" cy="1275289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>
            <p:ph idx="2" type="pic"/>
          </p:nvPr>
        </p:nvSpPr>
        <p:spPr>
          <a:xfrm>
            <a:off x="442118" y="709211"/>
            <a:ext cx="4975311" cy="3725077"/>
          </a:xfrm>
          <a:prstGeom prst="roundRect">
            <a:avLst>
              <a:gd fmla="val 1746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82" name="Google Shape;182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00576" y="123330"/>
            <a:ext cx="672338" cy="127529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83" name="Google Shape;18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51203" y="3618708"/>
            <a:ext cx="672338" cy="94271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84" name="Google Shape;18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37296" y="3354238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8743" y="4487978"/>
            <a:ext cx="823075" cy="535956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4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4"/>
          <p:cNvSpPr/>
          <p:nvPr>
            <p:ph idx="2" type="pic"/>
          </p:nvPr>
        </p:nvSpPr>
        <p:spPr>
          <a:xfrm>
            <a:off x="3171795" y="671511"/>
            <a:ext cx="5300668" cy="3456386"/>
          </a:xfrm>
          <a:prstGeom prst="roundRect">
            <a:avLst>
              <a:gd fmla="val 684" name="adj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190" name="Google Shape;19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1358" y="2940629"/>
            <a:ext cx="746511" cy="1583943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91" name="Google Shape;191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30709" y="3324525"/>
            <a:ext cx="545527" cy="789578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  <p:pic>
        <p:nvPicPr>
          <p:cNvPr id="192" name="Google Shape;192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95055" y="4254201"/>
            <a:ext cx="1308786" cy="665160"/>
          </a:xfrm>
          <a:prstGeom prst="rect">
            <a:avLst/>
          </a:prstGeom>
          <a:noFill/>
          <a:ln>
            <a:noFill/>
          </a:ln>
          <a:effectLst>
            <a:reflection blurRad="0" dir="0" dist="0" endA="0" endPos="33000" kx="0" rotWithShape="0" algn="bl" stA="27000" stPos="0" sy="-100000" ky="0"/>
          </a:effectLst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328394" y="5167288"/>
            <a:ext cx="1679403" cy="18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6">
            <a:hlinkClick r:id="rId4"/>
          </p:cNvPr>
          <p:cNvSpPr txBox="1"/>
          <p:nvPr/>
        </p:nvSpPr>
        <p:spPr>
          <a:xfrm>
            <a:off x="3136204" y="5209079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202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/>
          <p:nvPr/>
        </p:nvSpPr>
        <p:spPr>
          <a:xfrm>
            <a:off x="714375" y="933450"/>
            <a:ext cx="3276600" cy="3276600"/>
          </a:xfrm>
          <a:prstGeom prst="ellipse">
            <a:avLst/>
          </a:prstGeom>
          <a:solidFill>
            <a:srgbClr val="FBC67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2202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Chess </a:t>
            </a:r>
            <a:endParaRPr sz="4500">
              <a:solidFill>
                <a:srgbClr val="02202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2202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ML</a:t>
            </a:r>
            <a:endParaRPr sz="4500">
              <a:solidFill>
                <a:srgbClr val="02202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4935571" y="1115526"/>
            <a:ext cx="3788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C67D"/>
              </a:solidFill>
              <a:latin typeface="Urbanist Light"/>
              <a:ea typeface="Urbanist Light"/>
              <a:cs typeface="Urbanist Light"/>
              <a:sym typeface="Urbanist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BC67D"/>
              </a:solidFill>
              <a:latin typeface="Urbanist Light"/>
              <a:ea typeface="Urbanist Light"/>
              <a:cs typeface="Urbanist Light"/>
              <a:sym typeface="Urbanist Light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4935570" y="1227925"/>
            <a:ext cx="2770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Proyecto Cálculo ELO</a:t>
            </a:r>
            <a:endParaRPr sz="24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0" y="5049725"/>
            <a:ext cx="97377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1977991" y="1127474"/>
            <a:ext cx="5190423" cy="523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54000" spcFirstLastPara="1" rIns="5400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Resumen</a:t>
            </a:r>
            <a:endParaRPr sz="21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1771442" y="2838782"/>
            <a:ext cx="1551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BC67D"/>
              </a:buClr>
              <a:buSzPts val="900"/>
              <a:buFont typeface="Noto Sans Symbols"/>
              <a:buChar char="▪"/>
            </a:pPr>
            <a:r>
              <a:rPr lang="en" sz="900">
                <a:solidFill>
                  <a:srgbClr val="FBC67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Crear un modelo predictivo para cálcular el ELO de jugadores sin ELo previo</a:t>
            </a:r>
            <a:endParaRPr sz="900">
              <a:solidFill>
                <a:srgbClr val="FBC67D"/>
              </a:solidFill>
              <a:latin typeface="Urbanist Light"/>
              <a:ea typeface="Urbanist Light"/>
              <a:cs typeface="Urbanist Light"/>
              <a:sym typeface="Urbanist Light"/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1771442" y="2425232"/>
            <a:ext cx="15517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Objetivos</a:t>
            </a:r>
            <a:endParaRPr sz="14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1732607" y="1986651"/>
            <a:ext cx="133207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01</a:t>
            </a:r>
            <a:endParaRPr sz="21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927490" y="2838782"/>
            <a:ext cx="1551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BC67D"/>
              </a:buClr>
              <a:buSzPts val="900"/>
              <a:buFont typeface="Noto Sans Symbols"/>
              <a:buChar char="▪"/>
            </a:pPr>
            <a:r>
              <a:rPr lang="en" sz="900">
                <a:solidFill>
                  <a:srgbClr val="FBC67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¿Jugamos?</a:t>
            </a:r>
            <a:endParaRPr sz="1100"/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BC67D"/>
              </a:buClr>
              <a:buSzPts val="900"/>
              <a:buFont typeface="Noto Sans Symbols"/>
              <a:buChar char="▪"/>
            </a:pPr>
            <a:r>
              <a:rPr lang="en" sz="900">
                <a:solidFill>
                  <a:srgbClr val="FBC67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La mejor forma de ver cómo funciona algo es tocándolo, probándolo</a:t>
            </a:r>
            <a:endParaRPr sz="900">
              <a:solidFill>
                <a:srgbClr val="FBC67D"/>
              </a:solidFill>
              <a:latin typeface="Urbanist Light"/>
              <a:ea typeface="Urbanist Light"/>
              <a:cs typeface="Urbanist Light"/>
              <a:sym typeface="Urbanist Light"/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3927489" y="2425232"/>
            <a:ext cx="155176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Demo técnica</a:t>
            </a:r>
            <a:endParaRPr sz="14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17" name="Google Shape;217;p38"/>
          <p:cNvSpPr/>
          <p:nvPr/>
        </p:nvSpPr>
        <p:spPr>
          <a:xfrm>
            <a:off x="3888655" y="1986651"/>
            <a:ext cx="133207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02</a:t>
            </a:r>
            <a:endParaRPr sz="21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18" name="Google Shape;218;p38"/>
          <p:cNvSpPr txBox="1"/>
          <p:nvPr/>
        </p:nvSpPr>
        <p:spPr>
          <a:xfrm>
            <a:off x="6083537" y="2838782"/>
            <a:ext cx="1551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BC67D"/>
              </a:buClr>
              <a:buSzPts val="900"/>
              <a:buFont typeface="Noto Sans Symbols"/>
              <a:buChar char="▪"/>
            </a:pPr>
            <a:r>
              <a:rPr lang="en" sz="900">
                <a:solidFill>
                  <a:srgbClr val="FBC67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¿Impresionado con el resultado?</a:t>
            </a:r>
            <a:endParaRPr sz="900">
              <a:solidFill>
                <a:srgbClr val="FBC67D"/>
              </a:solidFill>
              <a:latin typeface="Urbanist Light"/>
              <a:ea typeface="Urbanist Light"/>
              <a:cs typeface="Urbanist Light"/>
              <a:sym typeface="Urbanist Light"/>
            </a:endParaRPr>
          </a:p>
          <a:p>
            <a:pPr indent="-12065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FBC67D"/>
              </a:buClr>
              <a:buSzPts val="900"/>
              <a:buFont typeface="Urbanist Light"/>
              <a:buChar char="▪"/>
            </a:pPr>
            <a:r>
              <a:rPr lang="en" sz="900">
                <a:solidFill>
                  <a:srgbClr val="FBC67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Ahora podrás ver cómo de bueno es nuestro método</a:t>
            </a:r>
            <a:endParaRPr sz="900">
              <a:solidFill>
                <a:srgbClr val="FBC67D"/>
              </a:solidFill>
              <a:latin typeface="Urbanist Light"/>
              <a:ea typeface="Urbanist Light"/>
              <a:cs typeface="Urbanist Light"/>
              <a:sym typeface="Urbanist Light"/>
            </a:endParaRPr>
          </a:p>
        </p:txBody>
      </p:sp>
      <p:sp>
        <p:nvSpPr>
          <p:cNvPr id="219" name="Google Shape;219;p38"/>
          <p:cNvSpPr/>
          <p:nvPr/>
        </p:nvSpPr>
        <p:spPr>
          <a:xfrm>
            <a:off x="6083525" y="2425225"/>
            <a:ext cx="216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Explicación Resultados</a:t>
            </a:r>
            <a:endParaRPr sz="14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20" name="Google Shape;220;p38"/>
          <p:cNvSpPr/>
          <p:nvPr/>
        </p:nvSpPr>
        <p:spPr>
          <a:xfrm>
            <a:off x="6044702" y="1986651"/>
            <a:ext cx="1332077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03</a:t>
            </a:r>
            <a:endParaRPr sz="21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21" name="Google Shape;221;p38"/>
          <p:cNvSpPr/>
          <p:nvPr/>
        </p:nvSpPr>
        <p:spPr>
          <a:xfrm>
            <a:off x="0" y="5065550"/>
            <a:ext cx="97377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2634343" y="1916346"/>
            <a:ext cx="3875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27" name="Google Shape;227;p39"/>
          <p:cNvSpPr/>
          <p:nvPr/>
        </p:nvSpPr>
        <p:spPr>
          <a:xfrm>
            <a:off x="0" y="5143500"/>
            <a:ext cx="97377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9" title="maxresdefault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237" y="1369250"/>
            <a:ext cx="4275526" cy="24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/>
        </p:nvSpPr>
        <p:spPr>
          <a:xfrm>
            <a:off x="531238" y="907271"/>
            <a:ext cx="2272879" cy="3924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Demos técnica</a:t>
            </a:r>
            <a:endParaRPr sz="21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5207242" y="907271"/>
            <a:ext cx="3405521" cy="996348"/>
          </a:xfrm>
          <a:prstGeom prst="rect">
            <a:avLst/>
          </a:prstGeom>
          <a:solidFill>
            <a:srgbClr val="FBC67D"/>
          </a:solidFill>
          <a:ln>
            <a:noFill/>
          </a:ln>
          <a:effectLst>
            <a:outerShdw blurRad="127000" rotWithShape="0" algn="t" dir="5400000" dist="63500">
              <a:srgbClr val="000000">
                <a:alpha val="14901"/>
              </a:srgbClr>
            </a:outerShdw>
          </a:effectLst>
        </p:spPr>
        <p:txBody>
          <a:bodyPr anchorCtr="0" anchor="ctr" bIns="27000" lIns="135000" spcFirstLastPara="1" rIns="135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2202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En un programa externo se juega contra un motor de ajedrez para evaluar el ELO del jugador</a:t>
            </a:r>
            <a:endParaRPr sz="1100"/>
          </a:p>
        </p:txBody>
      </p:sp>
      <p:sp>
        <p:nvSpPr>
          <p:cNvPr id="235" name="Google Shape;235;p40"/>
          <p:cNvSpPr/>
          <p:nvPr/>
        </p:nvSpPr>
        <p:spPr>
          <a:xfrm>
            <a:off x="5207242" y="2088371"/>
            <a:ext cx="3405521" cy="996348"/>
          </a:xfrm>
          <a:prstGeom prst="rect">
            <a:avLst/>
          </a:prstGeom>
          <a:solidFill>
            <a:srgbClr val="FBC67D"/>
          </a:solidFill>
          <a:ln>
            <a:noFill/>
          </a:ln>
          <a:effectLst>
            <a:outerShdw blurRad="127000" rotWithShape="0" algn="t" dir="5400000" dist="63500">
              <a:srgbClr val="000000">
                <a:alpha val="14901"/>
              </a:srgbClr>
            </a:outerShdw>
          </a:effectLst>
        </p:spPr>
        <p:txBody>
          <a:bodyPr anchorCtr="0" anchor="ctr" bIns="27000" lIns="135000" spcFirstLastPara="1" rIns="135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2202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Nuestro sistema de analisis de jugadas está en fase activa de desarrollo, mientras alcanza el nivel de exigencia máximo que exigimos usaremos un software externo.</a:t>
            </a:r>
            <a:endParaRPr sz="1100"/>
          </a:p>
        </p:txBody>
      </p:sp>
      <p:sp>
        <p:nvSpPr>
          <p:cNvPr id="236" name="Google Shape;236;p40"/>
          <p:cNvSpPr/>
          <p:nvPr/>
        </p:nvSpPr>
        <p:spPr>
          <a:xfrm>
            <a:off x="5207242" y="3269471"/>
            <a:ext cx="3405521" cy="996348"/>
          </a:xfrm>
          <a:prstGeom prst="rect">
            <a:avLst/>
          </a:prstGeom>
          <a:solidFill>
            <a:srgbClr val="FBC67D"/>
          </a:solidFill>
          <a:ln>
            <a:noFill/>
          </a:ln>
          <a:effectLst>
            <a:outerShdw blurRad="127000" rotWithShape="0" algn="t" dir="5400000" dist="63500">
              <a:srgbClr val="000000">
                <a:alpha val="14901"/>
              </a:srgbClr>
            </a:outerShdw>
          </a:effectLst>
        </p:spPr>
        <p:txBody>
          <a:bodyPr anchorCtr="0" anchor="ctr" bIns="27000" lIns="135000" spcFirstLastPara="1" rIns="135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2202D"/>
                </a:solidFill>
                <a:latin typeface="Urbanist Light"/>
                <a:ea typeface="Urbanist Light"/>
                <a:cs typeface="Urbanist Light"/>
                <a:sym typeface="Urbanist Light"/>
              </a:rPr>
              <a:t>Con nuestro modelo predictivo para el cálculo de ELO Vd. obrendrá rápidamente y de forma precisa una estimación de su ELO conforme a su desempeño en la partida</a:t>
            </a:r>
            <a:endParaRPr sz="1100"/>
          </a:p>
        </p:txBody>
      </p:sp>
      <p:sp>
        <p:nvSpPr>
          <p:cNvPr id="237" name="Google Shape;237;p40"/>
          <p:cNvSpPr/>
          <p:nvPr/>
        </p:nvSpPr>
        <p:spPr>
          <a:xfrm>
            <a:off x="3156141" y="907271"/>
            <a:ext cx="2051099" cy="996348"/>
          </a:xfrm>
          <a:prstGeom prst="rect">
            <a:avLst/>
          </a:prstGeom>
          <a:solidFill>
            <a:srgbClr val="0110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Partida rápida</a:t>
            </a:r>
            <a:endParaRPr sz="18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38" name="Google Shape;238;p40"/>
          <p:cNvSpPr/>
          <p:nvPr/>
        </p:nvSpPr>
        <p:spPr>
          <a:xfrm>
            <a:off x="3156141" y="2088371"/>
            <a:ext cx="2051099" cy="996348"/>
          </a:xfrm>
          <a:prstGeom prst="rect">
            <a:avLst/>
          </a:prstGeom>
          <a:solidFill>
            <a:srgbClr val="0110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Analisis</a:t>
            </a:r>
            <a:endParaRPr sz="18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39" name="Google Shape;239;p40"/>
          <p:cNvSpPr/>
          <p:nvPr/>
        </p:nvSpPr>
        <p:spPr>
          <a:xfrm>
            <a:off x="3156141" y="3269471"/>
            <a:ext cx="2051099" cy="996348"/>
          </a:xfrm>
          <a:prstGeom prst="rect">
            <a:avLst/>
          </a:prstGeom>
          <a:solidFill>
            <a:srgbClr val="01101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BC67D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Resultado</a:t>
            </a:r>
            <a:endParaRPr sz="1800">
              <a:solidFill>
                <a:srgbClr val="FBC67D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</p:txBody>
      </p:sp>
      <p:sp>
        <p:nvSpPr>
          <p:cNvPr id="240" name="Google Shape;240;p40"/>
          <p:cNvSpPr/>
          <p:nvPr/>
        </p:nvSpPr>
        <p:spPr>
          <a:xfrm>
            <a:off x="0" y="5143500"/>
            <a:ext cx="97377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