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Garamond" panose="02020404030301010803" pitchFamily="18" charset="0"/>
      <p:regular r:id="rId16"/>
      <p:bold r:id="rId17"/>
      <p:italic r:id="rId18"/>
    </p:embeddedFont>
    <p:embeddedFont>
      <p:font typeface="Roboto" panose="020B060402020202020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24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79672757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79672757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Ahmed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7af6317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7af6317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Ahmed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7af6317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7af6317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Ahmed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7af6354c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7af6354c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8dbb0ee5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8dbb0ee5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solidFill>
                  <a:schemeClr val="dk1"/>
                </a:solidFill>
                <a:latin typeface="Roboto"/>
                <a:ea typeface="Roboto"/>
                <a:cs typeface="Roboto"/>
                <a:sym typeface="Roboto"/>
              </a:rPr>
              <a:t>ZACK:</a:t>
            </a:r>
            <a:endParaRPr sz="2300">
              <a:solidFill>
                <a:schemeClr val="dk1"/>
              </a:solidFill>
              <a:latin typeface="Roboto"/>
              <a:ea typeface="Roboto"/>
              <a:cs typeface="Roboto"/>
              <a:sym typeface="Roboto"/>
            </a:endParaRPr>
          </a:p>
          <a:p>
            <a:pPr marL="457200" lvl="0" indent="-330200" algn="just" rtl="0">
              <a:spcBef>
                <a:spcPts val="1600"/>
              </a:spcBef>
              <a:spcAft>
                <a:spcPts val="0"/>
              </a:spcAft>
              <a:buClr>
                <a:schemeClr val="dk1"/>
              </a:buClr>
              <a:buSzPts val="1600"/>
              <a:buFont typeface="Roboto"/>
              <a:buChar char="●"/>
            </a:pPr>
            <a:r>
              <a:rPr lang="en" sz="1600">
                <a:solidFill>
                  <a:schemeClr val="dk1"/>
                </a:solidFill>
                <a:latin typeface="Roboto"/>
                <a:ea typeface="Roboto"/>
                <a:cs typeface="Roboto"/>
                <a:sym typeface="Roboto"/>
              </a:rPr>
              <a:t>Possible deployment of bots for military application</a:t>
            </a:r>
            <a:endParaRPr sz="1600">
              <a:solidFill>
                <a:schemeClr val="dk1"/>
              </a:solidFill>
              <a:latin typeface="Roboto"/>
              <a:ea typeface="Roboto"/>
              <a:cs typeface="Roboto"/>
              <a:sym typeface="Roboto"/>
            </a:endParaRPr>
          </a:p>
          <a:p>
            <a:pPr marL="914400" lvl="1"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Build FOB </a:t>
            </a:r>
            <a:endParaRPr sz="1200">
              <a:solidFill>
                <a:schemeClr val="dk1"/>
              </a:solidFill>
              <a:latin typeface="Roboto"/>
              <a:ea typeface="Roboto"/>
              <a:cs typeface="Roboto"/>
              <a:sym typeface="Roboto"/>
            </a:endParaRPr>
          </a:p>
          <a:p>
            <a:pPr marL="1371600" lvl="2"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Modern application is in war of Iraq</a:t>
            </a:r>
            <a:endParaRPr sz="1200">
              <a:solidFill>
                <a:schemeClr val="dk1"/>
              </a:solidFill>
              <a:latin typeface="Roboto"/>
              <a:ea typeface="Roboto"/>
              <a:cs typeface="Roboto"/>
              <a:sym typeface="Roboto"/>
            </a:endParaRPr>
          </a:p>
          <a:p>
            <a:pPr marL="1371600" lvl="2"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Place barracks or structures throughout</a:t>
            </a:r>
            <a:endParaRPr sz="1200">
              <a:solidFill>
                <a:schemeClr val="dk1"/>
              </a:solidFill>
              <a:latin typeface="Roboto"/>
              <a:ea typeface="Roboto"/>
              <a:cs typeface="Roboto"/>
              <a:sym typeface="Roboto"/>
            </a:endParaRPr>
          </a:p>
          <a:p>
            <a:pPr marL="1371600" lvl="2"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Reduce physical threat to humans during build by external forces</a:t>
            </a:r>
            <a:endParaRPr sz="1200">
              <a:solidFill>
                <a:schemeClr val="dk1"/>
              </a:solidFill>
              <a:latin typeface="Roboto"/>
              <a:ea typeface="Roboto"/>
              <a:cs typeface="Roboto"/>
              <a:sym typeface="Roboto"/>
            </a:endParaRPr>
          </a:p>
          <a:p>
            <a:pPr marL="914400" lvl="1"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Build surrounding infrastructure for a Mars base</a:t>
            </a:r>
            <a:endParaRPr sz="1200">
              <a:solidFill>
                <a:schemeClr val="dk1"/>
              </a:solidFill>
              <a:latin typeface="Roboto"/>
              <a:ea typeface="Roboto"/>
              <a:cs typeface="Roboto"/>
              <a:sym typeface="Roboto"/>
            </a:endParaRPr>
          </a:p>
          <a:p>
            <a:pPr marL="1371600" lvl="2"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Place pipes, lines, foundations, surrounding buildings</a:t>
            </a:r>
            <a:endParaRPr sz="1200">
              <a:solidFill>
                <a:schemeClr val="dk1"/>
              </a:solidFill>
              <a:latin typeface="Roboto"/>
              <a:ea typeface="Roboto"/>
              <a:cs typeface="Roboto"/>
              <a:sym typeface="Roboto"/>
            </a:endParaRPr>
          </a:p>
          <a:p>
            <a:pPr marL="1371600" lvl="2"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Reduce environmental threats to humans during build</a:t>
            </a:r>
            <a:endParaRPr sz="1200">
              <a:solidFill>
                <a:schemeClr val="dk1"/>
              </a:solidFill>
              <a:latin typeface="Roboto"/>
              <a:ea typeface="Roboto"/>
              <a:cs typeface="Roboto"/>
              <a:sym typeface="Roboto"/>
            </a:endParaRPr>
          </a:p>
          <a:p>
            <a:pPr marL="457200" lvl="0" indent="-330200" algn="just"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Maximize or minimize area covered</a:t>
            </a:r>
            <a:endParaRPr sz="1600">
              <a:solidFill>
                <a:schemeClr val="dk1"/>
              </a:solidFill>
              <a:latin typeface="Roboto"/>
              <a:ea typeface="Roboto"/>
              <a:cs typeface="Roboto"/>
              <a:sym typeface="Roboto"/>
            </a:endParaRPr>
          </a:p>
          <a:p>
            <a:pPr marL="914400" lvl="1"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Localization around center will allow structures or materials to be placed to cover the optimal area. </a:t>
            </a:r>
            <a:endParaRPr sz="1200">
              <a:solidFill>
                <a:schemeClr val="dk1"/>
              </a:solidFill>
              <a:latin typeface="Roboto"/>
              <a:ea typeface="Roboto"/>
              <a:cs typeface="Roboto"/>
              <a:sym typeface="Roboto"/>
            </a:endParaRPr>
          </a:p>
          <a:p>
            <a:pPr marL="914400" lvl="1" indent="-304800" algn="just"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Area can be covered in a natural way</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8dbb0ee58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8dbb0ee5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chemeClr val="dk1"/>
                </a:solidFill>
                <a:latin typeface="Roboto"/>
                <a:ea typeface="Roboto"/>
                <a:cs typeface="Roboto"/>
                <a:sym typeface="Roboto"/>
              </a:rPr>
              <a:t>ZACK:</a:t>
            </a:r>
            <a:endParaRPr sz="1400" b="1">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a:solidFill>
                  <a:schemeClr val="dk1"/>
                </a:solidFill>
                <a:latin typeface="Roboto"/>
                <a:ea typeface="Roboto"/>
                <a:cs typeface="Roboto"/>
                <a:sym typeface="Roboto"/>
              </a:rPr>
              <a:t>Kilobots are mobile agents capable sensing, moving, and  of  which communicate with each other and can be used to model large distributed systems. </a:t>
            </a:r>
            <a:endParaRPr>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a:solidFill>
                  <a:schemeClr val="dk1"/>
                </a:solidFill>
                <a:latin typeface="Roboto"/>
                <a:ea typeface="Roboto"/>
                <a:cs typeface="Roboto"/>
                <a:sym typeface="Roboto"/>
              </a:rPr>
              <a:t>Coverage: Mobile agents are spread apart at a maximum distance from on another in order to cover the maximum distance.</a:t>
            </a:r>
            <a:endParaRPr sz="60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a:solidFill>
                  <a:schemeClr val="dk1"/>
                </a:solidFill>
                <a:latin typeface="Roboto"/>
                <a:ea typeface="Roboto"/>
                <a:cs typeface="Roboto"/>
                <a:sym typeface="Roboto"/>
              </a:rPr>
              <a:t>Localization is a method used by mobile agents to know where other mobile agents in the system are located.</a:t>
            </a:r>
            <a:endParaRPr>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r>
              <a:rPr lang="en">
                <a:solidFill>
                  <a:schemeClr val="dk1"/>
                </a:solidFill>
                <a:latin typeface="Roboto"/>
                <a:ea typeface="Roboto"/>
                <a:cs typeface="Roboto"/>
                <a:sym typeface="Roboto"/>
              </a:rPr>
              <a:t>Pattern Formation is a technique used to make mobile agents form a specific pattern.</a:t>
            </a:r>
            <a:endParaRPr sz="6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8dbb0ee5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8dbb0ee5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Moris:</a:t>
            </a:r>
            <a:br>
              <a:rPr lang="en" sz="1300" b="1"/>
            </a:br>
            <a:r>
              <a:rPr lang="en">
                <a:solidFill>
                  <a:schemeClr val="dk1"/>
                </a:solidFill>
                <a:latin typeface="Roboto"/>
                <a:ea typeface="Roboto"/>
                <a:cs typeface="Roboto"/>
                <a:sym typeface="Roboto"/>
              </a:rPr>
              <a:t>This project was motivated by the content presented in CECS 574. Distributed system topics such as leader election, broadcast and coverage cast are used to achieve localization, coverage and pattern formation. Each topic aided in creating </a:t>
            </a:r>
            <a:endParaRPr>
              <a:solidFill>
                <a:schemeClr val="dk1"/>
              </a:solidFill>
              <a:latin typeface="Roboto"/>
              <a:ea typeface="Roboto"/>
              <a:cs typeface="Roboto"/>
              <a:sym typeface="Roboto"/>
            </a:endParaRPr>
          </a:p>
          <a:p>
            <a:pPr marL="0" lvl="0" indent="0" algn="l" rtl="0">
              <a:lnSpc>
                <a:spcPct val="115000"/>
              </a:lnSpc>
              <a:spcBef>
                <a:spcPts val="0"/>
              </a:spcBef>
              <a:spcAft>
                <a:spcPts val="1600"/>
              </a:spcAft>
              <a:buNone/>
            </a:pPr>
            <a:r>
              <a:rPr lang="en">
                <a:solidFill>
                  <a:schemeClr val="dk1"/>
                </a:solidFill>
                <a:latin typeface="Roboto"/>
                <a:ea typeface="Roboto"/>
                <a:cs typeface="Roboto"/>
                <a:sym typeface="Roboto"/>
              </a:rPr>
              <a:t>These distributed system topics were applied to form the pattern (POINT) shown in figure 2</a:t>
            </a:r>
            <a:endParaRPr sz="600"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79672757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79672757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Moris:</a:t>
            </a:r>
            <a:endParaRPr sz="1400" b="1">
              <a:solidFill>
                <a:schemeClr val="dk1"/>
              </a:solidFill>
              <a:latin typeface="Roboto"/>
              <a:ea typeface="Roboto"/>
              <a:cs typeface="Roboto"/>
              <a:sym typeface="Roboto"/>
            </a:endParaRPr>
          </a:p>
          <a:p>
            <a:pPr marL="0" lvl="0" indent="0" algn="l" rtl="0">
              <a:spcBef>
                <a:spcPts val="0"/>
              </a:spcBef>
              <a:spcAft>
                <a:spcPts val="0"/>
              </a:spcAft>
              <a:buNone/>
            </a:pPr>
            <a:endParaRPr sz="1400" b="1">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600">
                <a:solidFill>
                  <a:schemeClr val="dk1"/>
                </a:solidFill>
                <a:latin typeface="Roboto"/>
                <a:ea typeface="Roboto"/>
                <a:cs typeface="Roboto"/>
                <a:sym typeface="Roboto"/>
              </a:rPr>
              <a:t>The pattern requires 15 kilobots and the following assumptions are made:</a:t>
            </a:r>
            <a:endParaRPr sz="160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sz="1600">
                <a:solidFill>
                  <a:schemeClr val="dk1"/>
                </a:solidFill>
                <a:latin typeface="Roboto"/>
                <a:ea typeface="Roboto"/>
                <a:cs typeface="Roboto"/>
                <a:sym typeface="Roboto"/>
              </a:rPr>
              <a:t>1. 3 nodes are set in a triangle (which is used as the seed)</a:t>
            </a:r>
            <a:endParaRPr sz="160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sz="1600">
                <a:solidFill>
                  <a:schemeClr val="dk1"/>
                </a:solidFill>
                <a:latin typeface="Roboto"/>
                <a:ea typeface="Roboto"/>
                <a:cs typeface="Roboto"/>
                <a:sym typeface="Roboto"/>
              </a:rPr>
              <a:t>2. 12 nodes random placement within broadcast range.</a:t>
            </a:r>
            <a:endParaRPr sz="160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sz="1600">
                <a:solidFill>
                  <a:schemeClr val="dk1"/>
                </a:solidFill>
                <a:latin typeface="Roboto"/>
                <a:ea typeface="Roboto"/>
                <a:cs typeface="Roboto"/>
                <a:sym typeface="Roboto"/>
              </a:rPr>
              <a:t>3. Seed of three has space around it.</a:t>
            </a:r>
            <a:endParaRPr sz="1600">
              <a:solidFill>
                <a:schemeClr val="dk1"/>
              </a:solidFill>
              <a:latin typeface="Roboto"/>
              <a:ea typeface="Roboto"/>
              <a:cs typeface="Roboto"/>
              <a:sym typeface="Roboto"/>
            </a:endParaRPr>
          </a:p>
          <a:p>
            <a:pPr marL="0" lvl="0" indent="0" algn="l" rtl="0">
              <a:lnSpc>
                <a:spcPct val="115000"/>
              </a:lnSpc>
              <a:spcBef>
                <a:spcPts val="1600"/>
              </a:spcBef>
              <a:spcAft>
                <a:spcPts val="1600"/>
              </a:spcAft>
              <a:buNone/>
            </a:pPr>
            <a:r>
              <a:rPr lang="en" sz="1600">
                <a:solidFill>
                  <a:schemeClr val="dk1"/>
                </a:solidFill>
                <a:latin typeface="Roboto"/>
                <a:ea typeface="Roboto"/>
                <a:cs typeface="Roboto"/>
                <a:sym typeface="Roboto"/>
              </a:rPr>
              <a:t>If these conditions are not met, then the pattern will not be formed.</a:t>
            </a:r>
            <a:endParaRPr sz="1400" b="1">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7967275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7967275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Morris:</a:t>
            </a:r>
            <a:endParaRPr sz="1400" b="1">
              <a:solidFill>
                <a:schemeClr val="dk1"/>
              </a:solidFill>
              <a:latin typeface="Roboto"/>
              <a:ea typeface="Roboto"/>
              <a:cs typeface="Roboto"/>
              <a:sym typeface="Roboto"/>
            </a:endParaRPr>
          </a:p>
          <a:p>
            <a:pPr marL="0" lvl="0" indent="0" algn="l" rtl="0">
              <a:spcBef>
                <a:spcPts val="0"/>
              </a:spcBef>
              <a:spcAft>
                <a:spcPts val="0"/>
              </a:spcAft>
              <a:buNone/>
            </a:pPr>
            <a:endParaRPr sz="1400" b="1">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600">
                <a:solidFill>
                  <a:schemeClr val="dk1"/>
                </a:solidFill>
                <a:latin typeface="Roboto"/>
                <a:ea typeface="Roboto"/>
                <a:cs typeface="Roboto"/>
                <a:sym typeface="Roboto"/>
              </a:rPr>
              <a:t>Seeding Algorithm (aka leader election):</a:t>
            </a:r>
            <a:endParaRPr sz="1600">
              <a:solidFill>
                <a:schemeClr val="dk1"/>
              </a:solidFill>
              <a:latin typeface="Roboto"/>
              <a:ea typeface="Roboto"/>
              <a:cs typeface="Roboto"/>
              <a:sym typeface="Roboto"/>
            </a:endParaRPr>
          </a:p>
          <a:p>
            <a:pPr marL="457200" lvl="0" indent="-317500" algn="l" rtl="0">
              <a:lnSpc>
                <a:spcPct val="115000"/>
              </a:lnSpc>
              <a:spcBef>
                <a:spcPts val="1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Each node cycles all neighbors. If two neighbours with distance of set threshold (40) set status as potential leader (warlord) </a:t>
            </a:r>
            <a:endParaRPr sz="1400">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If status is potential leader, then share id and election flag true.</a:t>
            </a:r>
            <a:endParaRPr sz="1400">
              <a:solidFill>
                <a:schemeClr val="dk1"/>
              </a:solidFill>
              <a:latin typeface="Roboto"/>
              <a:ea typeface="Roboto"/>
              <a:cs typeface="Roboto"/>
              <a:sym typeface="Roboto"/>
            </a:endParaRPr>
          </a:p>
          <a:p>
            <a:pPr marL="0" lvl="0" indent="0" algn="l" rtl="0">
              <a:lnSpc>
                <a:spcPct val="115000"/>
              </a:lnSpc>
              <a:spcBef>
                <a:spcPts val="1600"/>
              </a:spcBef>
              <a:spcAft>
                <a:spcPts val="0"/>
              </a:spcAft>
              <a:buNone/>
            </a:pPr>
            <a:r>
              <a:rPr lang="en" sz="1400">
                <a:solidFill>
                  <a:schemeClr val="dk1"/>
                </a:solidFill>
                <a:latin typeface="Roboto"/>
                <a:ea typeface="Roboto"/>
                <a:cs typeface="Roboto"/>
                <a:sym typeface="Roboto"/>
              </a:rPr>
              <a:t>Upon receiving a message: </a:t>
            </a:r>
            <a:endParaRPr sz="1400">
              <a:solidFill>
                <a:schemeClr val="dk1"/>
              </a:solidFill>
              <a:latin typeface="Roboto"/>
              <a:ea typeface="Roboto"/>
              <a:cs typeface="Roboto"/>
              <a:sym typeface="Roboto"/>
            </a:endParaRPr>
          </a:p>
          <a:p>
            <a:pPr marL="457200" lvl="0" indent="-317500" algn="l" rtl="0">
              <a:lnSpc>
                <a:spcPct val="115000"/>
              </a:lnSpc>
              <a:spcBef>
                <a:spcPts val="1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If status is not seed or status is seed and received message is a potential leader with id less than the current then set the received message id to leader. Updated distance if necessary and status to potentially safe.</a:t>
            </a:r>
            <a:endParaRPr sz="1400">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If neighbors have same potential leader and all are safe neighbours, then set status to safe.</a:t>
            </a:r>
            <a:endParaRPr sz="1400">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If status is potential leader and all nodes are safe, then set status to final leader..</a:t>
            </a:r>
            <a:endParaRPr sz="1400" b="1">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7967275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7967275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ERICK:</a:t>
            </a:r>
            <a:endParaRPr sz="1400" b="1">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150">
                <a:solidFill>
                  <a:srgbClr val="737F8D"/>
                </a:solidFill>
                <a:highlight>
                  <a:srgbClr val="FFFFFF"/>
                </a:highlight>
              </a:rPr>
              <a:t>Movement:</a:t>
            </a:r>
            <a:br>
              <a:rPr lang="en" sz="1150">
                <a:solidFill>
                  <a:srgbClr val="737F8D"/>
                </a:solidFill>
                <a:highlight>
                  <a:srgbClr val="FFFFFF"/>
                </a:highlight>
              </a:rPr>
            </a:br>
            <a:r>
              <a:rPr lang="en" sz="1150">
                <a:solidFill>
                  <a:srgbClr val="737F8D"/>
                </a:solidFill>
                <a:highlight>
                  <a:srgbClr val="FFFFFF"/>
                </a:highlight>
              </a:rPr>
              <a:t>        Assumption: All nodes in range due to tree structure</a:t>
            </a:r>
            <a:br>
              <a:rPr lang="en" sz="1150">
                <a:solidFill>
                  <a:srgbClr val="737F8D"/>
                </a:solidFill>
                <a:highlight>
                  <a:srgbClr val="FFFFFF"/>
                </a:highlight>
              </a:rPr>
            </a:br>
            <a:r>
              <a:rPr lang="en" sz="1150">
                <a:solidFill>
                  <a:srgbClr val="737F8D"/>
                </a:solidFill>
                <a:highlight>
                  <a:srgbClr val="FFFFFF"/>
                </a:highlight>
              </a:rPr>
              <a:t>   if target_id != my_id</a:t>
            </a:r>
            <a:br>
              <a:rPr lang="en" sz="1150">
                <a:solidFill>
                  <a:srgbClr val="737F8D"/>
                </a:solidFill>
                <a:highlight>
                  <a:srgbClr val="FFFFFF"/>
                </a:highlight>
              </a:rPr>
            </a:br>
            <a:r>
              <a:rPr lang="en" sz="1150">
                <a:solidFill>
                  <a:srgbClr val="737F8D"/>
                </a:solidFill>
                <a:highlight>
                  <a:srgbClr val="FFFFFF"/>
                </a:highlight>
              </a:rPr>
              <a:t>        fwd msg</a:t>
            </a:r>
            <a:br>
              <a:rPr lang="en" sz="1150">
                <a:solidFill>
                  <a:srgbClr val="737F8D"/>
                </a:solidFill>
                <a:highlight>
                  <a:srgbClr val="FFFFFF"/>
                </a:highlight>
              </a:rPr>
            </a:br>
            <a:r>
              <a:rPr lang="en" sz="1150">
                <a:solidFill>
                  <a:srgbClr val="737F8D"/>
                </a:solidFill>
                <a:highlight>
                  <a:srgbClr val="FFFFFF"/>
                </a:highlight>
              </a:rPr>
              <a:t>    else </a:t>
            </a:r>
            <a:br>
              <a:rPr lang="en" sz="1150">
                <a:solidFill>
                  <a:srgbClr val="737F8D"/>
                </a:solidFill>
                <a:highlight>
                  <a:srgbClr val="FFFFFF"/>
                </a:highlight>
              </a:rPr>
            </a:br>
            <a:r>
              <a:rPr lang="en" sz="1150">
                <a:solidFill>
                  <a:srgbClr val="737F8D"/>
                </a:solidFill>
                <a:highlight>
                  <a:srgbClr val="FFFFFF"/>
                </a:highlight>
              </a:rPr>
              <a:t>        target node orbits nearest neighbor</a:t>
            </a:r>
            <a:br>
              <a:rPr lang="en" sz="1150">
                <a:solidFill>
                  <a:srgbClr val="737F8D"/>
                </a:solidFill>
                <a:highlight>
                  <a:srgbClr val="FFFFFF"/>
                </a:highlight>
              </a:rPr>
            </a:br>
            <a:r>
              <a:rPr lang="en" sz="1150">
                <a:solidFill>
                  <a:srgbClr val="737F8D"/>
                </a:solidFill>
                <a:highlight>
                  <a:srgbClr val="FFFFFF"/>
                </a:highlight>
              </a:rPr>
              <a:t>        orbit continues until it see next nearest neighbor</a:t>
            </a:r>
            <a:br>
              <a:rPr lang="en" sz="1150">
                <a:solidFill>
                  <a:srgbClr val="737F8D"/>
                </a:solidFill>
                <a:highlight>
                  <a:srgbClr val="FFFFFF"/>
                </a:highlight>
              </a:rPr>
            </a:br>
            <a:r>
              <a:rPr lang="en" sz="1150">
                <a:solidFill>
                  <a:srgbClr val="737F8D"/>
                </a:solidFill>
                <a:highlight>
                  <a:srgbClr val="FFFFFF"/>
                </a:highlight>
              </a:rPr>
              <a:t>            orbiting node compares static node with next static node</a:t>
            </a:r>
            <a:br>
              <a:rPr lang="en" sz="1150">
                <a:solidFill>
                  <a:srgbClr val="737F8D"/>
                </a:solidFill>
                <a:highlight>
                  <a:srgbClr val="FFFFFF"/>
                </a:highlight>
              </a:rPr>
            </a:br>
            <a:r>
              <a:rPr lang="en" sz="1150">
                <a:solidFill>
                  <a:srgbClr val="737F8D"/>
                </a:solidFill>
                <a:highlight>
                  <a:srgbClr val="FFFFFF"/>
                </a:highlight>
              </a:rPr>
              <a:t>            orbiting node will orbit next static node</a:t>
            </a:r>
            <a:br>
              <a:rPr lang="en" sz="1150">
                <a:solidFill>
                  <a:srgbClr val="737F8D"/>
                </a:solidFill>
                <a:highlight>
                  <a:srgbClr val="FFFFFF"/>
                </a:highlight>
              </a:rPr>
            </a:br>
            <a:r>
              <a:rPr lang="en" sz="1150">
                <a:solidFill>
                  <a:srgbClr val="737F8D"/>
                </a:solidFill>
                <a:highlight>
                  <a:srgbClr val="FFFFFF"/>
                </a:highlight>
              </a:rPr>
              <a:t>        node orbits until it encounters OVERLORD nodes</a:t>
            </a:r>
            <a:br>
              <a:rPr lang="en" sz="1150">
                <a:solidFill>
                  <a:srgbClr val="737F8D"/>
                </a:solidFill>
                <a:highlight>
                  <a:srgbClr val="FFFFFF"/>
                </a:highlight>
              </a:rPr>
            </a:br>
            <a:r>
              <a:rPr lang="en" sz="1150">
                <a:solidFill>
                  <a:srgbClr val="737F8D"/>
                </a:solidFill>
                <a:highlight>
                  <a:srgbClr val="FFFFFF"/>
                </a:highlight>
              </a:rPr>
              <a:t>        node orbits overlord node</a:t>
            </a:r>
            <a:br>
              <a:rPr lang="en" sz="1150">
                <a:solidFill>
                  <a:srgbClr val="737F8D"/>
                </a:solidFill>
                <a:highlight>
                  <a:srgbClr val="FFFFFF"/>
                </a:highlight>
              </a:rPr>
            </a:br>
            <a:r>
              <a:rPr lang="en" sz="1150">
                <a:solidFill>
                  <a:srgbClr val="737F8D"/>
                </a:solidFill>
                <a:highlight>
                  <a:srgbClr val="FFFFFF"/>
                </a:highlight>
              </a:rPr>
              <a:t>        node stops orbit when it encounters designated position relative to OVERLORD. </a:t>
            </a:r>
            <a:br>
              <a:rPr lang="en" sz="1150">
                <a:solidFill>
                  <a:srgbClr val="737F8D"/>
                </a:solidFill>
                <a:highlight>
                  <a:srgbClr val="FFFFFF"/>
                </a:highlight>
              </a:rPr>
            </a:br>
            <a:r>
              <a:rPr lang="en" sz="1150">
                <a:solidFill>
                  <a:srgbClr val="737F8D"/>
                </a:solidFill>
                <a:highlight>
                  <a:srgbClr val="FFFFFF"/>
                </a:highlight>
              </a:rPr>
              <a:t>        Node sends PLACED response to OVERLORD</a:t>
            </a:r>
            <a:br>
              <a:rPr lang="en" sz="1150">
                <a:solidFill>
                  <a:srgbClr val="737F8D"/>
                </a:solidFill>
                <a:highlight>
                  <a:srgbClr val="FFFFFF"/>
                </a:highlight>
              </a:rPr>
            </a:br>
            <a:r>
              <a:rPr lang="en" sz="1150">
                <a:solidFill>
                  <a:srgbClr val="737F8D"/>
                </a:solidFill>
                <a:highlight>
                  <a:srgbClr val="FFFFFF"/>
                </a:highlight>
              </a:rPr>
              <a:t>OVERLORD issues new movement command to new target node</a:t>
            </a:r>
            <a:endParaRPr sz="1150">
              <a:solidFill>
                <a:srgbClr val="737F8D"/>
              </a:solidFill>
              <a:highlight>
                <a:srgbClr val="FFFFFF"/>
              </a:highlight>
            </a:endParaRPr>
          </a:p>
          <a:p>
            <a:pPr marL="0" lvl="0" indent="0" algn="l" rtl="0">
              <a:lnSpc>
                <a:spcPct val="115000"/>
              </a:lnSpc>
              <a:spcBef>
                <a:spcPts val="1600"/>
              </a:spcBef>
              <a:spcAft>
                <a:spcPts val="1600"/>
              </a:spcAft>
              <a:buNone/>
            </a:pPr>
            <a:r>
              <a:rPr lang="en" sz="1150">
                <a:solidFill>
                  <a:srgbClr val="737F8D"/>
                </a:solidFill>
                <a:highlight>
                  <a:srgbClr val="FFFFFF"/>
                </a:highlight>
              </a:rPr>
              <a:t>	</a:t>
            </a:r>
            <a:endParaRPr sz="1150">
              <a:solidFill>
                <a:srgbClr val="737F8D"/>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8dbb0ee58_2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8dbb0ee58_2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7af6354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7af6354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JUSTIN:</a:t>
            </a:r>
            <a:endParaRPr sz="1200" b="1"/>
          </a:p>
          <a:p>
            <a:pPr marL="0" lvl="0" indent="0" algn="l" rtl="0">
              <a:spcBef>
                <a:spcPts val="0"/>
              </a:spcBef>
              <a:spcAft>
                <a:spcPts val="0"/>
              </a:spcAft>
              <a:buNone/>
            </a:pPr>
            <a:r>
              <a:rPr lang="en" sz="1200"/>
              <a:t>Async system; can’t easily determine when each phase finishes; use of flags to indicate current phase</a:t>
            </a:r>
            <a:endParaRPr sz="1200"/>
          </a:p>
          <a:p>
            <a:pPr marL="0" lvl="0" indent="0" algn="l" rtl="0">
              <a:spcBef>
                <a:spcPts val="0"/>
              </a:spcBef>
              <a:spcAft>
                <a:spcPts val="0"/>
              </a:spcAft>
              <a:buNone/>
            </a:pPr>
            <a:r>
              <a:rPr lang="en" sz="1200"/>
              <a:t>Needed delays to allow for the flag updating to propagate through broadcast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Unreliable to send only single messages. Must set bot state and constantly send to ensure receipt</a:t>
            </a:r>
            <a:endParaRPr sz="1200"/>
          </a:p>
          <a:p>
            <a:pPr marL="0" lvl="0" indent="0" algn="l" rtl="0">
              <a:spcBef>
                <a:spcPts val="0"/>
              </a:spcBef>
              <a:spcAft>
                <a:spcPts val="0"/>
              </a:spcAft>
              <a:buNone/>
            </a:pPr>
            <a:r>
              <a:rPr lang="en" sz="1200"/>
              <a:t>Messages can target bots; if bot receives a message not intended for it, forwards the message but enqueuing it as is</a:t>
            </a:r>
            <a:endParaRPr sz="1200"/>
          </a:p>
          <a:p>
            <a:pPr marL="0" lvl="0" indent="0" algn="l" rtl="0">
              <a:spcBef>
                <a:spcPts val="0"/>
              </a:spcBef>
              <a:spcAft>
                <a:spcPts val="0"/>
              </a:spcAft>
              <a:buNone/>
            </a:pPr>
            <a:r>
              <a:rPr lang="en" sz="1200"/>
              <a:t>Forwarded messages don’t have TTL; are forwarded constantly; have target check to block</a:t>
            </a:r>
            <a:endParaRPr sz="1200"/>
          </a:p>
          <a:p>
            <a:pPr marL="0" lvl="0" indent="0" algn="l" rtl="0">
              <a:spcBef>
                <a:spcPts val="0"/>
              </a:spcBef>
              <a:spcAft>
                <a:spcPts val="0"/>
              </a:spcAft>
              <a:buNone/>
            </a:pPr>
            <a:r>
              <a:rPr lang="en" sz="1200"/>
              <a:t>Has a cleaning flag that disables the forwarding function: causes any messages not being actively generated to die out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No TTL because not enough payload slots</a:t>
            </a:r>
            <a:endParaRPr sz="1200"/>
          </a:p>
          <a:p>
            <a:pPr marL="0" lvl="0" indent="0" algn="l" rtl="0">
              <a:spcBef>
                <a:spcPts val="0"/>
              </a:spcBef>
              <a:spcAft>
                <a:spcPts val="0"/>
              </a:spcAft>
              <a:buNone/>
            </a:pPr>
            <a:r>
              <a:rPr lang="en" sz="1200"/>
              <a:t>Must reuse slots for different phases</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9108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35606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4949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35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61303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0364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29542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7831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59267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526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39498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9936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45568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8186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5396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288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3552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63339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1/8/2019</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0347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0dt3w6AoN3U"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Kilobot</a:t>
            </a:r>
            <a:r>
              <a:rPr lang="en-US" dirty="0"/>
              <a:t> Swarm</a:t>
            </a:r>
            <a:endParaRPr dirty="0"/>
          </a:p>
        </p:txBody>
      </p:sp>
      <p:sp>
        <p:nvSpPr>
          <p:cNvPr id="64" name="Google Shape;64;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Ferris Wheel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23" name="Google Shape;123;p22"/>
          <p:cNvSpPr txBox="1">
            <a:spLocks noGrp="1"/>
          </p:cNvSpPr>
          <p:nvPr>
            <p:ph type="body" idx="1"/>
          </p:nvPr>
        </p:nvSpPr>
        <p:spPr>
          <a:xfrm>
            <a:off x="842037" y="1424040"/>
            <a:ext cx="7519131" cy="307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The simulation worked</a:t>
            </a:r>
            <a:endParaRPr sz="2400" dirty="0"/>
          </a:p>
          <a:p>
            <a:pPr marL="457200" lvl="0" indent="-381000" algn="l" rtl="0">
              <a:spcBef>
                <a:spcPts val="0"/>
              </a:spcBef>
              <a:spcAft>
                <a:spcPts val="0"/>
              </a:spcAft>
              <a:buSzPts val="2400"/>
              <a:buChar char="●"/>
            </a:pPr>
            <a:r>
              <a:rPr lang="en" sz="2400" dirty="0"/>
              <a:t>It did not work on the actual Kilobots</a:t>
            </a:r>
            <a:endParaRPr sz="2400" dirty="0"/>
          </a:p>
          <a:p>
            <a:pPr marL="914400" lvl="1" indent="-381000" algn="l" rtl="0">
              <a:spcBef>
                <a:spcPts val="0"/>
              </a:spcBef>
              <a:spcAft>
                <a:spcPts val="0"/>
              </a:spcAft>
              <a:buSzPts val="2400"/>
              <a:buChar char="○"/>
            </a:pPr>
            <a:r>
              <a:rPr lang="en" sz="2400" dirty="0"/>
              <a:t>Simulations do not always match up with real world counterparts.</a:t>
            </a:r>
            <a:endParaRPr sz="2400" dirty="0"/>
          </a:p>
          <a:p>
            <a:pPr marL="914400" lvl="1" indent="-381000" algn="l" rtl="0">
              <a:spcBef>
                <a:spcPts val="0"/>
              </a:spcBef>
              <a:spcAft>
                <a:spcPts val="0"/>
              </a:spcAft>
              <a:buSzPts val="2400"/>
              <a:buChar char="○"/>
            </a:pPr>
            <a:r>
              <a:rPr lang="en" sz="2400" dirty="0"/>
              <a:t>There are numerous reasons why the simulation succeeded while real version failed.</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pic>
        <p:nvPicPr>
          <p:cNvPr id="130" name="Google Shape;130;p23" title="bandicam 2018 05 08 13 13 37 139">
            <a:hlinkClick r:id="rId3"/>
          </p:cNvPr>
          <p:cNvPicPr preferRelativeResize="0"/>
          <p:nvPr/>
        </p:nvPicPr>
        <p:blipFill>
          <a:blip r:embed="rId4">
            <a:alphaModFix/>
          </a:blip>
          <a:stretch>
            <a:fillRect/>
          </a:stretch>
        </p:blipFill>
        <p:spPr>
          <a:xfrm>
            <a:off x="1105174" y="1092017"/>
            <a:ext cx="6736299" cy="34767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36" name="Google Shape;136;p24"/>
          <p:cNvSpPr txBox="1">
            <a:spLocks noGrp="1"/>
          </p:cNvSpPr>
          <p:nvPr>
            <p:ph type="body" idx="1"/>
          </p:nvPr>
        </p:nvSpPr>
        <p:spPr>
          <a:xfrm>
            <a:off x="605214" y="1489824"/>
            <a:ext cx="7729641"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Reasons why the Kilobots failed:</a:t>
            </a:r>
            <a:endParaRPr dirty="0"/>
          </a:p>
          <a:p>
            <a:pPr marL="914400" lvl="1" indent="-342900" algn="l" rtl="0">
              <a:spcBef>
                <a:spcPts val="0"/>
              </a:spcBef>
              <a:spcAft>
                <a:spcPts val="0"/>
              </a:spcAft>
              <a:buSzPts val="1800"/>
              <a:buChar char="○"/>
            </a:pPr>
            <a:r>
              <a:rPr lang="en" sz="1800" dirty="0"/>
              <a:t>The movement was not consistent. </a:t>
            </a:r>
            <a:endParaRPr sz="1800" dirty="0"/>
          </a:p>
          <a:p>
            <a:pPr marL="914400" lvl="1" indent="-342900" algn="l" rtl="0">
              <a:spcBef>
                <a:spcPts val="0"/>
              </a:spcBef>
              <a:spcAft>
                <a:spcPts val="0"/>
              </a:spcAft>
              <a:buSzPts val="1800"/>
              <a:buChar char="○"/>
            </a:pPr>
            <a:r>
              <a:rPr lang="en" sz="1800" dirty="0"/>
              <a:t>Real time debugging was not available and/or very difficult.</a:t>
            </a:r>
            <a:endParaRPr sz="1800" dirty="0"/>
          </a:p>
          <a:p>
            <a:pPr marL="914400" lvl="1" indent="-342900" algn="l" rtl="0">
              <a:spcBef>
                <a:spcPts val="0"/>
              </a:spcBef>
              <a:spcAft>
                <a:spcPts val="0"/>
              </a:spcAft>
              <a:buSzPts val="1800"/>
              <a:buChar char="○"/>
            </a:pPr>
            <a:r>
              <a:rPr lang="en" sz="1800" dirty="0"/>
              <a:t>There was no way to check the actual gradient.</a:t>
            </a:r>
            <a:endParaRPr sz="1800" dirty="0"/>
          </a:p>
          <a:p>
            <a:pPr marL="914400" lvl="1" indent="-342900" algn="l" rtl="0">
              <a:spcBef>
                <a:spcPts val="0"/>
              </a:spcBef>
              <a:spcAft>
                <a:spcPts val="0"/>
              </a:spcAft>
              <a:buSzPts val="1800"/>
              <a:buChar char="○"/>
            </a:pPr>
            <a:r>
              <a:rPr lang="en" sz="1800" dirty="0"/>
              <a:t>Teams experience with Kilobots movement was limited.</a:t>
            </a:r>
            <a:endParaRPr sz="1800" dirty="0"/>
          </a:p>
          <a:p>
            <a:pPr marL="914400" lvl="1" indent="-342900" algn="l" rtl="0">
              <a:spcBef>
                <a:spcPts val="0"/>
              </a:spcBef>
              <a:spcAft>
                <a:spcPts val="0"/>
              </a:spcAft>
              <a:buSzPts val="1800"/>
              <a:buChar char="○"/>
            </a:pPr>
            <a:r>
              <a:rPr lang="en" sz="1800" dirty="0"/>
              <a:t>The time allowed with Kilobots was limited.</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611793" y="458025"/>
            <a:ext cx="7723064"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a:t>
            </a:r>
            <a:endParaRPr dirty="0"/>
          </a:p>
        </p:txBody>
      </p:sp>
      <p:sp>
        <p:nvSpPr>
          <p:cNvPr id="142" name="Google Shape;142;p25"/>
          <p:cNvSpPr txBox="1">
            <a:spLocks noGrp="1"/>
          </p:cNvSpPr>
          <p:nvPr>
            <p:ph type="body" idx="1"/>
          </p:nvPr>
        </p:nvSpPr>
        <p:spPr>
          <a:xfrm>
            <a:off x="710468" y="1489824"/>
            <a:ext cx="7723063"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Implement observer controller </a:t>
            </a:r>
            <a:endParaRPr dirty="0"/>
          </a:p>
          <a:p>
            <a:pPr marL="914400" lvl="1" indent="-317500" algn="l" rtl="0">
              <a:spcBef>
                <a:spcPts val="0"/>
              </a:spcBef>
              <a:spcAft>
                <a:spcPts val="0"/>
              </a:spcAft>
              <a:buSzPts val="1400"/>
              <a:buChar char="○"/>
            </a:pPr>
            <a:r>
              <a:rPr lang="en" dirty="0"/>
              <a:t>Model surface behavior and interaction with bots </a:t>
            </a:r>
            <a:endParaRPr dirty="0"/>
          </a:p>
          <a:p>
            <a:pPr marL="457200" lvl="0" indent="-342900" algn="l" rtl="0">
              <a:spcBef>
                <a:spcPts val="0"/>
              </a:spcBef>
              <a:spcAft>
                <a:spcPts val="0"/>
              </a:spcAft>
              <a:buSzPts val="1800"/>
              <a:buChar char="●"/>
            </a:pPr>
            <a:r>
              <a:rPr lang="en" dirty="0"/>
              <a:t>Motor calibration</a:t>
            </a:r>
            <a:endParaRPr dirty="0"/>
          </a:p>
          <a:p>
            <a:pPr marL="914400" lvl="1" indent="-317500" algn="l" rtl="0">
              <a:spcBef>
                <a:spcPts val="0"/>
              </a:spcBef>
              <a:spcAft>
                <a:spcPts val="0"/>
              </a:spcAft>
              <a:buSzPts val="1400"/>
              <a:buChar char="○"/>
            </a:pPr>
            <a:r>
              <a:rPr lang="en" dirty="0"/>
              <a:t>Determine the quality of each motor </a:t>
            </a:r>
            <a:endParaRPr dirty="0"/>
          </a:p>
          <a:p>
            <a:pPr marL="457200" lvl="0" indent="-342900" algn="l" rtl="0">
              <a:spcBef>
                <a:spcPts val="0"/>
              </a:spcBef>
              <a:spcAft>
                <a:spcPts val="0"/>
              </a:spcAft>
              <a:buSzPts val="1800"/>
              <a:buChar char="●"/>
            </a:pPr>
            <a:r>
              <a:rPr lang="en" dirty="0"/>
              <a:t>Model message passing </a:t>
            </a:r>
            <a:endParaRPr dirty="0"/>
          </a:p>
          <a:p>
            <a:pPr marL="914400" lvl="1" indent="-317500" algn="l" rtl="0">
              <a:spcBef>
                <a:spcPts val="0"/>
              </a:spcBef>
              <a:spcAft>
                <a:spcPts val="0"/>
              </a:spcAft>
              <a:buSzPts val="1400"/>
              <a:buChar char="○"/>
            </a:pPr>
            <a:r>
              <a:rPr lang="en" dirty="0"/>
              <a:t>Improve communication range</a:t>
            </a:r>
            <a:endParaRPr dirty="0"/>
          </a:p>
          <a:p>
            <a:pPr marL="1371600" lvl="2" indent="-317500" algn="l" rtl="0">
              <a:spcBef>
                <a:spcPts val="0"/>
              </a:spcBef>
              <a:spcAft>
                <a:spcPts val="0"/>
              </a:spcAft>
              <a:buSzPts val="1400"/>
              <a:buChar char="■"/>
            </a:pPr>
            <a:r>
              <a:rPr lang="en" dirty="0"/>
              <a:t>Surface used</a:t>
            </a:r>
            <a:endParaRPr dirty="0"/>
          </a:p>
          <a:p>
            <a:pPr marL="1371600" lvl="2" indent="-317500" algn="l" rtl="0">
              <a:spcBef>
                <a:spcPts val="0"/>
              </a:spcBef>
              <a:spcAft>
                <a:spcPts val="0"/>
              </a:spcAft>
              <a:buSzPts val="1400"/>
              <a:buChar char="■"/>
            </a:pPr>
            <a:r>
              <a:rPr lang="en" dirty="0"/>
              <a:t>Interference </a:t>
            </a:r>
            <a:endParaRPr dirty="0"/>
          </a:p>
          <a:p>
            <a:pPr marL="457200" lvl="0" indent="-342900" algn="l" rtl="0">
              <a:spcBef>
                <a:spcPts val="0"/>
              </a:spcBef>
              <a:spcAft>
                <a:spcPts val="0"/>
              </a:spcAft>
              <a:buSzPts val="1800"/>
              <a:buChar char="●"/>
            </a:pPr>
            <a:r>
              <a:rPr lang="en" dirty="0"/>
              <a:t>Improve scalability </a:t>
            </a:r>
            <a:endParaRPr dirty="0"/>
          </a:p>
          <a:p>
            <a:pPr marL="914400" lvl="1" indent="-317500" algn="l" rtl="0">
              <a:spcBef>
                <a:spcPts val="0"/>
              </a:spcBef>
              <a:spcAft>
                <a:spcPts val="0"/>
              </a:spcAft>
              <a:buSzPts val="1400"/>
              <a:buChar char="○"/>
            </a:pPr>
            <a:r>
              <a:rPr lang="en" dirty="0"/>
              <a:t>Allow fractal formation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723626" y="544350"/>
            <a:ext cx="5407459" cy="36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dirty="0">
              <a:solidFill>
                <a:schemeClr val="tx1"/>
              </a:solidFill>
            </a:endParaRPr>
          </a:p>
          <a:p>
            <a:pPr marL="0" lvl="0" indent="0" algn="l" rtl="0">
              <a:lnSpc>
                <a:spcPct val="100000"/>
              </a:lnSpc>
              <a:spcBef>
                <a:spcPts val="1600"/>
              </a:spcBef>
              <a:spcAft>
                <a:spcPts val="0"/>
              </a:spcAft>
              <a:buNone/>
            </a:pPr>
            <a:r>
              <a:rPr lang="en" sz="3500" dirty="0">
                <a:solidFill>
                  <a:schemeClr val="tx1"/>
                </a:solidFill>
              </a:rPr>
              <a:t>Without human intervention, can we deploy infrastructure in remote and hostile areas?</a:t>
            </a:r>
            <a:r>
              <a:rPr lang="en" sz="2300" dirty="0">
                <a:solidFill>
                  <a:schemeClr val="tx1"/>
                </a:solidFill>
              </a:rPr>
              <a:t> </a:t>
            </a:r>
            <a:endParaRPr dirty="0">
              <a:solidFill>
                <a:schemeClr val="tx1"/>
              </a:solidFill>
            </a:endParaRPr>
          </a:p>
        </p:txBody>
      </p:sp>
      <p:pic>
        <p:nvPicPr>
          <p:cNvPr id="70" name="Google Shape;70;p14"/>
          <p:cNvPicPr preferRelativeResize="0"/>
          <p:nvPr/>
        </p:nvPicPr>
        <p:blipFill>
          <a:blip r:embed="rId3">
            <a:alphaModFix/>
          </a:blip>
          <a:stretch>
            <a:fillRect/>
          </a:stretch>
        </p:blipFill>
        <p:spPr>
          <a:xfrm>
            <a:off x="6065305" y="1373218"/>
            <a:ext cx="2411850" cy="1607900"/>
          </a:xfrm>
          <a:prstGeom prst="rect">
            <a:avLst/>
          </a:prstGeom>
          <a:noFill/>
          <a:ln>
            <a:noFill/>
          </a:ln>
        </p:spPr>
      </p:pic>
      <p:sp>
        <p:nvSpPr>
          <p:cNvPr id="71" name="Google Shape;71;p14"/>
          <p:cNvSpPr txBox="1"/>
          <p:nvPr/>
        </p:nvSpPr>
        <p:spPr>
          <a:xfrm>
            <a:off x="5716625" y="544338"/>
            <a:ext cx="4848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rPr>
              <a:t>Figure 1</a:t>
            </a:r>
            <a:endParaRPr sz="1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Overview</a:t>
            </a:r>
            <a:endParaRPr/>
          </a:p>
        </p:txBody>
      </p:sp>
      <p:sp>
        <p:nvSpPr>
          <p:cNvPr id="79" name="Google Shape;79;p15"/>
          <p:cNvSpPr txBox="1">
            <a:spLocks noGrp="1"/>
          </p:cNvSpPr>
          <p:nvPr>
            <p:ph type="body" idx="1"/>
          </p:nvPr>
        </p:nvSpPr>
        <p:spPr>
          <a:xfrm>
            <a:off x="789410" y="1296199"/>
            <a:ext cx="796669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Kilobots:</a:t>
            </a:r>
            <a:endParaRPr dirty="0"/>
          </a:p>
          <a:p>
            <a:pPr marL="914400" lvl="1" indent="-317500" algn="l" rtl="0">
              <a:spcBef>
                <a:spcPts val="0"/>
              </a:spcBef>
              <a:spcAft>
                <a:spcPts val="0"/>
              </a:spcAft>
              <a:buSzPts val="1400"/>
              <a:buChar char="○"/>
            </a:pPr>
            <a:r>
              <a:rPr lang="en" dirty="0"/>
              <a:t>Mobile agents</a:t>
            </a:r>
            <a:endParaRPr dirty="0"/>
          </a:p>
          <a:p>
            <a:pPr marL="914400" lvl="1" indent="-317500" algn="l" rtl="0">
              <a:spcBef>
                <a:spcPts val="0"/>
              </a:spcBef>
              <a:spcAft>
                <a:spcPts val="0"/>
              </a:spcAft>
              <a:buSzPts val="1400"/>
              <a:buChar char="○"/>
            </a:pPr>
            <a:r>
              <a:rPr lang="en" dirty="0"/>
              <a:t>Communications</a:t>
            </a:r>
            <a:endParaRPr dirty="0"/>
          </a:p>
          <a:p>
            <a:pPr marL="914400" lvl="1" indent="-317500" algn="l" rtl="0">
              <a:spcBef>
                <a:spcPts val="0"/>
              </a:spcBef>
              <a:spcAft>
                <a:spcPts val="0"/>
              </a:spcAft>
              <a:buSzPts val="1400"/>
              <a:buChar char="○"/>
            </a:pPr>
            <a:r>
              <a:rPr lang="en" dirty="0"/>
              <a:t>Distributed </a:t>
            </a:r>
            <a:endParaRPr dirty="0"/>
          </a:p>
          <a:p>
            <a:pPr marL="457200" lvl="0" indent="-342900" algn="l" rtl="0">
              <a:spcBef>
                <a:spcPts val="0"/>
              </a:spcBef>
              <a:spcAft>
                <a:spcPts val="0"/>
              </a:spcAft>
              <a:buSzPts val="1800"/>
              <a:buChar char="●"/>
            </a:pPr>
            <a:r>
              <a:rPr lang="en" dirty="0"/>
              <a:t>Coverage: </a:t>
            </a:r>
            <a:endParaRPr dirty="0"/>
          </a:p>
          <a:p>
            <a:pPr marL="914400" lvl="1" indent="-317500" algn="l" rtl="0">
              <a:spcBef>
                <a:spcPts val="0"/>
              </a:spcBef>
              <a:spcAft>
                <a:spcPts val="0"/>
              </a:spcAft>
              <a:buSzPts val="1400"/>
              <a:buChar char="○"/>
            </a:pPr>
            <a:r>
              <a:rPr lang="en" dirty="0"/>
              <a:t>Maximum distance of nodes from one to another </a:t>
            </a:r>
            <a:endParaRPr dirty="0"/>
          </a:p>
          <a:p>
            <a:pPr marL="914400" lvl="1" indent="-317500" algn="l" rtl="0">
              <a:spcBef>
                <a:spcPts val="0"/>
              </a:spcBef>
              <a:spcAft>
                <a:spcPts val="0"/>
              </a:spcAft>
              <a:buSzPts val="1400"/>
              <a:buChar char="○"/>
            </a:pPr>
            <a:r>
              <a:rPr lang="en" dirty="0"/>
              <a:t>Maximum area</a:t>
            </a:r>
            <a:endParaRPr dirty="0"/>
          </a:p>
          <a:p>
            <a:pPr marL="457200" lvl="0" indent="-342900" algn="l" rtl="0">
              <a:spcBef>
                <a:spcPts val="0"/>
              </a:spcBef>
              <a:spcAft>
                <a:spcPts val="0"/>
              </a:spcAft>
              <a:buSzPts val="1800"/>
              <a:buChar char="●"/>
            </a:pPr>
            <a:r>
              <a:rPr lang="en" dirty="0"/>
              <a:t>Localization:</a:t>
            </a:r>
            <a:endParaRPr dirty="0"/>
          </a:p>
          <a:p>
            <a:pPr marL="914400" lvl="1" indent="-317500" algn="l" rtl="0">
              <a:spcBef>
                <a:spcPts val="0"/>
              </a:spcBef>
              <a:spcAft>
                <a:spcPts val="0"/>
              </a:spcAft>
              <a:buSzPts val="1400"/>
              <a:buChar char="○"/>
            </a:pPr>
            <a:r>
              <a:rPr lang="en" dirty="0"/>
              <a:t>Location of neighboring nodes</a:t>
            </a:r>
            <a:endParaRPr dirty="0"/>
          </a:p>
          <a:p>
            <a:pPr marL="457200" lvl="0" indent="-342900" algn="l" rtl="0">
              <a:spcBef>
                <a:spcPts val="0"/>
              </a:spcBef>
              <a:spcAft>
                <a:spcPts val="0"/>
              </a:spcAft>
              <a:buSzPts val="1800"/>
              <a:buChar char="●"/>
            </a:pPr>
            <a:r>
              <a:rPr lang="en" dirty="0"/>
              <a:t>Pattern Formation:</a:t>
            </a:r>
            <a:endParaRPr dirty="0"/>
          </a:p>
          <a:p>
            <a:pPr marL="914400" lvl="1" indent="-317500" algn="l" rtl="0">
              <a:spcBef>
                <a:spcPts val="0"/>
              </a:spcBef>
              <a:spcAft>
                <a:spcPts val="0"/>
              </a:spcAft>
              <a:buSzPts val="1400"/>
              <a:buChar char="○"/>
            </a:pPr>
            <a:r>
              <a:rPr lang="en" dirty="0"/>
              <a:t>Creation of object through location.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 And Description</a:t>
            </a:r>
            <a:endParaRPr/>
          </a:p>
        </p:txBody>
      </p:sp>
      <p:sp>
        <p:nvSpPr>
          <p:cNvPr id="85" name="Google Shape;85;p16"/>
          <p:cNvSpPr txBox="1">
            <a:spLocks noGrp="1"/>
          </p:cNvSpPr>
          <p:nvPr>
            <p:ph type="body" idx="1"/>
          </p:nvPr>
        </p:nvSpPr>
        <p:spPr>
          <a:xfrm>
            <a:off x="693875" y="2019700"/>
            <a:ext cx="5235300" cy="159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Capture content learned in CECS 574</a:t>
            </a:r>
            <a:endParaRPr/>
          </a:p>
          <a:p>
            <a:pPr marL="457200" lvl="0" indent="-342900" algn="l" rtl="0">
              <a:spcBef>
                <a:spcPts val="0"/>
              </a:spcBef>
              <a:spcAft>
                <a:spcPts val="0"/>
              </a:spcAft>
              <a:buSzPts val="1800"/>
              <a:buChar char="●"/>
            </a:pPr>
            <a:r>
              <a:rPr lang="en"/>
              <a:t>Utilize distributed topics for goal achievement</a:t>
            </a:r>
            <a:endParaRPr/>
          </a:p>
          <a:p>
            <a:pPr marL="457200" lvl="0" indent="-342900" algn="l" rtl="0">
              <a:spcBef>
                <a:spcPts val="0"/>
              </a:spcBef>
              <a:spcAft>
                <a:spcPts val="0"/>
              </a:spcAft>
              <a:buSzPts val="1800"/>
              <a:buChar char="●"/>
            </a:pPr>
            <a:r>
              <a:rPr lang="en"/>
              <a:t>Implement a unique and awesome idea </a:t>
            </a:r>
            <a:endParaRPr/>
          </a:p>
          <a:p>
            <a:pPr marL="0" lvl="0" indent="0" algn="l" rtl="0">
              <a:spcBef>
                <a:spcPts val="1600"/>
              </a:spcBef>
              <a:spcAft>
                <a:spcPts val="1600"/>
              </a:spcAft>
              <a:buNone/>
            </a:pPr>
            <a:endParaRPr/>
          </a:p>
        </p:txBody>
      </p:sp>
      <p:pic>
        <p:nvPicPr>
          <p:cNvPr id="86" name="Google Shape;86;p16"/>
          <p:cNvPicPr preferRelativeResize="0"/>
          <p:nvPr/>
        </p:nvPicPr>
        <p:blipFill>
          <a:blip r:embed="rId3">
            <a:alphaModFix/>
          </a:blip>
          <a:stretch>
            <a:fillRect/>
          </a:stretch>
        </p:blipFill>
        <p:spPr>
          <a:xfrm>
            <a:off x="6190244" y="1681162"/>
            <a:ext cx="2009775"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773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Assumptions</a:t>
            </a:r>
            <a:endParaRPr/>
          </a:p>
        </p:txBody>
      </p:sp>
      <p:sp>
        <p:nvSpPr>
          <p:cNvPr id="92" name="Google Shape;92;p17"/>
          <p:cNvSpPr txBox="1">
            <a:spLocks noGrp="1"/>
          </p:cNvSpPr>
          <p:nvPr>
            <p:ph type="body" idx="1"/>
          </p:nvPr>
        </p:nvSpPr>
        <p:spPr>
          <a:xfrm>
            <a:off x="717046" y="1489824"/>
            <a:ext cx="8039053" cy="30789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 sz="2500" dirty="0"/>
              <a:t>9 Kilobots</a:t>
            </a:r>
            <a:endParaRPr sz="2500" dirty="0"/>
          </a:p>
          <a:p>
            <a:pPr marL="914400" lvl="1" indent="-387350" algn="l" rtl="0">
              <a:spcBef>
                <a:spcPts val="0"/>
              </a:spcBef>
              <a:spcAft>
                <a:spcPts val="0"/>
              </a:spcAft>
              <a:buSzPts val="2500"/>
              <a:buChar char="○"/>
            </a:pPr>
            <a:r>
              <a:rPr lang="en" sz="2500" dirty="0"/>
              <a:t>3 nodes for seeding</a:t>
            </a:r>
            <a:endParaRPr sz="2500" dirty="0"/>
          </a:p>
          <a:p>
            <a:pPr marL="914400" lvl="1" indent="-387350" algn="l" rtl="0">
              <a:spcBef>
                <a:spcPts val="0"/>
              </a:spcBef>
              <a:spcAft>
                <a:spcPts val="0"/>
              </a:spcAft>
              <a:buSzPts val="2500"/>
              <a:buChar char="○"/>
            </a:pPr>
            <a:r>
              <a:rPr lang="en" sz="2500" dirty="0"/>
              <a:t>6 nodes randomly placed</a:t>
            </a:r>
            <a:endParaRPr sz="2500" dirty="0"/>
          </a:p>
          <a:p>
            <a:pPr marL="457200" lvl="0" indent="-387350" algn="l" rtl="0">
              <a:spcBef>
                <a:spcPts val="0"/>
              </a:spcBef>
              <a:spcAft>
                <a:spcPts val="0"/>
              </a:spcAft>
              <a:buSzPts val="2500"/>
              <a:buChar char="●"/>
            </a:pPr>
            <a:r>
              <a:rPr lang="en" sz="2500" dirty="0"/>
              <a:t>Algorithm initiation</a:t>
            </a:r>
            <a:endParaRPr sz="2500" dirty="0"/>
          </a:p>
          <a:p>
            <a:pPr marL="457200" lvl="0" indent="-387350" algn="l" rtl="0">
              <a:spcBef>
                <a:spcPts val="0"/>
              </a:spcBef>
              <a:spcAft>
                <a:spcPts val="0"/>
              </a:spcAft>
              <a:buSzPts val="2500"/>
              <a:buChar char="●"/>
            </a:pPr>
            <a:r>
              <a:rPr lang="en" sz="2500" dirty="0"/>
              <a:t>Completion when placed.  </a:t>
            </a:r>
            <a:endParaRPr sz="25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dirty="0"/>
              <a:t>Algorithm: </a:t>
            </a:r>
            <a:r>
              <a:rPr lang="en" sz="2700" dirty="0">
                <a:ea typeface="Roboto"/>
                <a:cs typeface="Roboto"/>
                <a:sym typeface="Roboto"/>
              </a:rPr>
              <a:t>Seeding Algorithm (aka leader election)</a:t>
            </a:r>
            <a:endParaRPr sz="2700" dirty="0"/>
          </a:p>
        </p:txBody>
      </p:sp>
      <p:sp>
        <p:nvSpPr>
          <p:cNvPr id="98" name="Google Shape;98;p18"/>
          <p:cNvSpPr txBox="1">
            <a:spLocks noGrp="1"/>
          </p:cNvSpPr>
          <p:nvPr>
            <p:ph type="body" idx="1"/>
          </p:nvPr>
        </p:nvSpPr>
        <p:spPr>
          <a:xfrm>
            <a:off x="835233" y="1288655"/>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Start:</a:t>
            </a:r>
            <a:endParaRPr sz="1600" dirty="0"/>
          </a:p>
          <a:p>
            <a:pPr marL="457200" lvl="0" indent="-330200" algn="l" rtl="0">
              <a:spcBef>
                <a:spcPts val="1600"/>
              </a:spcBef>
              <a:spcAft>
                <a:spcPts val="0"/>
              </a:spcAft>
              <a:buSzPts val="1600"/>
              <a:buChar char="●"/>
            </a:pPr>
            <a:r>
              <a:rPr lang="en" sz="1600" dirty="0"/>
              <a:t>Each  node will find their neighbors</a:t>
            </a:r>
            <a:endParaRPr sz="1600" dirty="0"/>
          </a:p>
          <a:p>
            <a:pPr marL="457200" lvl="0" indent="-330200" algn="l" rtl="0">
              <a:spcBef>
                <a:spcPts val="0"/>
              </a:spcBef>
              <a:spcAft>
                <a:spcPts val="0"/>
              </a:spcAft>
              <a:buSzPts val="1600"/>
              <a:buChar char="●"/>
            </a:pPr>
            <a:r>
              <a:rPr lang="en" sz="1600" dirty="0"/>
              <a:t>A seed is formed by getting the closest neighbors</a:t>
            </a:r>
            <a:endParaRPr sz="1600" dirty="0"/>
          </a:p>
          <a:p>
            <a:pPr marL="457200" lvl="0" indent="-330200" algn="l" rtl="0">
              <a:spcBef>
                <a:spcPts val="0"/>
              </a:spcBef>
              <a:spcAft>
                <a:spcPts val="0"/>
              </a:spcAft>
              <a:buSzPts val="1600"/>
              <a:buChar char="●"/>
            </a:pPr>
            <a:r>
              <a:rPr lang="en" sz="1600" dirty="0"/>
              <a:t>Seeds will set state to potential leader </a:t>
            </a:r>
            <a:endParaRPr sz="1600" dirty="0"/>
          </a:p>
          <a:p>
            <a:pPr marL="457200" lvl="0" indent="-330200" algn="l" rtl="0">
              <a:spcBef>
                <a:spcPts val="0"/>
              </a:spcBef>
              <a:spcAft>
                <a:spcPts val="0"/>
              </a:spcAft>
              <a:buSzPts val="1600"/>
              <a:buChar char="●"/>
            </a:pPr>
            <a:r>
              <a:rPr lang="en" sz="1600" dirty="0"/>
              <a:t>Upon receiving a message: </a:t>
            </a:r>
            <a:endParaRPr sz="1600" dirty="0"/>
          </a:p>
          <a:p>
            <a:pPr marL="914400" lvl="1" indent="-330200" algn="l" rtl="0">
              <a:spcBef>
                <a:spcPts val="0"/>
              </a:spcBef>
              <a:spcAft>
                <a:spcPts val="0"/>
              </a:spcAft>
              <a:buSzPts val="1600"/>
              <a:buChar char="○"/>
            </a:pPr>
            <a:r>
              <a:rPr lang="en" sz="1600" dirty="0"/>
              <a:t>Seeds with larger IDs</a:t>
            </a:r>
            <a:endParaRPr sz="1600" dirty="0"/>
          </a:p>
          <a:p>
            <a:pPr marL="1371600" lvl="2" indent="-330200" algn="l" rtl="0">
              <a:spcBef>
                <a:spcPts val="0"/>
              </a:spcBef>
              <a:spcAft>
                <a:spcPts val="0"/>
              </a:spcAft>
              <a:buSzPts val="1600"/>
              <a:buChar char="■"/>
            </a:pPr>
            <a:r>
              <a:rPr lang="en" sz="1600" dirty="0"/>
              <a:t>No longer seeds</a:t>
            </a:r>
            <a:endParaRPr sz="1600" dirty="0"/>
          </a:p>
          <a:p>
            <a:pPr marL="1371600" lvl="2" indent="-330200" algn="l" rtl="0">
              <a:spcBef>
                <a:spcPts val="0"/>
              </a:spcBef>
              <a:spcAft>
                <a:spcPts val="0"/>
              </a:spcAft>
              <a:buSzPts val="1600"/>
              <a:buChar char="■"/>
            </a:pPr>
            <a:r>
              <a:rPr lang="en" sz="1600" dirty="0"/>
              <a:t>State is safe</a:t>
            </a:r>
            <a:endParaRPr sz="1600" dirty="0"/>
          </a:p>
          <a:p>
            <a:pPr marL="914400" lvl="1" indent="-330200" algn="l" rtl="0">
              <a:spcBef>
                <a:spcPts val="0"/>
              </a:spcBef>
              <a:spcAft>
                <a:spcPts val="0"/>
              </a:spcAft>
              <a:buSzPts val="1600"/>
              <a:buChar char="○"/>
            </a:pPr>
            <a:r>
              <a:rPr lang="en" sz="1600" dirty="0"/>
              <a:t>Nodes with the same leader</a:t>
            </a:r>
            <a:endParaRPr sz="1600" dirty="0"/>
          </a:p>
          <a:p>
            <a:pPr marL="1371600" lvl="2" indent="-330200" algn="l" rtl="0">
              <a:spcBef>
                <a:spcPts val="0"/>
              </a:spcBef>
              <a:spcAft>
                <a:spcPts val="0"/>
              </a:spcAft>
              <a:buSzPts val="1600"/>
              <a:buChar char="■"/>
            </a:pPr>
            <a:r>
              <a:rPr lang="en" sz="1600" dirty="0"/>
              <a:t>State is safe</a:t>
            </a:r>
            <a:endParaRPr sz="1600" dirty="0"/>
          </a:p>
          <a:p>
            <a:pPr marL="914400" lvl="1" indent="-336550" algn="l" rtl="0">
              <a:spcBef>
                <a:spcPts val="0"/>
              </a:spcBef>
              <a:spcAft>
                <a:spcPts val="0"/>
              </a:spcAft>
              <a:buSzPts val="1700"/>
              <a:buChar char="○"/>
            </a:pPr>
            <a:r>
              <a:rPr lang="en" sz="1700" dirty="0"/>
              <a:t>All nodes safe</a:t>
            </a:r>
            <a:endParaRPr sz="1700" dirty="0"/>
          </a:p>
          <a:p>
            <a:pPr marL="1371600" lvl="2" indent="-330200" algn="l" rtl="0">
              <a:spcBef>
                <a:spcPts val="0"/>
              </a:spcBef>
              <a:spcAft>
                <a:spcPts val="0"/>
              </a:spcAft>
              <a:buSzPts val="1600"/>
              <a:buChar char="■"/>
            </a:pPr>
            <a:r>
              <a:rPr lang="en" sz="1600" dirty="0"/>
              <a:t>Final leader is decided</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Algorithm: </a:t>
            </a:r>
            <a:r>
              <a:rPr lang="en" dirty="0">
                <a:ea typeface="Roboto"/>
                <a:cs typeface="Roboto"/>
                <a:sym typeface="Roboto"/>
              </a:rPr>
              <a:t>Movement Code</a:t>
            </a:r>
            <a:endParaRPr dirty="0"/>
          </a:p>
        </p:txBody>
      </p:sp>
      <p:sp>
        <p:nvSpPr>
          <p:cNvPr id="104" name="Google Shape;104;p19"/>
          <p:cNvSpPr txBox="1">
            <a:spLocks noGrp="1"/>
          </p:cNvSpPr>
          <p:nvPr>
            <p:ph type="body" idx="1"/>
          </p:nvPr>
        </p:nvSpPr>
        <p:spPr>
          <a:xfrm>
            <a:off x="710468" y="1489825"/>
            <a:ext cx="8045631" cy="33120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 sz="2700" dirty="0"/>
              <a:t>Seeded nodes will broadcast a move command</a:t>
            </a:r>
            <a:endParaRPr sz="2700" dirty="0"/>
          </a:p>
          <a:p>
            <a:pPr marL="457200" lvl="0" indent="-400050" algn="l" rtl="0">
              <a:spcBef>
                <a:spcPts val="0"/>
              </a:spcBef>
              <a:spcAft>
                <a:spcPts val="0"/>
              </a:spcAft>
              <a:buSzPts val="2700"/>
              <a:buChar char="●"/>
            </a:pPr>
            <a:r>
              <a:rPr lang="en" sz="2700" dirty="0"/>
              <a:t>Target node will move towards seeded nodes</a:t>
            </a:r>
            <a:endParaRPr sz="2700" dirty="0"/>
          </a:p>
          <a:p>
            <a:pPr marL="457200" lvl="0" indent="-400050" algn="l" rtl="0">
              <a:spcBef>
                <a:spcPts val="0"/>
              </a:spcBef>
              <a:spcAft>
                <a:spcPts val="0"/>
              </a:spcAft>
              <a:buSzPts val="2700"/>
              <a:buChar char="●"/>
            </a:pPr>
            <a:r>
              <a:rPr lang="en" sz="2700" dirty="0"/>
              <a:t>Target node will place itself</a:t>
            </a:r>
            <a:endParaRPr sz="2700" dirty="0"/>
          </a:p>
          <a:p>
            <a:pPr marL="457200" lvl="0" indent="-400050" algn="l" rtl="0">
              <a:spcBef>
                <a:spcPts val="0"/>
              </a:spcBef>
              <a:spcAft>
                <a:spcPts val="0"/>
              </a:spcAft>
              <a:buSzPts val="2700"/>
              <a:buChar char="●"/>
            </a:pPr>
            <a:r>
              <a:rPr lang="en" sz="2700" dirty="0"/>
              <a:t>New command will be sent by seeded node</a:t>
            </a:r>
            <a:endParaRPr sz="2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Algorithm Example</a:t>
            </a:r>
            <a:endParaRPr/>
          </a:p>
        </p:txBody>
      </p:sp>
      <p:pic>
        <p:nvPicPr>
          <p:cNvPr id="111" name="Google Shape;111;p20"/>
          <p:cNvPicPr preferRelativeResize="0"/>
          <p:nvPr/>
        </p:nvPicPr>
        <p:blipFill>
          <a:blip r:embed="rId3">
            <a:alphaModFix/>
          </a:blip>
          <a:stretch>
            <a:fillRect/>
          </a:stretch>
        </p:blipFill>
        <p:spPr>
          <a:xfrm>
            <a:off x="910950" y="1245598"/>
            <a:ext cx="7066651" cy="332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Implementation Problems</a:t>
            </a:r>
            <a:endParaRPr/>
          </a:p>
        </p:txBody>
      </p:sp>
      <p:sp>
        <p:nvSpPr>
          <p:cNvPr id="117" name="Google Shape;117;p21"/>
          <p:cNvSpPr txBox="1">
            <a:spLocks noGrp="1"/>
          </p:cNvSpPr>
          <p:nvPr>
            <p:ph type="body" idx="1"/>
          </p:nvPr>
        </p:nvSpPr>
        <p:spPr>
          <a:xfrm>
            <a:off x="901242" y="1368311"/>
            <a:ext cx="7854857" cy="32004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Transitioning between phases</a:t>
            </a:r>
            <a:endParaRPr sz="2200" dirty="0"/>
          </a:p>
          <a:p>
            <a:pPr marL="457200" lvl="0" indent="-342900" algn="l" rtl="0">
              <a:spcBef>
                <a:spcPts val="1600"/>
              </a:spcBef>
              <a:spcAft>
                <a:spcPts val="0"/>
              </a:spcAft>
              <a:buSzPts val="1800"/>
              <a:buChar char="●"/>
            </a:pPr>
            <a:r>
              <a:rPr lang="en" dirty="0"/>
              <a:t>Many flags</a:t>
            </a:r>
            <a:endParaRPr dirty="0"/>
          </a:p>
          <a:p>
            <a:pPr marL="457200" lvl="0" indent="-342900" algn="l" rtl="0">
              <a:spcBef>
                <a:spcPts val="0"/>
              </a:spcBef>
              <a:spcAft>
                <a:spcPts val="0"/>
              </a:spcAft>
              <a:buSzPts val="1800"/>
              <a:buChar char="●"/>
            </a:pPr>
            <a:r>
              <a:rPr lang="en" dirty="0"/>
              <a:t>Forced delays</a:t>
            </a:r>
            <a:endParaRPr dirty="0"/>
          </a:p>
          <a:p>
            <a:pPr marL="0" lvl="0" indent="0" algn="l" rtl="0">
              <a:spcBef>
                <a:spcPts val="1600"/>
              </a:spcBef>
              <a:spcAft>
                <a:spcPts val="0"/>
              </a:spcAft>
              <a:buNone/>
            </a:pPr>
            <a:r>
              <a:rPr lang="en" sz="2200" dirty="0"/>
              <a:t>Networking among the bots</a:t>
            </a:r>
            <a:endParaRPr sz="2200" dirty="0"/>
          </a:p>
          <a:p>
            <a:pPr marL="457200" lvl="0" indent="-342900" algn="l" rtl="0">
              <a:spcBef>
                <a:spcPts val="1600"/>
              </a:spcBef>
              <a:spcAft>
                <a:spcPts val="0"/>
              </a:spcAft>
              <a:buSzPts val="1800"/>
              <a:buChar char="●"/>
            </a:pPr>
            <a:r>
              <a:rPr lang="en" dirty="0"/>
              <a:t>Single messages may be lost</a:t>
            </a:r>
            <a:endParaRPr dirty="0"/>
          </a:p>
          <a:p>
            <a:pPr marL="457200" lvl="0" indent="-342900" algn="l" rtl="0">
              <a:spcBef>
                <a:spcPts val="0"/>
              </a:spcBef>
              <a:spcAft>
                <a:spcPts val="0"/>
              </a:spcAft>
              <a:buSzPts val="1800"/>
              <a:buChar char="●"/>
            </a:pPr>
            <a:r>
              <a:rPr lang="en" dirty="0"/>
              <a:t>Forwarded messages don’t leave the system</a:t>
            </a:r>
            <a:endParaRPr dirty="0"/>
          </a:p>
          <a:p>
            <a:pPr marL="457200" lvl="0" indent="-342900" algn="l" rtl="0">
              <a:spcBef>
                <a:spcPts val="0"/>
              </a:spcBef>
              <a:spcAft>
                <a:spcPts val="0"/>
              </a:spcAft>
              <a:buSzPts val="1800"/>
              <a:buChar char="●"/>
            </a:pPr>
            <a:r>
              <a:rPr lang="en" dirty="0"/>
              <a:t>Not enough payload slots</a:t>
            </a: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TotalTime>
  <Words>834</Words>
  <Application>Microsoft Office PowerPoint</Application>
  <PresentationFormat>On-screen Show (16:9)</PresentationFormat>
  <Paragraphs>130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Arial</vt:lpstr>
      <vt:lpstr>Garamond</vt:lpstr>
      <vt:lpstr>Organic</vt:lpstr>
      <vt:lpstr>Kilobot Swarm</vt:lpstr>
      <vt:lpstr>PowerPoint Presentation</vt:lpstr>
      <vt:lpstr>Overview</vt:lpstr>
      <vt:lpstr>Motivation And Description</vt:lpstr>
      <vt:lpstr>Assumptions</vt:lpstr>
      <vt:lpstr>Algorithm: Seeding Algorithm (aka leader election)</vt:lpstr>
      <vt:lpstr>Algorithm: Movement Code</vt:lpstr>
      <vt:lpstr>Algorithm Example</vt:lpstr>
      <vt:lpstr>Implementation Problems</vt:lpstr>
      <vt:lpstr>Results</vt:lpstr>
      <vt:lpstr>Results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Kilobot Swarm</dc:title>
  <cp:lastModifiedBy>Erick Ortiz</cp:lastModifiedBy>
  <cp:revision>3</cp:revision>
  <dcterms:modified xsi:type="dcterms:W3CDTF">2019-01-08T20:26:02Z</dcterms:modified>
</cp:coreProperties>
</file>