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3">
          <p15:clr>
            <a:srgbClr val="000000"/>
          </p15:clr>
        </p15:guide>
        <p15:guide id="2" pos="3839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3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c2529d84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ec2529d84a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c2529d84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ec2529d84a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c2529d84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ec2529d84a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c2529d84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ec2529d84a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c2529d84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ec2529d84a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c2529d84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ec2529d84a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c2529d84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ec2529d84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c2529d84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ec2529d84a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c2529d84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ec2529d84a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 type="objOnly">
  <p:cSld name="OBJECT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 type="clipArtAndTx">
  <p:cSld name="CLIPART_AND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본문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7285036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1697036" y="-812799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" type="tbl">
  <p:cSld name="TAB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4개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 및 설명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WmlaTpY4zwHpB-au-HQW4s2EC7TDwsEU/view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6698824"/>
            <a:ext cx="12192000" cy="159176"/>
          </a:xfrm>
          <a:prstGeom prst="rect">
            <a:avLst/>
          </a:prstGeom>
          <a:solidFill>
            <a:srgbClr val="4CE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7405687" y="6698824"/>
            <a:ext cx="4786312" cy="159176"/>
          </a:xfrm>
          <a:prstGeom prst="rect">
            <a:avLst/>
          </a:prstGeom>
          <a:solidFill>
            <a:srgbClr val="5C69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585898" y="2426748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C689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1FC689"/>
                </a:solidFill>
              </a:rPr>
              <a:t>국어</a:t>
            </a:r>
            <a:r>
              <a:rPr b="0" i="0" lang="ko-KR" sz="2000" u="none" cap="none" strike="noStrike">
                <a:solidFill>
                  <a:srgbClr val="1FC689"/>
                </a:solidFill>
                <a:latin typeface="Arial"/>
                <a:ea typeface="Arial"/>
                <a:cs typeface="Arial"/>
                <a:sym typeface="Arial"/>
              </a:rPr>
              <a:t> 주제 탐구 발표</a:t>
            </a:r>
            <a:endParaRPr b="0" i="0" sz="2000" u="none" cap="none" strike="noStrike">
              <a:solidFill>
                <a:srgbClr val="1FC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585898" y="2818168"/>
            <a:ext cx="1078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A3B"/>
              </a:buClr>
              <a:buSzPts val="4800"/>
              <a:buFont typeface="Arial"/>
              <a:buNone/>
            </a:pPr>
            <a:r>
              <a:rPr b="1" lang="ko-KR" sz="4800">
                <a:solidFill>
                  <a:srgbClr val="032A3B"/>
                </a:solidFill>
              </a:rPr>
              <a:t>C#으로 만든 </a:t>
            </a:r>
            <a:r>
              <a:rPr b="1" lang="ko-KR" sz="4800">
                <a:solidFill>
                  <a:srgbClr val="032A3B"/>
                </a:solidFill>
              </a:rPr>
              <a:t>맞춤법 프로그램 </a:t>
            </a:r>
            <a:endParaRPr b="1" i="0" sz="4800" u="none" cap="none" strike="noStrike">
              <a:solidFill>
                <a:srgbClr val="032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4"/>
          <p:cNvGrpSpPr/>
          <p:nvPr/>
        </p:nvGrpSpPr>
        <p:grpSpPr>
          <a:xfrm>
            <a:off x="7914066" y="-898827"/>
            <a:ext cx="3243036" cy="3243036"/>
            <a:chOff x="7914065" y="-898827"/>
            <a:chExt cx="3243036" cy="3243036"/>
          </a:xfrm>
        </p:grpSpPr>
        <p:sp>
          <p:nvSpPr>
            <p:cNvPr id="92" name="Google Shape;92;p14"/>
            <p:cNvSpPr/>
            <p:nvPr/>
          </p:nvSpPr>
          <p:spPr>
            <a:xfrm>
              <a:off x="7914065" y="-898827"/>
              <a:ext cx="3243036" cy="3243036"/>
            </a:xfrm>
            <a:prstGeom prst="donut">
              <a:avLst>
                <a:gd fmla="val 21484" name="adj"/>
              </a:avLst>
            </a:prstGeom>
            <a:solidFill>
              <a:srgbClr val="5C69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0325553" y="1565575"/>
              <a:ext cx="778633" cy="778633"/>
            </a:xfrm>
            <a:prstGeom prst="ellipse">
              <a:avLst/>
            </a:prstGeom>
            <a:solidFill>
              <a:srgbClr val="4CE1AB">
                <a:alpha val="8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4"/>
          <p:cNvSpPr/>
          <p:nvPr/>
        </p:nvSpPr>
        <p:spPr>
          <a:xfrm>
            <a:off x="11568238" y="3429000"/>
            <a:ext cx="2714070" cy="2714070"/>
          </a:xfrm>
          <a:prstGeom prst="ellipse">
            <a:avLst/>
          </a:prstGeom>
          <a:solidFill>
            <a:srgbClr val="4CE1AB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3"/>
          <p:cNvGrpSpPr/>
          <p:nvPr/>
        </p:nvGrpSpPr>
        <p:grpSpPr>
          <a:xfrm>
            <a:off x="-825560" y="-480535"/>
            <a:ext cx="1374059" cy="1374059"/>
            <a:chOff x="7914065" y="-898827"/>
            <a:chExt cx="3243000" cy="3243000"/>
          </a:xfrm>
        </p:grpSpPr>
        <p:sp>
          <p:nvSpPr>
            <p:cNvPr id="198" name="Google Shape;198;p23"/>
            <p:cNvSpPr/>
            <p:nvPr/>
          </p:nvSpPr>
          <p:spPr>
            <a:xfrm>
              <a:off x="7914065" y="-898827"/>
              <a:ext cx="3243000" cy="3243000"/>
            </a:xfrm>
            <a:prstGeom prst="donut">
              <a:avLst>
                <a:gd fmla="val 21484" name="adj"/>
              </a:avLst>
            </a:prstGeom>
            <a:solidFill>
              <a:srgbClr val="5C69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10325553" y="1565575"/>
              <a:ext cx="778500" cy="778500"/>
            </a:xfrm>
            <a:prstGeom prst="ellipse">
              <a:avLst/>
            </a:prstGeom>
            <a:solidFill>
              <a:srgbClr val="4CE1AB">
                <a:alpha val="8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23"/>
          <p:cNvSpPr txBox="1"/>
          <p:nvPr/>
        </p:nvSpPr>
        <p:spPr>
          <a:xfrm>
            <a:off x="717225" y="253025"/>
            <a:ext cx="8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A3B"/>
              </a:buClr>
              <a:buSzPts val="2400"/>
              <a:buFont typeface="Calibri"/>
              <a:buNone/>
            </a:pPr>
            <a:r>
              <a:rPr b="1" lang="ko-KR" sz="24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3. 코드 설명</a:t>
            </a:r>
            <a:endParaRPr b="1" sz="24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774372" y="702945"/>
            <a:ext cx="361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7C7C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6F7C7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885300" y="1132050"/>
            <a:ext cx="10512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일반인에게 코드를 이해시키는 것이 어렵기 때문에 필요한 부분만 최대한 이해시켜보겠다</a:t>
            </a:r>
            <a:endParaRPr b="1" sz="27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우선 이해를 돕기 위한 흐름도는 이러하다</a:t>
            </a:r>
            <a:endParaRPr b="1" sz="27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만약 컨트룰+D를 누른다면 </a:t>
            </a:r>
            <a:r>
              <a:rPr b="1" lang="ko-KR" sz="2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1" lang="ko-KR" sz="27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 선택한 텍스트를 클립보드로 복사 </a:t>
            </a:r>
            <a:r>
              <a:rPr b="1" lang="ko-KR" sz="2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1" lang="ko-KR" sz="27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 복사한 텍스트를 네이버 맞춤법 검사기에 붙여넣기 </a:t>
            </a:r>
            <a:r>
              <a:rPr b="1" lang="ko-KR" sz="2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1" lang="ko-KR" sz="27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 검사결과를 추출 </a:t>
            </a:r>
            <a:r>
              <a:rPr b="1" lang="ko-KR" sz="2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1" lang="ko-KR" sz="27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 선택했던 텍스트를 알맞게 수정</a:t>
            </a:r>
            <a:endParaRPr b="1" sz="27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위와 같은 순서로 하나씩 설명해드리겠다</a:t>
            </a:r>
            <a:endParaRPr b="1" sz="27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4"/>
          <p:cNvGrpSpPr/>
          <p:nvPr/>
        </p:nvGrpSpPr>
        <p:grpSpPr>
          <a:xfrm>
            <a:off x="-825560" y="-480535"/>
            <a:ext cx="1374059" cy="1374059"/>
            <a:chOff x="7914065" y="-898827"/>
            <a:chExt cx="3243000" cy="3243000"/>
          </a:xfrm>
        </p:grpSpPr>
        <p:sp>
          <p:nvSpPr>
            <p:cNvPr id="208" name="Google Shape;208;p24"/>
            <p:cNvSpPr/>
            <p:nvPr/>
          </p:nvSpPr>
          <p:spPr>
            <a:xfrm>
              <a:off x="7914065" y="-898827"/>
              <a:ext cx="3243000" cy="3243000"/>
            </a:xfrm>
            <a:prstGeom prst="donut">
              <a:avLst>
                <a:gd fmla="val 21484" name="adj"/>
              </a:avLst>
            </a:prstGeom>
            <a:solidFill>
              <a:srgbClr val="5C69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0325553" y="1565575"/>
              <a:ext cx="778500" cy="778500"/>
            </a:xfrm>
            <a:prstGeom prst="ellipse">
              <a:avLst/>
            </a:prstGeom>
            <a:solidFill>
              <a:srgbClr val="4CE1AB">
                <a:alpha val="8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24"/>
          <p:cNvSpPr txBox="1"/>
          <p:nvPr/>
        </p:nvSpPr>
        <p:spPr>
          <a:xfrm>
            <a:off x="717225" y="253025"/>
            <a:ext cx="8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A3B"/>
              </a:buClr>
              <a:buSzPts val="2400"/>
              <a:buFont typeface="Calibri"/>
              <a:buNone/>
            </a:pPr>
            <a:r>
              <a:rPr b="1" lang="ko-KR" sz="24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3. 코드 설명</a:t>
            </a:r>
            <a:endParaRPr b="1" sz="24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774372" y="702945"/>
            <a:ext cx="361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7C7C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6F7C7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840000" y="806975"/>
            <a:ext cx="1051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b="1" lang="ko-KR" sz="27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만약 컨트룰+D를 누른다면 ]</a:t>
            </a:r>
            <a:endParaRPr b="1" sz="27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8" y="1521378"/>
            <a:ext cx="9532726" cy="44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5"/>
          <p:cNvGrpSpPr/>
          <p:nvPr/>
        </p:nvGrpSpPr>
        <p:grpSpPr>
          <a:xfrm>
            <a:off x="-825560" y="-480535"/>
            <a:ext cx="1374059" cy="1374059"/>
            <a:chOff x="7914065" y="-898827"/>
            <a:chExt cx="3243000" cy="3243000"/>
          </a:xfrm>
        </p:grpSpPr>
        <p:sp>
          <p:nvSpPr>
            <p:cNvPr id="219" name="Google Shape;219;p25"/>
            <p:cNvSpPr/>
            <p:nvPr/>
          </p:nvSpPr>
          <p:spPr>
            <a:xfrm>
              <a:off x="7914065" y="-898827"/>
              <a:ext cx="3243000" cy="3243000"/>
            </a:xfrm>
            <a:prstGeom prst="donut">
              <a:avLst>
                <a:gd fmla="val 21484" name="adj"/>
              </a:avLst>
            </a:prstGeom>
            <a:solidFill>
              <a:srgbClr val="5C69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10325553" y="1565575"/>
              <a:ext cx="778500" cy="778500"/>
            </a:xfrm>
            <a:prstGeom prst="ellipse">
              <a:avLst/>
            </a:prstGeom>
            <a:solidFill>
              <a:srgbClr val="4CE1AB">
                <a:alpha val="8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5"/>
          <p:cNvSpPr txBox="1"/>
          <p:nvPr/>
        </p:nvSpPr>
        <p:spPr>
          <a:xfrm>
            <a:off x="717225" y="253025"/>
            <a:ext cx="8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A3B"/>
              </a:buClr>
              <a:buSzPts val="2400"/>
              <a:buFont typeface="Calibri"/>
              <a:buNone/>
            </a:pPr>
            <a:r>
              <a:rPr b="1" lang="ko-KR" sz="24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3. 코드 설명</a:t>
            </a:r>
            <a:endParaRPr b="1" sz="24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774372" y="702945"/>
            <a:ext cx="361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7C7C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6F7C7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638050" y="765025"/>
            <a:ext cx="1132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선택한 텍스트를 클립보드로 복사 </a:t>
            </a:r>
            <a:r>
              <a:rPr b="1" lang="ko-KR" sz="2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1" lang="ko-KR" sz="27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 복사한 텍스트를 네이버 맞춤법 검사기에 붙여넣기 </a:t>
            </a:r>
            <a:r>
              <a:rPr b="1" lang="ko-KR" sz="2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1" lang="ko-KR" sz="27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 검사결과를 추출 </a:t>
            </a:r>
            <a:r>
              <a:rPr b="1" lang="ko-KR" sz="2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1" lang="ko-KR" sz="27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 선택했던 텍스트를 알맞게 수정</a:t>
            </a:r>
            <a:endParaRPr b="1" sz="27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150" y="1646350"/>
            <a:ext cx="9226725" cy="52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2A3B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6"/>
          <p:cNvCxnSpPr/>
          <p:nvPr/>
        </p:nvCxnSpPr>
        <p:spPr>
          <a:xfrm>
            <a:off x="0" y="3610427"/>
            <a:ext cx="115314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7451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6"/>
          <p:cNvSpPr txBox="1"/>
          <p:nvPr/>
        </p:nvSpPr>
        <p:spPr>
          <a:xfrm flipH="1">
            <a:off x="585794" y="1829251"/>
            <a:ext cx="109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C689"/>
              </a:buClr>
              <a:buSzPts val="3600"/>
              <a:buFont typeface="Arial"/>
              <a:buNone/>
            </a:pPr>
            <a:r>
              <a:rPr b="0" i="0" lang="ko-KR" sz="3600" u="none" cap="none" strike="noStrike">
                <a:solidFill>
                  <a:srgbClr val="1FC68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600">
                <a:solidFill>
                  <a:srgbClr val="1FC689"/>
                </a:solidFill>
              </a:rPr>
              <a:t>4</a:t>
            </a:r>
            <a:endParaRPr b="0" i="0" sz="3600" u="none" cap="none" strike="noStrike">
              <a:solidFill>
                <a:srgbClr val="1FC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585898" y="2610523"/>
            <a:ext cx="7564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lang="ko-KR" sz="4800">
                <a:solidFill>
                  <a:srgbClr val="FFFFFF"/>
                </a:solidFill>
              </a:rPr>
              <a:t>결론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585898" y="4534754"/>
            <a:ext cx="405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7914066" y="-898827"/>
            <a:ext cx="3243000" cy="3243000"/>
          </a:xfrm>
          <a:prstGeom prst="donut">
            <a:avLst>
              <a:gd fmla="val 21484" name="adj"/>
            </a:avLst>
          </a:prstGeom>
          <a:solidFill>
            <a:srgbClr val="5C6989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10325554" y="1565575"/>
            <a:ext cx="778500" cy="778500"/>
          </a:xfrm>
          <a:prstGeom prst="ellipse">
            <a:avLst/>
          </a:prstGeom>
          <a:solidFill>
            <a:srgbClr val="4CE1AB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7"/>
          <p:cNvGrpSpPr/>
          <p:nvPr/>
        </p:nvGrpSpPr>
        <p:grpSpPr>
          <a:xfrm>
            <a:off x="-825560" y="-480535"/>
            <a:ext cx="1374059" cy="1374059"/>
            <a:chOff x="7914065" y="-898827"/>
            <a:chExt cx="3243000" cy="3243000"/>
          </a:xfrm>
        </p:grpSpPr>
        <p:sp>
          <p:nvSpPr>
            <p:cNvPr id="240" name="Google Shape;240;p27"/>
            <p:cNvSpPr/>
            <p:nvPr/>
          </p:nvSpPr>
          <p:spPr>
            <a:xfrm>
              <a:off x="7914065" y="-898827"/>
              <a:ext cx="3243000" cy="3243000"/>
            </a:xfrm>
            <a:prstGeom prst="donut">
              <a:avLst>
                <a:gd fmla="val 21484" name="adj"/>
              </a:avLst>
            </a:prstGeom>
            <a:solidFill>
              <a:srgbClr val="5C69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0325553" y="1565575"/>
              <a:ext cx="778500" cy="778500"/>
            </a:xfrm>
            <a:prstGeom prst="ellipse">
              <a:avLst/>
            </a:prstGeom>
            <a:solidFill>
              <a:srgbClr val="4CE1AB">
                <a:alpha val="8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27"/>
          <p:cNvSpPr txBox="1"/>
          <p:nvPr/>
        </p:nvSpPr>
        <p:spPr>
          <a:xfrm>
            <a:off x="717225" y="253025"/>
            <a:ext cx="8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A3B"/>
              </a:buClr>
              <a:buSzPts val="2400"/>
              <a:buFont typeface="Calibri"/>
              <a:buNone/>
            </a:pPr>
            <a:r>
              <a:rPr b="1" lang="ko-KR" sz="24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4. 응용</a:t>
            </a:r>
            <a:endParaRPr b="1" sz="24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774372" y="702945"/>
            <a:ext cx="361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7C7C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6F7C7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164975" y="2046450"/>
            <a:ext cx="11950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4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맞춤법 검사기를 검색해서 검사하는 것보다는 10배로 빠르다</a:t>
            </a:r>
            <a:endParaRPr b="1" sz="34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4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꼭 필요한 사람이 꼭 있을 것 같다</a:t>
            </a:r>
            <a:endParaRPr b="1" sz="34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/>
          <p:nvPr/>
        </p:nvSpPr>
        <p:spPr>
          <a:xfrm>
            <a:off x="0" y="6698824"/>
            <a:ext cx="12192000" cy="159176"/>
          </a:xfrm>
          <a:prstGeom prst="rect">
            <a:avLst/>
          </a:prstGeom>
          <a:solidFill>
            <a:srgbClr val="4CE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7405687" y="6698824"/>
            <a:ext cx="4786312" cy="159176"/>
          </a:xfrm>
          <a:prstGeom prst="rect">
            <a:avLst/>
          </a:prstGeom>
          <a:solidFill>
            <a:srgbClr val="5C69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585898" y="2818168"/>
            <a:ext cx="75641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A3B"/>
              </a:buClr>
              <a:buSzPts val="4800"/>
              <a:buFont typeface="Arial"/>
              <a:buNone/>
            </a:pPr>
            <a:r>
              <a:rPr b="1" i="0" lang="ko-KR" sz="4800" u="none" cap="none" strike="noStrike">
                <a:solidFill>
                  <a:srgbClr val="032A3B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b="1" i="0" sz="4800" u="none" cap="none" strike="noStrike">
              <a:solidFill>
                <a:srgbClr val="032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28"/>
          <p:cNvGrpSpPr/>
          <p:nvPr/>
        </p:nvGrpSpPr>
        <p:grpSpPr>
          <a:xfrm>
            <a:off x="7914066" y="-898827"/>
            <a:ext cx="3243036" cy="3243036"/>
            <a:chOff x="7914065" y="-898827"/>
            <a:chExt cx="3243036" cy="3243036"/>
          </a:xfrm>
        </p:grpSpPr>
        <p:sp>
          <p:nvSpPr>
            <p:cNvPr id="253" name="Google Shape;253;p28"/>
            <p:cNvSpPr/>
            <p:nvPr/>
          </p:nvSpPr>
          <p:spPr>
            <a:xfrm>
              <a:off x="7914065" y="-898827"/>
              <a:ext cx="3243036" cy="3243036"/>
            </a:xfrm>
            <a:prstGeom prst="donut">
              <a:avLst>
                <a:gd fmla="val 21484" name="adj"/>
              </a:avLst>
            </a:prstGeom>
            <a:solidFill>
              <a:srgbClr val="5C69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10325553" y="1565575"/>
              <a:ext cx="778633" cy="778633"/>
            </a:xfrm>
            <a:prstGeom prst="ellipse">
              <a:avLst/>
            </a:prstGeom>
            <a:solidFill>
              <a:srgbClr val="4CE1AB">
                <a:alpha val="8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28"/>
          <p:cNvSpPr/>
          <p:nvPr/>
        </p:nvSpPr>
        <p:spPr>
          <a:xfrm>
            <a:off x="11568238" y="3429000"/>
            <a:ext cx="2714070" cy="2714070"/>
          </a:xfrm>
          <a:prstGeom prst="ellipse">
            <a:avLst/>
          </a:prstGeom>
          <a:solidFill>
            <a:srgbClr val="4CE1AB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C6989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-1018692" y="-1081389"/>
            <a:ext cx="3243036" cy="3243036"/>
            <a:chOff x="7914066" y="-898827"/>
            <a:chExt cx="3243036" cy="3243036"/>
          </a:xfrm>
        </p:grpSpPr>
        <p:sp>
          <p:nvSpPr>
            <p:cNvPr id="100" name="Google Shape;100;p15"/>
            <p:cNvSpPr/>
            <p:nvPr/>
          </p:nvSpPr>
          <p:spPr>
            <a:xfrm>
              <a:off x="7914066" y="-898827"/>
              <a:ext cx="3243036" cy="3243036"/>
            </a:xfrm>
            <a:prstGeom prst="donut">
              <a:avLst>
                <a:gd fmla="val 21484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0325554" y="1565575"/>
              <a:ext cx="778633" cy="778633"/>
            </a:xfrm>
            <a:prstGeom prst="ellipse">
              <a:avLst/>
            </a:prstGeom>
            <a:solidFill>
              <a:srgbClr val="4CE1AB">
                <a:alpha val="8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5"/>
          <p:cNvSpPr txBox="1"/>
          <p:nvPr/>
        </p:nvSpPr>
        <p:spPr>
          <a:xfrm>
            <a:off x="717222" y="2788583"/>
            <a:ext cx="1130587" cy="640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1847809" y="2980988"/>
            <a:ext cx="1553920" cy="44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0" y="3610427"/>
            <a:ext cx="11531506" cy="1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74901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602826" y="4286045"/>
            <a:ext cx="24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ko-KR" sz="2000">
                <a:solidFill>
                  <a:schemeClr val="lt1"/>
                </a:solidFill>
              </a:rPr>
              <a:t>탐구동기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717222" y="4733275"/>
            <a:ext cx="2359025" cy="420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32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3401729" y="4286045"/>
            <a:ext cx="2835900" cy="867600"/>
            <a:chOff x="3292326" y="4286045"/>
            <a:chExt cx="2835900" cy="867600"/>
          </a:xfrm>
        </p:grpSpPr>
        <p:sp>
          <p:nvSpPr>
            <p:cNvPr id="108" name="Google Shape;108;p15"/>
            <p:cNvSpPr txBox="1"/>
            <p:nvPr/>
          </p:nvSpPr>
          <p:spPr>
            <a:xfrm>
              <a:off x="3292326" y="4286045"/>
              <a:ext cx="283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1" i="0" lang="ko-KR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2. </a:t>
              </a:r>
              <a:r>
                <a:rPr b="1" lang="ko-KR" sz="2000">
                  <a:solidFill>
                    <a:schemeClr val="lt1"/>
                  </a:solidFill>
                </a:rPr>
                <a:t>프로그램 시연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3406722" y="4733275"/>
              <a:ext cx="2359025" cy="420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32A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6215062" y="4286045"/>
            <a:ext cx="2473421" cy="867600"/>
            <a:chOff x="6248100" y="4286045"/>
            <a:chExt cx="2473421" cy="867600"/>
          </a:xfrm>
        </p:grpSpPr>
        <p:sp>
          <p:nvSpPr>
            <p:cNvPr id="111" name="Google Shape;111;p15"/>
            <p:cNvSpPr txBox="1"/>
            <p:nvPr/>
          </p:nvSpPr>
          <p:spPr>
            <a:xfrm>
              <a:off x="6248100" y="4286045"/>
              <a:ext cx="247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1" i="0" lang="ko-KR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lang="ko-KR" sz="2000">
                  <a:solidFill>
                    <a:schemeClr val="lt1"/>
                  </a:solidFill>
                </a:rPr>
                <a:t>코드 설명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6362496" y="4733275"/>
              <a:ext cx="2359025" cy="420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32A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9058079" y="4286045"/>
            <a:ext cx="2473421" cy="867600"/>
            <a:chOff x="9188754" y="4286045"/>
            <a:chExt cx="2473421" cy="867600"/>
          </a:xfrm>
        </p:grpSpPr>
        <p:sp>
          <p:nvSpPr>
            <p:cNvPr id="114" name="Google Shape;114;p15"/>
            <p:cNvSpPr txBox="1"/>
            <p:nvPr/>
          </p:nvSpPr>
          <p:spPr>
            <a:xfrm>
              <a:off x="9188754" y="4286045"/>
              <a:ext cx="247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1" i="0" lang="ko-KR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4. </a:t>
              </a:r>
              <a:r>
                <a:rPr b="1" lang="ko-KR" sz="2000">
                  <a:solidFill>
                    <a:schemeClr val="lt1"/>
                  </a:solidFill>
                </a:rPr>
                <a:t>결론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9303150" y="4733275"/>
              <a:ext cx="2359025" cy="420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32A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2A3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6"/>
          <p:cNvCxnSpPr/>
          <p:nvPr/>
        </p:nvCxnSpPr>
        <p:spPr>
          <a:xfrm>
            <a:off x="0" y="3610427"/>
            <a:ext cx="11531506" cy="1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7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16"/>
          <p:cNvSpPr txBox="1"/>
          <p:nvPr/>
        </p:nvSpPr>
        <p:spPr>
          <a:xfrm flipH="1">
            <a:off x="585898" y="1829251"/>
            <a:ext cx="1097596" cy="638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C689"/>
              </a:buClr>
              <a:buSzPts val="3600"/>
              <a:buFont typeface="Arial"/>
              <a:buNone/>
            </a:pPr>
            <a:r>
              <a:rPr b="0" i="0" lang="ko-KR" sz="3600" u="none" cap="none" strike="noStrike">
                <a:solidFill>
                  <a:srgbClr val="1FC68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3600" u="none" cap="none" strike="noStrike">
              <a:solidFill>
                <a:srgbClr val="1FC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85898" y="2610523"/>
            <a:ext cx="7564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lang="ko-KR" sz="4800">
                <a:solidFill>
                  <a:srgbClr val="FFFFFF"/>
                </a:solidFill>
              </a:rPr>
              <a:t>탐구동기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585898" y="4534754"/>
            <a:ext cx="40551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1600">
                <a:solidFill>
                  <a:schemeClr val="lt1"/>
                </a:solidFill>
              </a:rPr>
              <a:t>탐구동기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- 프로그램 소개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7914066" y="-898827"/>
            <a:ext cx="3243036" cy="3243036"/>
          </a:xfrm>
          <a:prstGeom prst="donut">
            <a:avLst>
              <a:gd fmla="val 21484" name="adj"/>
            </a:avLst>
          </a:prstGeom>
          <a:solidFill>
            <a:srgbClr val="5C6989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10325554" y="1565575"/>
            <a:ext cx="778633" cy="778633"/>
          </a:xfrm>
          <a:prstGeom prst="ellipse">
            <a:avLst/>
          </a:prstGeom>
          <a:solidFill>
            <a:srgbClr val="4CE1AB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7"/>
          <p:cNvGrpSpPr/>
          <p:nvPr/>
        </p:nvGrpSpPr>
        <p:grpSpPr>
          <a:xfrm>
            <a:off x="-825878" y="-480499"/>
            <a:ext cx="1373944" cy="1373944"/>
            <a:chOff x="7914065" y="-898827"/>
            <a:chExt cx="3243036" cy="3243036"/>
          </a:xfrm>
        </p:grpSpPr>
        <p:sp>
          <p:nvSpPr>
            <p:cNvPr id="131" name="Google Shape;131;p17"/>
            <p:cNvSpPr/>
            <p:nvPr/>
          </p:nvSpPr>
          <p:spPr>
            <a:xfrm>
              <a:off x="7914065" y="-898827"/>
              <a:ext cx="3243036" cy="3243036"/>
            </a:xfrm>
            <a:prstGeom prst="donut">
              <a:avLst>
                <a:gd fmla="val 21484" name="adj"/>
              </a:avLst>
            </a:prstGeom>
            <a:solidFill>
              <a:srgbClr val="5C69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10325553" y="1565575"/>
              <a:ext cx="778633" cy="778633"/>
            </a:xfrm>
            <a:prstGeom prst="ellipse">
              <a:avLst/>
            </a:prstGeom>
            <a:solidFill>
              <a:srgbClr val="4CE1AB">
                <a:alpha val="8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7"/>
          <p:cNvSpPr txBox="1"/>
          <p:nvPr/>
        </p:nvSpPr>
        <p:spPr>
          <a:xfrm>
            <a:off x="717222" y="253028"/>
            <a:ext cx="639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A3B"/>
              </a:buClr>
              <a:buSzPts val="2400"/>
              <a:buFont typeface="Calibri"/>
              <a:buNone/>
            </a:pPr>
            <a:r>
              <a:rPr b="1" i="0" lang="ko-KR" sz="2400" u="none" cap="none" strike="noStrike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ko-KR" sz="24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탐구동기</a:t>
            </a:r>
            <a:endParaRPr b="1" i="0" sz="2400" u="none" cap="none" strike="noStrike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774372" y="702945"/>
            <a:ext cx="341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7C7C"/>
              </a:buClr>
              <a:buSzPts val="1400"/>
              <a:buFont typeface="Calibri"/>
              <a:buNone/>
            </a:pPr>
            <a:r>
              <a:rPr lang="ko-KR">
                <a:solidFill>
                  <a:srgbClr val="6F7C7C"/>
                </a:solidFill>
                <a:latin typeface="Calibri"/>
                <a:ea typeface="Calibri"/>
                <a:cs typeface="Calibri"/>
                <a:sym typeface="Calibri"/>
              </a:rPr>
              <a:t>탐구동기</a:t>
            </a:r>
            <a:endParaRPr b="0" i="0" sz="1400" u="none" cap="none" strike="noStrike">
              <a:solidFill>
                <a:srgbClr val="6F7C7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4000"/>
            <a:ext cx="4582475" cy="364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6475" y="1101050"/>
            <a:ext cx="4145526" cy="58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1675" y="-298100"/>
            <a:ext cx="4393049" cy="364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87028" y="1597622"/>
            <a:ext cx="4795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A3B"/>
              </a:buClr>
              <a:buSzPts val="3900"/>
              <a:buFont typeface="Calibri"/>
              <a:buNone/>
            </a:pPr>
            <a:r>
              <a:rPr b="1" lang="ko-KR" sz="39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이XX과 송XX의</a:t>
            </a:r>
            <a:endParaRPr b="1" sz="39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A3B"/>
              </a:buClr>
              <a:buSzPts val="3900"/>
              <a:buFont typeface="Calibri"/>
              <a:buNone/>
            </a:pPr>
            <a:r>
              <a:rPr b="1" lang="ko-KR" sz="39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잦은 지적</a:t>
            </a:r>
            <a:endParaRPr b="1" i="0" sz="3900" u="none" cap="none" strike="noStrike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582478" y="3983572"/>
            <a:ext cx="47955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A3B"/>
              </a:buClr>
              <a:buSzPts val="3900"/>
              <a:buFont typeface="Calibri"/>
              <a:buNone/>
            </a:pPr>
            <a:r>
              <a:rPr b="1" lang="ko-KR" sz="39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또한 맞춤법을</a:t>
            </a:r>
            <a:endParaRPr b="1" sz="39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A3B"/>
              </a:buClr>
              <a:buSzPts val="3900"/>
              <a:buFont typeface="Calibri"/>
              <a:buNone/>
            </a:pPr>
            <a:r>
              <a:rPr b="1" lang="ko-KR" sz="39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지켜야 할 상황이</a:t>
            </a:r>
            <a:endParaRPr b="1" sz="39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A3B"/>
              </a:buClr>
              <a:buSzPts val="3900"/>
              <a:buFont typeface="Calibri"/>
              <a:buNone/>
            </a:pPr>
            <a:r>
              <a:rPr b="1" lang="ko-KR" sz="39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많아짐</a:t>
            </a:r>
            <a:endParaRPr b="1" sz="39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8"/>
          <p:cNvGrpSpPr/>
          <p:nvPr/>
        </p:nvGrpSpPr>
        <p:grpSpPr>
          <a:xfrm>
            <a:off x="-825560" y="-480535"/>
            <a:ext cx="1374059" cy="1374059"/>
            <a:chOff x="7914065" y="-898827"/>
            <a:chExt cx="3243000" cy="3243000"/>
          </a:xfrm>
        </p:grpSpPr>
        <p:sp>
          <p:nvSpPr>
            <p:cNvPr id="145" name="Google Shape;145;p18"/>
            <p:cNvSpPr/>
            <p:nvPr/>
          </p:nvSpPr>
          <p:spPr>
            <a:xfrm>
              <a:off x="7914065" y="-898827"/>
              <a:ext cx="3243000" cy="3243000"/>
            </a:xfrm>
            <a:prstGeom prst="donut">
              <a:avLst>
                <a:gd fmla="val 21484" name="adj"/>
              </a:avLst>
            </a:prstGeom>
            <a:solidFill>
              <a:srgbClr val="5C69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10325553" y="1565575"/>
              <a:ext cx="778500" cy="778500"/>
            </a:xfrm>
            <a:prstGeom prst="ellipse">
              <a:avLst/>
            </a:prstGeom>
            <a:solidFill>
              <a:srgbClr val="4CE1AB">
                <a:alpha val="8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18"/>
          <p:cNvSpPr txBox="1"/>
          <p:nvPr/>
        </p:nvSpPr>
        <p:spPr>
          <a:xfrm>
            <a:off x="717222" y="253028"/>
            <a:ext cx="639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A3B"/>
              </a:buClr>
              <a:buSzPts val="2400"/>
              <a:buFont typeface="Calibri"/>
              <a:buNone/>
            </a:pPr>
            <a:r>
              <a:rPr b="1" i="0" lang="ko-KR" sz="2400" u="none" cap="none" strike="noStrike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ko-KR" sz="24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탐구동기</a:t>
            </a:r>
            <a:endParaRPr b="1" i="0" sz="2400" u="none" cap="none" strike="noStrike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74372" y="702945"/>
            <a:ext cx="341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7C7C"/>
              </a:buClr>
              <a:buSzPts val="1400"/>
              <a:buFont typeface="Calibri"/>
              <a:buNone/>
            </a:pPr>
            <a:r>
              <a:rPr lang="ko-KR">
                <a:solidFill>
                  <a:srgbClr val="6F7C7C"/>
                </a:solidFill>
                <a:latin typeface="Calibri"/>
                <a:ea typeface="Calibri"/>
                <a:cs typeface="Calibri"/>
                <a:sym typeface="Calibri"/>
              </a:rPr>
              <a:t>탐구동기</a:t>
            </a:r>
            <a:endParaRPr b="0" i="0" sz="1400" u="none" cap="none" strike="noStrike">
              <a:solidFill>
                <a:srgbClr val="6F7C7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26403" l="0" r="0" t="15705"/>
          <a:stretch/>
        </p:blipFill>
        <p:spPr>
          <a:xfrm>
            <a:off x="2582550" y="-186800"/>
            <a:ext cx="9795825" cy="756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187028" y="1597622"/>
            <a:ext cx="47955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A3B"/>
              </a:buClr>
              <a:buSzPts val="3900"/>
              <a:buFont typeface="Calibri"/>
              <a:buNone/>
            </a:pPr>
            <a:r>
              <a:rPr b="1" lang="ko-KR" sz="39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그리고 또한 35점 떡락해버린 기말점수…</a:t>
            </a:r>
            <a:endParaRPr b="1" sz="39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825560" y="-480535"/>
            <a:ext cx="1374059" cy="1374059"/>
            <a:chOff x="7914065" y="-898827"/>
            <a:chExt cx="3243000" cy="3243000"/>
          </a:xfrm>
        </p:grpSpPr>
        <p:sp>
          <p:nvSpPr>
            <p:cNvPr id="156" name="Google Shape;156;p19"/>
            <p:cNvSpPr/>
            <p:nvPr/>
          </p:nvSpPr>
          <p:spPr>
            <a:xfrm>
              <a:off x="7914065" y="-898827"/>
              <a:ext cx="3243000" cy="3243000"/>
            </a:xfrm>
            <a:prstGeom prst="donut">
              <a:avLst>
                <a:gd fmla="val 21484" name="adj"/>
              </a:avLst>
            </a:prstGeom>
            <a:solidFill>
              <a:srgbClr val="5C69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0325553" y="1565575"/>
              <a:ext cx="778500" cy="778500"/>
            </a:xfrm>
            <a:prstGeom prst="ellipse">
              <a:avLst/>
            </a:prstGeom>
            <a:solidFill>
              <a:srgbClr val="4CE1AB">
                <a:alpha val="8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9"/>
          <p:cNvSpPr txBox="1"/>
          <p:nvPr/>
        </p:nvSpPr>
        <p:spPr>
          <a:xfrm>
            <a:off x="717222" y="253028"/>
            <a:ext cx="639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A3B"/>
              </a:buClr>
              <a:buSzPts val="2400"/>
              <a:buFont typeface="Calibri"/>
              <a:buNone/>
            </a:pPr>
            <a:r>
              <a:rPr b="1" i="0" lang="ko-KR" sz="2400" u="none" cap="none" strike="noStrike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ko-KR" sz="24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탐구동기</a:t>
            </a:r>
            <a:endParaRPr b="1" i="0" sz="2400" u="none" cap="none" strike="noStrike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774372" y="702945"/>
            <a:ext cx="341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7C7C"/>
              </a:buClr>
              <a:buSzPts val="1400"/>
              <a:buFont typeface="Calibri"/>
              <a:buNone/>
            </a:pPr>
            <a:r>
              <a:rPr lang="ko-KR">
                <a:solidFill>
                  <a:srgbClr val="6F7C7C"/>
                </a:solidFill>
                <a:latin typeface="Calibri"/>
                <a:ea typeface="Calibri"/>
                <a:cs typeface="Calibri"/>
                <a:sym typeface="Calibri"/>
              </a:rPr>
              <a:t>프로그램 소개</a:t>
            </a:r>
            <a:endParaRPr b="0" i="0" sz="1400" u="none" cap="none" strike="noStrike">
              <a:solidFill>
                <a:srgbClr val="6F7C7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1924850" y="4487650"/>
            <a:ext cx="77826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9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맞춤법을 검사할 텍스트를 선택하고 컨트룰+D를 누르면 맞춤법을 검사해준다</a:t>
            </a:r>
            <a:endParaRPr b="1" sz="39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863" y="1952090"/>
            <a:ext cx="8539875" cy="229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2268900" y="1341075"/>
            <a:ext cx="7782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A3B"/>
              </a:buClr>
              <a:buSzPts val="3900"/>
              <a:buFont typeface="Calibri"/>
              <a:buNone/>
            </a:pPr>
            <a:r>
              <a:rPr b="1" lang="ko-KR" sz="39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그래서!! 만든 맞춤법 검사기</a:t>
            </a:r>
            <a:endParaRPr b="1" i="0" sz="3900" u="none" cap="none" strike="noStrike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2A3B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0"/>
          <p:cNvCxnSpPr/>
          <p:nvPr/>
        </p:nvCxnSpPr>
        <p:spPr>
          <a:xfrm>
            <a:off x="0" y="3610427"/>
            <a:ext cx="115314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7451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20"/>
          <p:cNvSpPr txBox="1"/>
          <p:nvPr/>
        </p:nvSpPr>
        <p:spPr>
          <a:xfrm flipH="1">
            <a:off x="585794" y="1829251"/>
            <a:ext cx="109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C689"/>
              </a:buClr>
              <a:buSzPts val="3600"/>
              <a:buFont typeface="Arial"/>
              <a:buNone/>
            </a:pPr>
            <a:r>
              <a:rPr b="0" i="0" lang="ko-KR" sz="3600" u="none" cap="none" strike="noStrike">
                <a:solidFill>
                  <a:srgbClr val="1FC68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600">
                <a:solidFill>
                  <a:srgbClr val="1FC689"/>
                </a:solidFill>
              </a:rPr>
              <a:t>2</a:t>
            </a:r>
            <a:endParaRPr b="0" i="0" sz="3600" u="none" cap="none" strike="noStrike">
              <a:solidFill>
                <a:srgbClr val="1FC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585898" y="2610523"/>
            <a:ext cx="7564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lang="ko-KR" sz="4800">
                <a:solidFill>
                  <a:srgbClr val="FFFFFF"/>
                </a:solidFill>
              </a:rPr>
              <a:t>프로그램 시연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585898" y="4534754"/>
            <a:ext cx="405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7914066" y="-898827"/>
            <a:ext cx="3243000" cy="3243000"/>
          </a:xfrm>
          <a:prstGeom prst="donut">
            <a:avLst>
              <a:gd fmla="val 21484" name="adj"/>
            </a:avLst>
          </a:prstGeom>
          <a:solidFill>
            <a:srgbClr val="5C6989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10325554" y="1565575"/>
            <a:ext cx="778500" cy="778500"/>
          </a:xfrm>
          <a:prstGeom prst="ellipse">
            <a:avLst/>
          </a:prstGeom>
          <a:solidFill>
            <a:srgbClr val="4CE1AB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1"/>
          <p:cNvGrpSpPr/>
          <p:nvPr/>
        </p:nvGrpSpPr>
        <p:grpSpPr>
          <a:xfrm>
            <a:off x="-825560" y="-480535"/>
            <a:ext cx="1374059" cy="1374059"/>
            <a:chOff x="7914065" y="-898827"/>
            <a:chExt cx="3243000" cy="3243000"/>
          </a:xfrm>
        </p:grpSpPr>
        <p:sp>
          <p:nvSpPr>
            <p:cNvPr id="178" name="Google Shape;178;p21"/>
            <p:cNvSpPr/>
            <p:nvPr/>
          </p:nvSpPr>
          <p:spPr>
            <a:xfrm>
              <a:off x="7914065" y="-898827"/>
              <a:ext cx="3243000" cy="3243000"/>
            </a:xfrm>
            <a:prstGeom prst="donut">
              <a:avLst>
                <a:gd fmla="val 21484" name="adj"/>
              </a:avLst>
            </a:prstGeom>
            <a:solidFill>
              <a:srgbClr val="5C69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10325553" y="1565575"/>
              <a:ext cx="778500" cy="778500"/>
            </a:xfrm>
            <a:prstGeom prst="ellipse">
              <a:avLst/>
            </a:prstGeom>
            <a:solidFill>
              <a:srgbClr val="4CE1AB">
                <a:alpha val="8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21"/>
          <p:cNvSpPr txBox="1"/>
          <p:nvPr/>
        </p:nvSpPr>
        <p:spPr>
          <a:xfrm>
            <a:off x="717225" y="253025"/>
            <a:ext cx="8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A3B"/>
              </a:buClr>
              <a:buSzPts val="2400"/>
              <a:buFont typeface="Calibri"/>
              <a:buNone/>
            </a:pPr>
            <a:r>
              <a:rPr b="1" lang="ko-KR" sz="2400">
                <a:solidFill>
                  <a:srgbClr val="032A3B"/>
                </a:solidFill>
                <a:latin typeface="Calibri"/>
                <a:ea typeface="Calibri"/>
                <a:cs typeface="Calibri"/>
                <a:sym typeface="Calibri"/>
              </a:rPr>
              <a:t>2. 프로그램 시연</a:t>
            </a:r>
            <a:endParaRPr b="1" sz="2400">
              <a:solidFill>
                <a:srgbClr val="032A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774372" y="702945"/>
            <a:ext cx="361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7C7C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6F7C7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1" title="2024-07-13-13-31-1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125" y="798600"/>
            <a:ext cx="10332595" cy="581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2A3B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2"/>
          <p:cNvCxnSpPr/>
          <p:nvPr/>
        </p:nvCxnSpPr>
        <p:spPr>
          <a:xfrm>
            <a:off x="0" y="3610427"/>
            <a:ext cx="115314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7451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22"/>
          <p:cNvSpPr txBox="1"/>
          <p:nvPr/>
        </p:nvSpPr>
        <p:spPr>
          <a:xfrm flipH="1">
            <a:off x="585794" y="1829251"/>
            <a:ext cx="109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C689"/>
              </a:buClr>
              <a:buSzPts val="3600"/>
              <a:buFont typeface="Arial"/>
              <a:buNone/>
            </a:pPr>
            <a:r>
              <a:rPr b="0" i="0" lang="ko-KR" sz="3600" u="none" cap="none" strike="noStrike">
                <a:solidFill>
                  <a:srgbClr val="1FC68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600">
                <a:solidFill>
                  <a:srgbClr val="1FC689"/>
                </a:solidFill>
              </a:rPr>
              <a:t>3</a:t>
            </a:r>
            <a:endParaRPr b="0" i="0" sz="3600" u="none" cap="none" strike="noStrike">
              <a:solidFill>
                <a:srgbClr val="1FC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585898" y="2610523"/>
            <a:ext cx="7564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lang="ko-KR" sz="4800">
                <a:solidFill>
                  <a:srgbClr val="FFFFFF"/>
                </a:solidFill>
              </a:rPr>
              <a:t>코드 설명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585898" y="4534754"/>
            <a:ext cx="405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7914066" y="-898827"/>
            <a:ext cx="3243000" cy="3243000"/>
          </a:xfrm>
          <a:prstGeom prst="donut">
            <a:avLst>
              <a:gd fmla="val 21484" name="adj"/>
            </a:avLst>
          </a:prstGeom>
          <a:solidFill>
            <a:srgbClr val="5C6989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10325554" y="1565575"/>
            <a:ext cx="778500" cy="778500"/>
          </a:xfrm>
          <a:prstGeom prst="ellipse">
            <a:avLst/>
          </a:prstGeom>
          <a:solidFill>
            <a:srgbClr val="4CE1AB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