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16gOIQ373ypGfTO5KKIKzXWI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97AC0F-D1DF-4804-9462-5E0E9FD76404}">
  <a:tblStyle styleId="{F097AC0F-D1DF-4804-9462-5E0E9FD764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68D9F6C-F6D2-4E1D-BBC6-EFC3FBBD831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E88C148-4CF9-4A79-92CB-A481941F17E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426144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426144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89bba2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289bba21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426144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2c42614433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c4261443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12c42614433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c42614433_0_8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6" name="Google Shape;86;g12c42614433_0_8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Google Shape;87;g12c42614433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42614433_0_9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g12c42614433_0_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c42614433_0_9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g12c42614433_0_9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g12c42614433_0_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42614433_0_10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g12c42614433_0_10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g12c42614433_0_10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g12c42614433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42614433_0_1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g12c42614433_0_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c42614433_0_1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g12c42614433_0_10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g12c42614433_0_1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42614433_0_11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9" name="Google Shape;109;g12c42614433_0_1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c42614433_0_1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2c42614433_0_11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3" name="Google Shape;113;g12c42614433_0_11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g12c42614433_0_11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g12c42614433_0_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42614433_0_12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g12c42614433_0_1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c42614433_0_1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1" name="Google Shape;121;g12c42614433_0_1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g12c42614433_0_1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42614433_0_1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c42614433_0_8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g12c42614433_0_8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g12c42614433_0_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666"/>
              <a:t>EOS Coalition</a:t>
            </a:r>
            <a:endParaRPr b="1" sz="6666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/>
              <a:t>Program and Operations Health</a:t>
            </a:r>
            <a:endParaRPr sz="5400"/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19 MAY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title"/>
          </p:nvPr>
        </p:nvSpPr>
        <p:spPr>
          <a:xfrm>
            <a:off x="50" y="1"/>
            <a:ext cx="113538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Health Scorecard</a:t>
            </a:r>
            <a:endParaRPr/>
          </a:p>
        </p:txBody>
      </p:sp>
      <p:graphicFrame>
        <p:nvGraphicFramePr>
          <p:cNvPr id="136" name="Google Shape;136;p2"/>
          <p:cNvGraphicFramePr/>
          <p:nvPr/>
        </p:nvGraphicFramePr>
        <p:xfrm>
          <a:off x="125" y="408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{F097AC0F-D1DF-4804-9462-5E0E9FD76404}</a:tableStyleId>
              </a:tblPr>
              <a:tblGrid>
                <a:gridCol w="216250"/>
                <a:gridCol w="446175"/>
                <a:gridCol w="2359150"/>
                <a:gridCol w="3439325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459550"/>
                <a:gridCol w="216250"/>
              </a:tblGrid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Program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Headline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Apr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May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Jun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Jul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Aug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Sep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Oct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Nov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Dec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Jan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Feb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Mar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RFP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2 - Transaction Lifecycle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Code complete; ready for Mandel 3.1 deployment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3 - Specialized APIs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4 - Centralized APIs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4 - Secure Smart Contract Libraries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 u="none" cap="none" strike="noStrike">
                          <a:solidFill>
                            <a:srgbClr val="6AA84F"/>
                          </a:solidFill>
                        </a:rPr>
                        <a:t>review by Working Group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6 - Automated Security Audit Tools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8 - EOSIO External Security Audit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Faster Finality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>
                          <a:solidFill>
                            <a:srgbClr val="6AA84F"/>
                          </a:solidFill>
                        </a:rPr>
                        <a:t>ready for Coalition approval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4 - Trustless Cross-chain IBC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3 - P2P Code Rewrite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6 - RAM Limitation Fixes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9 -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 Proofs and Full Validation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SDKs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>
                          <a:solidFill>
                            <a:srgbClr val="6AA84F"/>
                          </a:solidFill>
                        </a:rPr>
                        <a:t>ready for Coalition approval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2 - Application Registry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</a:t>
                      </a:r>
                      <a:r>
                        <a:rPr b="1" lang="en-US" sz="1000" u="none" cap="none" strike="noStrike">
                          <a:solidFill>
                            <a:srgbClr val="6AA84F"/>
                          </a:solidFill>
                        </a:rPr>
                        <a:t>review by Working Group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3 - Request for Permission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RFP development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2 - Synchronous Calls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Executive Summary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sz="1000" u="none" cap="none" strike="noStrike"/>
                        <a:t>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13 - Improved Token Standards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10 - dStor Concept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5 - Read Only Actions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Core+ 27- Contract Pays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Executive Summary and requirements in process</a:t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4950" marB="14950" marR="22425" marL="224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4950" marB="14950" marR="22425" marL="22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"/>
          <p:cNvSpPr txBox="1"/>
          <p:nvPr/>
        </p:nvSpPr>
        <p:spPr>
          <a:xfrm rot="-5400000">
            <a:off x="60900" y="2230825"/>
            <a:ext cx="6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 rot="-5400000">
            <a:off x="-63450" y="1224875"/>
            <a:ext cx="9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 rot="-5400000">
            <a:off x="-184500" y="3236550"/>
            <a:ext cx="118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/>
        </p:nvSpPr>
        <p:spPr>
          <a:xfrm rot="-5400000">
            <a:off x="42750" y="4195050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Wallet+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 txBox="1"/>
          <p:nvPr/>
        </p:nvSpPr>
        <p:spPr>
          <a:xfrm rot="-5400000">
            <a:off x="-55050" y="5022625"/>
            <a:ext cx="9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Hoc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2"/>
          <p:cNvGraphicFramePr/>
          <p:nvPr/>
        </p:nvGraphicFramePr>
        <p:xfrm>
          <a:off x="4880150" y="60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{768D9F6C-F6D2-4E1D-BBC6-EFC3FBBD831B}</a:tableStyleId>
              </a:tblPr>
              <a:tblGrid>
                <a:gridCol w="382850"/>
                <a:gridCol w="2048850"/>
              </a:tblGrid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Active Project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Planned Future Schedule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3"/>
          <p:cNvGraphicFramePr/>
          <p:nvPr/>
        </p:nvGraphicFramePr>
        <p:xfrm>
          <a:off x="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{F097AC0F-D1DF-4804-9462-5E0E9FD76404}</a:tableStyleId>
              </a:tblPr>
              <a:tblGrid>
                <a:gridCol w="226975"/>
                <a:gridCol w="1537050"/>
                <a:gridCol w="871125"/>
                <a:gridCol w="931650"/>
                <a:gridCol w="421525"/>
                <a:gridCol w="226975"/>
                <a:gridCol w="1803400"/>
                <a:gridCol w="725825"/>
                <a:gridCol w="810600"/>
                <a:gridCol w="421525"/>
                <a:gridCol w="226975"/>
                <a:gridCol w="1694400"/>
                <a:gridCol w="871150"/>
                <a:gridCol w="774275"/>
                <a:gridCol w="421525"/>
                <a:gridCol w="226975"/>
              </a:tblGrid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API+ Program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 gridSpan="8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Three projects in RFP development stage.  Transaction Lifecycle is code complete and mating for Mandel 3.1 Release.</a:t>
                      </a:r>
                      <a:endParaRPr sz="15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 MAY 2022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vMerge="1"/>
                <a:tc hMerge="1" vMerge="1"/>
                <a:tc hMerge="1"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Schedule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Scope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Risks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 Name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Completion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Feedback from working groups  on RFPs often delayed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02</a:t>
                      </a:r>
                      <a:r>
                        <a:rPr lang="en-US" sz="1000"/>
                        <a:t> JUN 22</a:t>
                      </a:r>
                      <a:r>
                        <a:rPr lang="en-US" sz="1000" u="none" cap="none" strike="noStrike"/>
                        <a:t> 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 </a:t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31 MAY 22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09 JUN 22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23 JUN 22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Integration / Dependencies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Communication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Budget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None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Target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Last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Next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Planned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EAC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Core Team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Working Group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Community (monthly)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Quality / Total Open Bugs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Procurement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Resources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Current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Previous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Waiting 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1 - ARP Team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2 - Transaction Lifecycle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3 - Specialized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4 - Centralized APIs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42614433_0_65"/>
          <p:cNvSpPr txBox="1"/>
          <p:nvPr/>
        </p:nvSpPr>
        <p:spPr>
          <a:xfrm>
            <a:off x="1970367" y="0"/>
            <a:ext cx="1540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API+</a:t>
            </a:r>
            <a:endParaRPr sz="1200"/>
          </a:p>
        </p:txBody>
      </p:sp>
      <p:sp>
        <p:nvSpPr>
          <p:cNvPr id="153" name="Google Shape;153;g12c42614433_0_65"/>
          <p:cNvSpPr txBox="1"/>
          <p:nvPr/>
        </p:nvSpPr>
        <p:spPr>
          <a:xfrm>
            <a:off x="7559067" y="0"/>
            <a:ext cx="1540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Object Computing</a:t>
            </a:r>
            <a:endParaRPr sz="1200"/>
          </a:p>
        </p:txBody>
      </p:sp>
      <p:sp>
        <p:nvSpPr>
          <p:cNvPr id="154" name="Google Shape;154;g12c42614433_0_65"/>
          <p:cNvSpPr txBox="1"/>
          <p:nvPr/>
        </p:nvSpPr>
        <p:spPr>
          <a:xfrm>
            <a:off x="3510767" y="0"/>
            <a:ext cx="404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Transaction Lifecycle</a:t>
            </a:r>
            <a:endParaRPr b="1" sz="1300"/>
          </a:p>
        </p:txBody>
      </p:sp>
      <p:sp>
        <p:nvSpPr>
          <p:cNvPr id="155" name="Google Shape;155;g12c42614433_0_65"/>
          <p:cNvSpPr txBox="1"/>
          <p:nvPr/>
        </p:nvSpPr>
        <p:spPr>
          <a:xfrm>
            <a:off x="1986767" y="406400"/>
            <a:ext cx="711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Project Description:</a:t>
            </a:r>
            <a:r>
              <a:rPr lang="en-US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OCI, in collaboration with EOS Network Foundation (Client), will develop enhancements to EOS Core functionality to improve the end-user experience. OCI will focus on four (4) primary Scope Items as follows: Transaction Retry; Transaction Finality Status; Transaction Resource Cost Estimation; and Subjective Billing Improvements.</a:t>
            </a:r>
            <a:endParaRPr sz="1100"/>
          </a:p>
        </p:txBody>
      </p:sp>
      <p:sp>
        <p:nvSpPr>
          <p:cNvPr id="156" name="Google Shape;156;g12c42614433_0_65"/>
          <p:cNvSpPr txBox="1"/>
          <p:nvPr/>
        </p:nvSpPr>
        <p:spPr>
          <a:xfrm>
            <a:off x="10006833" y="-101600"/>
            <a:ext cx="218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2022/05/17</a:t>
            </a:r>
            <a:endParaRPr sz="1200"/>
          </a:p>
        </p:txBody>
      </p:sp>
      <p:sp>
        <p:nvSpPr>
          <p:cNvPr id="157" name="Google Shape;157;g12c42614433_0_65"/>
          <p:cNvSpPr/>
          <p:nvPr/>
        </p:nvSpPr>
        <p:spPr>
          <a:xfrm>
            <a:off x="6248400" y="1726044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g12c42614433_0_65"/>
          <p:cNvSpPr/>
          <p:nvPr/>
        </p:nvSpPr>
        <p:spPr>
          <a:xfrm>
            <a:off x="6242200" y="1415667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Key Milestones</a:t>
            </a:r>
            <a:endParaRPr b="1" sz="1200"/>
          </a:p>
        </p:txBody>
      </p:sp>
      <p:sp>
        <p:nvSpPr>
          <p:cNvPr id="159" name="Google Shape;159;g12c42614433_0_65"/>
          <p:cNvSpPr/>
          <p:nvPr/>
        </p:nvSpPr>
        <p:spPr>
          <a:xfrm>
            <a:off x="194400" y="1726000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March 2022</a:t>
            </a:r>
            <a:endParaRPr sz="1200"/>
          </a:p>
          <a:p>
            <a:pPr indent="-2286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Completed 90% of the Limited Storage Epic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Completed atl requirements Jira stories for the remaining 4 epics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April and May 2022 (current as of the week ending May 13)</a:t>
            </a:r>
            <a:endParaRPr sz="1200"/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Limited Storage epic: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Subjective Billing Improvements epic: 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Transaction Resource Cost Estimation epic: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Transaction Retry epic: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endParaRPr sz="1200">
              <a:solidFill>
                <a:schemeClr val="dk1"/>
              </a:solidFill>
            </a:endParaRPr>
          </a:p>
          <a:p>
            <a:pPr indent="-228600" lvl="0" marL="30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Transaction Finality Status epic: </a:t>
            </a:r>
            <a:r>
              <a:rPr lang="en-US" sz="1200">
                <a:solidFill>
                  <a:schemeClr val="dk1"/>
                </a:solidFill>
                <a:highlight>
                  <a:srgbClr val="00FF00"/>
                </a:highlight>
              </a:rPr>
              <a:t>100% complete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g12c42614433_0_65"/>
          <p:cNvSpPr/>
          <p:nvPr/>
        </p:nvSpPr>
        <p:spPr>
          <a:xfrm>
            <a:off x="188200" y="1415667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Highlights / Accomplishments</a:t>
            </a:r>
            <a:endParaRPr b="1" sz="1200"/>
          </a:p>
        </p:txBody>
      </p:sp>
      <p:pic>
        <p:nvPicPr>
          <p:cNvPr id="161" name="Google Shape;161;g12c4261443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00" y="514817"/>
            <a:ext cx="193567" cy="19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2c4261443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00" y="740051"/>
            <a:ext cx="193567" cy="19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2c42614433_0_65"/>
          <p:cNvSpPr/>
          <p:nvPr/>
        </p:nvSpPr>
        <p:spPr>
          <a:xfrm>
            <a:off x="6248400" y="4413010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Nothing to report at this time</a:t>
            </a:r>
            <a:endParaRPr sz="1200"/>
          </a:p>
        </p:txBody>
      </p:sp>
      <p:sp>
        <p:nvSpPr>
          <p:cNvPr id="164" name="Google Shape;164;g12c42614433_0_65"/>
          <p:cNvSpPr/>
          <p:nvPr/>
        </p:nvSpPr>
        <p:spPr>
          <a:xfrm>
            <a:off x="6242200" y="4102633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Issues / Risks / Escalations</a:t>
            </a:r>
            <a:endParaRPr b="1" sz="1200"/>
          </a:p>
        </p:txBody>
      </p:sp>
      <p:sp>
        <p:nvSpPr>
          <p:cNvPr id="165" name="Google Shape;165;g12c42614433_0_65"/>
          <p:cNvSpPr/>
          <p:nvPr/>
        </p:nvSpPr>
        <p:spPr>
          <a:xfrm>
            <a:off x="194400" y="4535100"/>
            <a:ext cx="5749200" cy="232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SOW 2 is well on the way. JIRA tasks are reflected as GitHub issues, along with GitHub pull requests.  </a:t>
            </a:r>
            <a:endParaRPr b="1" sz="1200">
              <a:solidFill>
                <a:schemeClr val="dk1"/>
              </a:solidFill>
            </a:endParaRPr>
          </a:p>
          <a:p>
            <a:pPr indent="-3810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All GitHub issues and PRs contain an OCI flag and are easily identifiable.</a:t>
            </a:r>
            <a:endParaRPr sz="1200">
              <a:solidFill>
                <a:schemeClr val="dk1"/>
              </a:solidFill>
            </a:endParaRPr>
          </a:p>
          <a:p>
            <a:pPr indent="-3810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OCI is confident we will complete all assigned 3.1 Mandel issues prior to the June 1 deployment date.</a:t>
            </a:r>
            <a:endParaRPr sz="1200">
              <a:solidFill>
                <a:schemeClr val="dk1"/>
              </a:solidFill>
            </a:endParaRPr>
          </a:p>
          <a:p>
            <a:pPr indent="-3810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OCI also is planning for additional work, post 3.1, including P2P Code Rewrite.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6" name="Google Shape;166;g12c42614433_0_65"/>
          <p:cNvSpPr/>
          <p:nvPr/>
        </p:nvSpPr>
        <p:spPr>
          <a:xfrm>
            <a:off x="188200" y="4102633"/>
            <a:ext cx="5761500" cy="310500"/>
          </a:xfrm>
          <a:prstGeom prst="rect">
            <a:avLst/>
          </a:prstGeom>
          <a:solidFill>
            <a:srgbClr val="F7F7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Upcoming Activities</a:t>
            </a:r>
            <a:endParaRPr b="1" sz="1200"/>
          </a:p>
        </p:txBody>
      </p:sp>
      <p:graphicFrame>
        <p:nvGraphicFramePr>
          <p:cNvPr id="167" name="Google Shape;167;g12c42614433_0_65"/>
          <p:cNvGraphicFramePr/>
          <p:nvPr/>
        </p:nvGraphicFramePr>
        <p:xfrm>
          <a:off x="6248400" y="17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{9E88C148-4CF9-4A79-92CB-A481941F17EF}</a:tableStyleId>
              </a:tblPr>
              <a:tblGrid>
                <a:gridCol w="3078875"/>
                <a:gridCol w="1346725"/>
                <a:gridCol w="1336000"/>
              </a:tblGrid>
              <a:tr h="2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Description</a:t>
                      </a:r>
                      <a:endParaRPr b="1"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Planned Date</a:t>
                      </a:r>
                      <a:endParaRPr b="1"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Actual Date</a:t>
                      </a:r>
                      <a:endParaRPr b="1" sz="1100"/>
                    </a:p>
                  </a:txBody>
                  <a:tcPr marT="60925" marB="60925" marR="121900" marL="121900"/>
                </a:tc>
              </a:tr>
              <a:tr h="1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Limited Storage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March 30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3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1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Subjective Billing Improvements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15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May 6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1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Transaction Resource Cost Estimation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30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22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13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Transaction Retry Epic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May 15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April 29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Transaction Finality Status Epic  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May 31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May 12</a:t>
                      </a:r>
                      <a:endParaRPr sz="1100"/>
                    </a:p>
                  </a:txBody>
                  <a:tcPr marT="60925" marB="60925" marR="121900" marL="121900">
                    <a:solidFill>
                      <a:srgbClr val="00FF00"/>
                    </a:solidFill>
                  </a:tcPr>
                </a:tc>
              </a:tr>
              <a:tr h="2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0925" marB="60925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0925" marB="60925" marR="121900" marL="121900"/>
                </a:tc>
              </a:tr>
            </a:tbl>
          </a:graphicData>
        </a:graphic>
      </p:graphicFrame>
      <p:pic>
        <p:nvPicPr>
          <p:cNvPr id="168" name="Google Shape;168;g12c4261443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00" y="965251"/>
            <a:ext cx="193567" cy="19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1289bba2136_0_0"/>
          <p:cNvGraphicFramePr/>
          <p:nvPr/>
        </p:nvGraphicFramePr>
        <p:xfrm>
          <a:off x="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{F097AC0F-D1DF-4804-9462-5E0E9FD76404}</a:tableStyleId>
              </a:tblPr>
              <a:tblGrid>
                <a:gridCol w="226975"/>
                <a:gridCol w="1900275"/>
                <a:gridCol w="665300"/>
                <a:gridCol w="774250"/>
                <a:gridCol w="421525"/>
                <a:gridCol w="226975"/>
                <a:gridCol w="1803400"/>
                <a:gridCol w="725825"/>
                <a:gridCol w="810600"/>
                <a:gridCol w="421525"/>
                <a:gridCol w="226975"/>
                <a:gridCol w="1876000"/>
                <a:gridCol w="689550"/>
                <a:gridCol w="774275"/>
                <a:gridCol w="421525"/>
                <a:gridCol w="226975"/>
              </a:tblGrid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Audit</a:t>
                      </a: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+ Program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 gridSpan="8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Three projects in RFP development stage.  </a:t>
                      </a:r>
                      <a:endParaRPr sz="15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 MAY 2022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vMerge="1"/>
                <a:tc hMerge="1" vMerge="1"/>
                <a:tc hMerge="1"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Schedule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Scope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Risks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 Name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Completion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Feedback from working groups  on RFPs often delayed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4 - Secure Smt Ctrct Libraries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26 MAY 22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4 - Secure Smt Ctrct Libraries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 </a:t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6 - Auto. Security Audit Tools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6 - Auto. Security Audit Tools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8 - External Security Audit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8 - External Security Audit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Integration / Dependencies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Communication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Budget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None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Target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Last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Next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Planned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EAC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Core Team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4 - Secure Smt Ctrct Libraries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Working Group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6 - Auto. Security Audit Tools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Community (monthly)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8 - External Security Audit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Quality / Total Open Bugs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Procurement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Resources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Current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Previous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  Project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4 - Secure Smt Ctrct Libraries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4 - Secure Smt Ctrct Libraries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4 - Secure Smt Ctrct Libraries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6 - Auto. Security Audit Tools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6 - Auto. Security Audit Tools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6 - Auto. Security Audit Tools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8 - External Security Audit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8 - External Security Audit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8 - External Security Audit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g12c42614433_0_130"/>
          <p:cNvGraphicFramePr/>
          <p:nvPr/>
        </p:nvGraphicFramePr>
        <p:xfrm>
          <a:off x="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{F097AC0F-D1DF-4804-9462-5E0E9FD76404}</a:tableStyleId>
              </a:tblPr>
              <a:tblGrid>
                <a:gridCol w="226975"/>
                <a:gridCol w="1900275"/>
                <a:gridCol w="665300"/>
                <a:gridCol w="774250"/>
                <a:gridCol w="421525"/>
                <a:gridCol w="226975"/>
                <a:gridCol w="1924475"/>
                <a:gridCol w="604750"/>
                <a:gridCol w="810600"/>
                <a:gridCol w="421525"/>
                <a:gridCol w="226975"/>
                <a:gridCol w="1876000"/>
                <a:gridCol w="689550"/>
                <a:gridCol w="774275"/>
                <a:gridCol w="421525"/>
                <a:gridCol w="226975"/>
              </a:tblGrid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Scalability</a:t>
                      </a: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+ Program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 gridSpan="8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Five </a:t>
                      </a:r>
                      <a:r>
                        <a:rPr lang="en-US" sz="1000" u="none" cap="none" strike="noStrike"/>
                        <a:t>projects in RFP development stage.  Faster Finality RFP </a:t>
                      </a:r>
                      <a:r>
                        <a:rPr lang="en-US" sz="1000"/>
                        <a:t>to be presented to Coalition for vote to release.</a:t>
                      </a:r>
                      <a:endParaRPr sz="15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 MAY 2022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vMerge="1"/>
                <a:tc hMerge="1" vMerge="1"/>
                <a:tc hMerge="1"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Schedule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Scope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Risks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 Name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Completion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Feedback from working groups  on RFPs often delayed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</a:t>
                      </a:r>
                      <a:r>
                        <a:rPr lang="en-US" sz="1000"/>
                        <a:t> - Faster Finality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</a:t>
                      </a:r>
                      <a:r>
                        <a:rPr lang="en-US" sz="1000"/>
                        <a:t> MAY 22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Faster Finality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 </a:t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- Trustless IBC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 JUN 22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4 - Trustless IBC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- P2P Code Rewrite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12 - P2P Code Rewrite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16 - RAM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Limitation Fixes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16 - RAM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Limitation Fixes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18 - State Domains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18 - State Domains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Integration / Dependencies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Communication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Budget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None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Target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Last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Next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Planned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EAC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Core Team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Faster Finality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Working Group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4 - Trustless IBC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Community (monthly)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12 - P2P Code Rewrite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16 - RAM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Limitation Fixes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N/A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18 - State Domains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Quality / Total Open Bugs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Procurement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Resources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Current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Previous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  Project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Faster Finality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Faster Finality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Faster Finality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4 - Trustless IBC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4 - Trustless IBC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4 - Trustless IBC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12 - P2P Code Rewrite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12 - P2P Code Rewrite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12 - P2P Code Rewrite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16 - RAM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Limitation Fixes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16 - RAM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Limitation Fixes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16 - RAM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Limitation Fixes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18 - State Domains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18 - State Domains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  18 - State Domains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g12c42614433_0_134"/>
          <p:cNvGraphicFramePr/>
          <p:nvPr/>
        </p:nvGraphicFramePr>
        <p:xfrm>
          <a:off x="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{F097AC0F-D1DF-4804-9462-5E0E9FD76404}</a:tableStyleId>
              </a:tblPr>
              <a:tblGrid>
                <a:gridCol w="226975"/>
                <a:gridCol w="1900275"/>
                <a:gridCol w="665300"/>
                <a:gridCol w="774250"/>
                <a:gridCol w="421525"/>
                <a:gridCol w="226975"/>
                <a:gridCol w="1924475"/>
                <a:gridCol w="604750"/>
                <a:gridCol w="810600"/>
                <a:gridCol w="421525"/>
                <a:gridCol w="226975"/>
                <a:gridCol w="1948625"/>
                <a:gridCol w="677450"/>
                <a:gridCol w="713750"/>
                <a:gridCol w="421525"/>
                <a:gridCol w="226975"/>
              </a:tblGrid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Wallet</a:t>
                      </a: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+ Program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 gridSpan="8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/>
                        <a:t>Five </a:t>
                      </a:r>
                      <a:r>
                        <a:rPr lang="en-US" sz="1000" u="none" cap="none" strike="noStrike"/>
                        <a:t>projects in RFP development stage.  Faster Finality RFP </a:t>
                      </a:r>
                      <a:r>
                        <a:rPr lang="en-US" sz="1000"/>
                        <a:t>to be presented to Coalition for vote to release.</a:t>
                      </a:r>
                      <a:endParaRPr sz="15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 MAY 2022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 vMerge="1"/>
                <a:tc hMerge="1" vMerge="1"/>
                <a:tc hMerge="1"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Schedule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Scope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Risks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B5B4B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 Name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Completion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Feedback from working groups  on RFPs often delayed 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SDKs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 MAY 22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SDKs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 </a:t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- Application Registry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 JUN 22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2 - Application Registry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- Request for Permission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3 - Request for Permission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Integration / Dependencies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Communication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Budget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None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Target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Last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Next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Planned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EAC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Core Team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SDKs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Working Group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(weekly)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2 - Application Registry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  Community (monthly)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900">
                        <a:alpha val="631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3 - Request for Permission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Quality / Total Open Bugs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Procurement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Resources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B4B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Current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Previous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  Project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  Project</a:t>
                      </a:r>
                      <a:endParaRPr b="1"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SDKs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SDKs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  </a:t>
                      </a:r>
                      <a:r>
                        <a:rPr lang="en-US" sz="1000"/>
                        <a:t>1 - SDKs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2 - Application Registry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2 - Application Registry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2 - Application Registry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Needed</a:t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3 - Request for Permission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3 - Request for Permission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 Waiting on RFP</a:t>
                      </a:r>
                      <a:endParaRPr sz="1000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3 - Request for Permission RFP</a:t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Needed</a:t>
                      </a:r>
                      <a:endParaRPr sz="14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475" marB="9475" marR="14225" marL="142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475" marB="9475" marR="14225" marL="142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2022-03-10T15:52:46Z</dcterms:created>
  <dc:creator>Jeffrey W Werner</dc:creator>
</cp:coreProperties>
</file>