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iQTbXBS5jIfDZv2gTxRgL7tmL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1586E5-6973-44E3-B505-2C0C9D700DCC}">
  <a:tblStyle styleId="{B51586E5-6973-44E3-B505-2C0C9D700DC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26D23CF-D20E-4B5A-A1C7-AB536237873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67D86A3-CFF7-4DE3-AD2E-AB4D0DD6913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98b1237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98b1237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666"/>
              <a:t>EOS Coalition</a:t>
            </a:r>
            <a:endParaRPr b="1" sz="6666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400"/>
              <a:t>Program and Operations Health</a:t>
            </a:r>
            <a:endParaRPr sz="54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12 MAY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50" y="1"/>
            <a:ext cx="113538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Health Scorecard</a:t>
            </a:r>
            <a:endParaRPr/>
          </a:p>
        </p:txBody>
      </p:sp>
      <p:graphicFrame>
        <p:nvGraphicFramePr>
          <p:cNvPr id="91" name="Google Shape;91;p2"/>
          <p:cNvGraphicFramePr/>
          <p:nvPr/>
        </p:nvGraphicFramePr>
        <p:xfrm>
          <a:off x="125" y="408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{B51586E5-6973-44E3-B505-2C0C9D700DCC}</a:tableStyleId>
              </a:tblPr>
              <a:tblGrid>
                <a:gridCol w="216250"/>
                <a:gridCol w="446175"/>
                <a:gridCol w="2359150"/>
                <a:gridCol w="3439325"/>
                <a:gridCol w="459550"/>
                <a:gridCol w="459550"/>
                <a:gridCol w="459550"/>
                <a:gridCol w="459550"/>
                <a:gridCol w="459550"/>
                <a:gridCol w="459550"/>
                <a:gridCol w="459550"/>
                <a:gridCol w="459550"/>
                <a:gridCol w="459550"/>
                <a:gridCol w="459550"/>
                <a:gridCol w="459550"/>
                <a:gridCol w="459550"/>
                <a:gridCol w="216250"/>
              </a:tblGrid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Program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Headline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Apr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May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Jun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Jul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Aug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Sep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Oct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Nov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Dec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Jan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Feb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Mar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1 - ARP Team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RFP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2 - Transaction Lifecycle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Code complete; ready for Mandel 3.1 deployment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3 - Specialized APIs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4 - Centralized APIs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4 - Secure Smart Contract Libraries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</a:t>
                      </a:r>
                      <a:r>
                        <a:rPr b="1" lang="en-US" sz="1000" u="none" cap="none" strike="noStrike">
                          <a:solidFill>
                            <a:srgbClr val="6AA84F"/>
                          </a:solidFill>
                        </a:rPr>
                        <a:t>review by Working Group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6 - Automated Security Audit Tools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8 - EOSIO External Security Audit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1 - Faster Finality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</a:t>
                      </a:r>
                      <a:r>
                        <a:rPr b="1" lang="en-US" sz="1000" u="none" cap="none" strike="noStrike">
                          <a:solidFill>
                            <a:srgbClr val="6AA84F"/>
                          </a:solidFill>
                        </a:rPr>
                        <a:t>review by Working Group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4 - Trustless Cross-chain IBC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3 - P2P Code Rewrite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6 - RAM Limitation Fixes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9 -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 Proofs and Full Validation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1 - SDKs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</a:t>
                      </a:r>
                      <a:r>
                        <a:rPr b="1" lang="en-US" sz="1000" u="none" cap="none" strike="noStrike">
                          <a:solidFill>
                            <a:srgbClr val="6AA84F"/>
                          </a:solidFill>
                        </a:rPr>
                        <a:t>review by Working Group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2 - Application Registry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</a:t>
                      </a:r>
                      <a:r>
                        <a:rPr b="1" lang="en-US" sz="1000" u="none" cap="none" strike="noStrike">
                          <a:solidFill>
                            <a:srgbClr val="6AA84F"/>
                          </a:solidFill>
                        </a:rPr>
                        <a:t>review by Working Group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3 - Request for Permission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2 - Synchronous Calls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Executive Summary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-US" sz="1000" u="none" cap="none" strike="noStrike"/>
                        <a:t>requirements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13 - Improved Token Standards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Executive Summary and requirements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10 - dStor Concept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Executive Summary and requirements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5 - Read Only Actions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Executive Summary and requirements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Core+ 27- Contract Pays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Executive Summary and requirements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2"/>
          <p:cNvSpPr txBox="1"/>
          <p:nvPr/>
        </p:nvSpPr>
        <p:spPr>
          <a:xfrm rot="-5400000">
            <a:off x="60900" y="2230825"/>
            <a:ext cx="69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Audit+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 rot="-5400000">
            <a:off x="-63450" y="1224875"/>
            <a:ext cx="9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API+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 rot="-5400000">
            <a:off x="-184500" y="3236550"/>
            <a:ext cx="118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Scalability+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 rot="-5400000">
            <a:off x="42750" y="4195050"/>
            <a:ext cx="7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Wallet+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 rot="-5400000">
            <a:off x="-55050" y="5022625"/>
            <a:ext cx="92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 Hoc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7" name="Google Shape;97;p2"/>
          <p:cNvGraphicFramePr/>
          <p:nvPr/>
        </p:nvGraphicFramePr>
        <p:xfrm>
          <a:off x="4880150" y="609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{B26D23CF-D20E-4B5A-A1C7-AB5362378739}</a:tableStyleId>
              </a:tblPr>
              <a:tblGrid>
                <a:gridCol w="382850"/>
                <a:gridCol w="2048850"/>
              </a:tblGrid>
              <a:tr h="28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Active Project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Planned Future Schedule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3"/>
          <p:cNvGraphicFramePr/>
          <p:nvPr/>
        </p:nvGraphicFramePr>
        <p:xfrm>
          <a:off x="1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{B51586E5-6973-44E3-B505-2C0C9D700DCC}</a:tableStyleId>
              </a:tblPr>
              <a:tblGrid>
                <a:gridCol w="226975"/>
                <a:gridCol w="1537050"/>
                <a:gridCol w="871125"/>
                <a:gridCol w="931650"/>
                <a:gridCol w="421525"/>
                <a:gridCol w="226975"/>
                <a:gridCol w="1803400"/>
                <a:gridCol w="725825"/>
                <a:gridCol w="810600"/>
                <a:gridCol w="421525"/>
                <a:gridCol w="226975"/>
                <a:gridCol w="1694400"/>
                <a:gridCol w="871150"/>
                <a:gridCol w="774275"/>
                <a:gridCol w="421525"/>
                <a:gridCol w="226975"/>
              </a:tblGrid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API+ Program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 hMerge="1"/>
                <a:tc rowSpan="2" hMerge="1"/>
                <a:tc gridSpan="8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Three projects in RFP </a:t>
                      </a:r>
                      <a:r>
                        <a:rPr lang="en-US" sz="1000"/>
                        <a:t>development</a:t>
                      </a:r>
                      <a:r>
                        <a:rPr lang="en-US" sz="1000"/>
                        <a:t> stage.  Transaction Lifecycle is code complete and </a:t>
                      </a:r>
                      <a:r>
                        <a:rPr lang="en-US" sz="1000"/>
                        <a:t>mating</a:t>
                      </a:r>
                      <a:r>
                        <a:rPr lang="en-US" sz="1000"/>
                        <a:t> for Mandel 3.1 Release.</a:t>
                      </a:r>
                      <a:endParaRPr sz="15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12 MAY 2022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 vMerge="1"/>
                <a:tc hMerge="1" vMerge="1"/>
                <a:tc hMerge="1"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Schedule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Scope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Risks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  Project Name</a:t>
                      </a:r>
                      <a:endParaRPr b="1"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Completion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Feedback from working groups  on RFPs often delayed 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1 - ARP Team RFP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  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1 - ARP Team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 </a:t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2 - Transaction Lifecycle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  31 MAY 22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2 - Transaction Lifecycle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3 - Specialized APIs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RFP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3 - Specialized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4 - Centralized APIs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4 - Centralized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Integration </a:t>
                      </a:r>
                      <a:r>
                        <a:rPr b="1" lang="en-US" sz="1000"/>
                        <a:t>/</a:t>
                      </a:r>
                      <a:r>
                        <a:rPr b="1" lang="en-US" sz="1000" u="none" cap="none" strike="noStrike"/>
                        <a:t> </a:t>
                      </a:r>
                      <a:r>
                        <a:rPr b="1" lang="en-US" sz="1000"/>
                        <a:t>Dependencies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Communication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Budget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  None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  Target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Last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Next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  Planned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  EAC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  Core Team (weekly)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1 - ARP Team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  Working Group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(weekly)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2 - Transaction Lifecycle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  Community (monthly)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3 - Specialized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4 - Centralized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Quality / Total Open Bugs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Procurement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Resources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Current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Previous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1 - ARP Team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Waiting on RFP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1 - ARP Team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3 - Specialized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Waiting on RFP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1 - ARP Team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Needed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2 - Transaction Lifecycle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4 - Centralized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Waiting on RFP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2 - Transaction Lifecycle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3 - Specialized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3 - Specialized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Needed</a:t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4 - Centralized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4 - Centralized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Needed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98b1237f8_0_0"/>
          <p:cNvSpPr txBox="1"/>
          <p:nvPr/>
        </p:nvSpPr>
        <p:spPr>
          <a:xfrm>
            <a:off x="1970367" y="0"/>
            <a:ext cx="1540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API+</a:t>
            </a:r>
            <a:endParaRPr sz="1200"/>
          </a:p>
        </p:txBody>
      </p:sp>
      <p:sp>
        <p:nvSpPr>
          <p:cNvPr id="108" name="Google Shape;108;g1298b1237f8_0_0"/>
          <p:cNvSpPr txBox="1"/>
          <p:nvPr/>
        </p:nvSpPr>
        <p:spPr>
          <a:xfrm>
            <a:off x="7559067" y="0"/>
            <a:ext cx="1540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Object Computing</a:t>
            </a:r>
            <a:endParaRPr sz="1200"/>
          </a:p>
        </p:txBody>
      </p:sp>
      <p:sp>
        <p:nvSpPr>
          <p:cNvPr id="109" name="Google Shape;109;g1298b1237f8_0_0"/>
          <p:cNvSpPr txBox="1"/>
          <p:nvPr/>
        </p:nvSpPr>
        <p:spPr>
          <a:xfrm>
            <a:off x="3510767" y="0"/>
            <a:ext cx="404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Transaction Lifecycle</a:t>
            </a:r>
            <a:endParaRPr b="1" sz="1300"/>
          </a:p>
        </p:txBody>
      </p:sp>
      <p:sp>
        <p:nvSpPr>
          <p:cNvPr id="110" name="Google Shape;110;g1298b1237f8_0_0"/>
          <p:cNvSpPr txBox="1"/>
          <p:nvPr/>
        </p:nvSpPr>
        <p:spPr>
          <a:xfrm>
            <a:off x="1986767" y="406400"/>
            <a:ext cx="711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Project Description:</a:t>
            </a:r>
            <a:r>
              <a:rPr lang="en-US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OCI, in collaboration with EOS Network Foundation (Client), will develop enhancements to EOS Core functionality to improve the end-user experience. OCI will focus on four (4) primary Scope Items as follows: Transaction Retry; Transaction Finality Status; Transaction Resource Cost Estimation; and Subjective Billing Improvements.</a:t>
            </a:r>
            <a:endParaRPr sz="1100"/>
          </a:p>
        </p:txBody>
      </p:sp>
      <p:sp>
        <p:nvSpPr>
          <p:cNvPr id="111" name="Google Shape;111;g1298b1237f8_0_0"/>
          <p:cNvSpPr txBox="1"/>
          <p:nvPr/>
        </p:nvSpPr>
        <p:spPr>
          <a:xfrm>
            <a:off x="10006833" y="-101600"/>
            <a:ext cx="2185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2022/05/06</a:t>
            </a:r>
            <a:endParaRPr sz="1200"/>
          </a:p>
        </p:txBody>
      </p:sp>
      <p:sp>
        <p:nvSpPr>
          <p:cNvPr id="112" name="Google Shape;112;g1298b1237f8_0_0"/>
          <p:cNvSpPr/>
          <p:nvPr/>
        </p:nvSpPr>
        <p:spPr>
          <a:xfrm>
            <a:off x="6248400" y="1726044"/>
            <a:ext cx="5749200" cy="232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3" name="Google Shape;113;g1298b1237f8_0_0"/>
          <p:cNvSpPr/>
          <p:nvPr/>
        </p:nvSpPr>
        <p:spPr>
          <a:xfrm>
            <a:off x="6242200" y="1415667"/>
            <a:ext cx="5761500" cy="310500"/>
          </a:xfrm>
          <a:prstGeom prst="rect">
            <a:avLst/>
          </a:prstGeom>
          <a:solidFill>
            <a:srgbClr val="F7F7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Key Milestones</a:t>
            </a:r>
            <a:endParaRPr b="1" sz="1200"/>
          </a:p>
        </p:txBody>
      </p:sp>
      <p:sp>
        <p:nvSpPr>
          <p:cNvPr id="114" name="Google Shape;114;g1298b1237f8_0_0"/>
          <p:cNvSpPr/>
          <p:nvPr/>
        </p:nvSpPr>
        <p:spPr>
          <a:xfrm>
            <a:off x="194400" y="1726000"/>
            <a:ext cx="5749200" cy="232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March 2022</a:t>
            </a:r>
            <a:endParaRPr sz="1200"/>
          </a:p>
          <a:p>
            <a:pPr indent="-2286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Completed 90% of the Limited Storage Epic</a:t>
            </a:r>
            <a:endParaRPr sz="1200">
              <a:solidFill>
                <a:schemeClr val="dk1"/>
              </a:solidFill>
            </a:endParaRPr>
          </a:p>
          <a:p>
            <a:pPr indent="-2286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Completed atl requirements Jira stories for the remaining 4 epics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April 2022 (current as of the week ending April 29)</a:t>
            </a:r>
            <a:endParaRPr sz="1200"/>
          </a:p>
          <a:p>
            <a:pPr indent="-228600" lvl="0" marL="30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Limited Storage epic: </a:t>
            </a:r>
            <a:r>
              <a:rPr lang="en-US" sz="1200">
                <a:solidFill>
                  <a:schemeClr val="dk1"/>
                </a:solidFill>
                <a:highlight>
                  <a:srgbClr val="00FF00"/>
                </a:highlight>
              </a:rPr>
              <a:t>100% complete</a:t>
            </a:r>
            <a:endParaRPr sz="12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228600" lvl="0" marL="30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Subjective Billing Improvements epic:  </a:t>
            </a:r>
            <a:r>
              <a:rPr lang="en-US" sz="1200">
                <a:solidFill>
                  <a:schemeClr val="dk1"/>
                </a:solidFill>
                <a:highlight>
                  <a:srgbClr val="00FF00"/>
                </a:highlight>
              </a:rPr>
              <a:t>100% complete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228600" lvl="0" marL="30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Transaction Resource Cost Estimation epic: </a:t>
            </a:r>
            <a:r>
              <a:rPr lang="en-US" sz="1200">
                <a:solidFill>
                  <a:schemeClr val="dk1"/>
                </a:solidFill>
                <a:highlight>
                  <a:srgbClr val="00FF00"/>
                </a:highlight>
              </a:rPr>
              <a:t>100% complete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228600" lvl="0" marL="30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Transaction Retry epic: </a:t>
            </a:r>
            <a:r>
              <a:rPr lang="en-US" sz="1200">
                <a:solidFill>
                  <a:schemeClr val="dk1"/>
                </a:solidFill>
                <a:highlight>
                  <a:srgbClr val="00FF00"/>
                </a:highlight>
              </a:rPr>
              <a:t>100% complete</a:t>
            </a:r>
            <a:endParaRPr sz="1200">
              <a:solidFill>
                <a:schemeClr val="dk1"/>
              </a:solidFill>
            </a:endParaRPr>
          </a:p>
          <a:p>
            <a:pPr indent="-228600" lvl="0" marL="30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Transaction Finality Status epic: 90% complete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5" name="Google Shape;115;g1298b1237f8_0_0"/>
          <p:cNvSpPr/>
          <p:nvPr/>
        </p:nvSpPr>
        <p:spPr>
          <a:xfrm>
            <a:off x="188200" y="1415667"/>
            <a:ext cx="5761500" cy="310500"/>
          </a:xfrm>
          <a:prstGeom prst="rect">
            <a:avLst/>
          </a:prstGeom>
          <a:solidFill>
            <a:srgbClr val="F7F7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Highlights / Accomplishments</a:t>
            </a:r>
            <a:endParaRPr b="1" sz="1200"/>
          </a:p>
        </p:txBody>
      </p:sp>
      <p:pic>
        <p:nvPicPr>
          <p:cNvPr id="116" name="Google Shape;116;g1298b1237f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4000" y="514817"/>
            <a:ext cx="193567" cy="19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298b1237f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4000" y="740051"/>
            <a:ext cx="193567" cy="19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298b1237f8_0_0"/>
          <p:cNvSpPr/>
          <p:nvPr/>
        </p:nvSpPr>
        <p:spPr>
          <a:xfrm>
            <a:off x="6248400" y="4413010"/>
            <a:ext cx="5749200" cy="232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Nothing to report at this time</a:t>
            </a:r>
            <a:endParaRPr sz="1200"/>
          </a:p>
        </p:txBody>
      </p:sp>
      <p:sp>
        <p:nvSpPr>
          <p:cNvPr id="119" name="Google Shape;119;g1298b1237f8_0_0"/>
          <p:cNvSpPr/>
          <p:nvPr/>
        </p:nvSpPr>
        <p:spPr>
          <a:xfrm>
            <a:off x="6242200" y="4102633"/>
            <a:ext cx="5761500" cy="310500"/>
          </a:xfrm>
          <a:prstGeom prst="rect">
            <a:avLst/>
          </a:prstGeom>
          <a:solidFill>
            <a:srgbClr val="F7F7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Issues / Risks / Escalations</a:t>
            </a:r>
            <a:endParaRPr b="1" sz="1200"/>
          </a:p>
        </p:txBody>
      </p:sp>
      <p:sp>
        <p:nvSpPr>
          <p:cNvPr id="120" name="Google Shape;120;g1298b1237f8_0_0"/>
          <p:cNvSpPr/>
          <p:nvPr/>
        </p:nvSpPr>
        <p:spPr>
          <a:xfrm>
            <a:off x="194400" y="4413000"/>
            <a:ext cx="5749200" cy="232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We also have begun initial work on the Second SOW, which for the time being will focus on Code Updates for Mandel 3.1.</a:t>
            </a:r>
            <a:endParaRPr sz="1200">
              <a:solidFill>
                <a:schemeClr val="dk1"/>
              </a:solidFill>
            </a:endParaRPr>
          </a:p>
          <a:p>
            <a:pPr indent="-3810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A complete list of all complete issues are included in Alice’s weekly OCI report</a:t>
            </a:r>
            <a:endParaRPr sz="1200">
              <a:solidFill>
                <a:schemeClr val="dk1"/>
              </a:solidFill>
            </a:endParaRPr>
          </a:p>
          <a:p>
            <a:pPr indent="-3810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Going forward Alice and Kevin will ensure that all issues in work are clearly posted in ENF’s GitHub repository.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1" name="Google Shape;121;g1298b1237f8_0_0"/>
          <p:cNvSpPr/>
          <p:nvPr/>
        </p:nvSpPr>
        <p:spPr>
          <a:xfrm>
            <a:off x="188200" y="4102633"/>
            <a:ext cx="5761500" cy="310500"/>
          </a:xfrm>
          <a:prstGeom prst="rect">
            <a:avLst/>
          </a:prstGeom>
          <a:solidFill>
            <a:srgbClr val="F7F7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Upcoming Activities</a:t>
            </a:r>
            <a:endParaRPr b="1" sz="1200"/>
          </a:p>
        </p:txBody>
      </p:sp>
      <p:graphicFrame>
        <p:nvGraphicFramePr>
          <p:cNvPr id="122" name="Google Shape;122;g1298b1237f8_0_0"/>
          <p:cNvGraphicFramePr/>
          <p:nvPr/>
        </p:nvGraphicFramePr>
        <p:xfrm>
          <a:off x="6248400" y="17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{E67D86A3-CFF7-4DE3-AD2E-AB4D0DD6913F}</a:tableStyleId>
              </a:tblPr>
              <a:tblGrid>
                <a:gridCol w="3078875"/>
                <a:gridCol w="1346725"/>
                <a:gridCol w="1336000"/>
              </a:tblGrid>
              <a:tr h="25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Description</a:t>
                      </a:r>
                      <a:endParaRPr b="1" sz="1100"/>
                    </a:p>
                  </a:txBody>
                  <a:tcPr marT="60925" marB="60925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Planned Date</a:t>
                      </a:r>
                      <a:endParaRPr b="1" sz="1100"/>
                    </a:p>
                  </a:txBody>
                  <a:tcPr marT="60925" marB="60925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Actual Date</a:t>
                      </a:r>
                      <a:endParaRPr b="1" sz="1100"/>
                    </a:p>
                  </a:txBody>
                  <a:tcPr marT="60925" marB="60925" marR="121900" marL="121900"/>
                </a:tc>
              </a:tr>
              <a:tr h="1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Limited Storage Epic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March 30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April 3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</a:tr>
              <a:tr h="1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Subjective Billing Improvements Epic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April 15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May 6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</a:tr>
              <a:tr h="1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Transaction Resource Cost Estimation Epic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April 30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April 22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</a:tr>
              <a:tr h="1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Transaction Retry Epic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May 15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April 29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</a:tr>
              <a:tr h="20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Transaction Finality Status Epic  </a:t>
                      </a:r>
                      <a:endParaRPr sz="1100"/>
                    </a:p>
                  </a:txBody>
                  <a:tcPr marT="60925" marB="60925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May 31</a:t>
                      </a:r>
                      <a:endParaRPr sz="1100"/>
                    </a:p>
                  </a:txBody>
                  <a:tcPr marT="60925" marB="60925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0925" marB="60925" marR="121900" marL="121900"/>
                </a:tc>
              </a:tr>
              <a:tr h="22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0925" marB="60925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0925" marB="60925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0925" marB="60925" marR="121900" marL="121900"/>
                </a:tc>
              </a:tr>
            </a:tbl>
          </a:graphicData>
        </a:graphic>
      </p:graphicFrame>
      <p:pic>
        <p:nvPicPr>
          <p:cNvPr id="123" name="Google Shape;123;g1298b1237f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4000" y="965251"/>
            <a:ext cx="193567" cy="19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298b1237f8_0_0"/>
          <p:cNvSpPr txBox="1"/>
          <p:nvPr/>
        </p:nvSpPr>
        <p:spPr>
          <a:xfrm>
            <a:off x="133367" y="201217"/>
            <a:ext cx="1634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EOSIO+ Coalition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2022-03-10T15:52:46Z</dcterms:created>
  <dc:creator>Jeffrey W Werner</dc:creator>
</cp:coreProperties>
</file>