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1800" y="1203480"/>
            <a:ext cx="373932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1800" y="1203480"/>
            <a:ext cx="373932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311760" y="595800"/>
            <a:ext cx="8519760" cy="907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701800" y="1203480"/>
            <a:ext cx="3739320" cy="298296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701800" y="1203480"/>
            <a:ext cx="373932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595800"/>
            <a:ext cx="8519760" cy="9072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78240" y="2751120"/>
            <a:ext cx="586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19760" cy="1956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stagemonitor.org/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eostermueller@gmail.com" TargetMode="External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mailto:eostermueller@gmail.com" TargetMode="External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11760" y="595800"/>
            <a:ext cx="851976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Extreme Vetting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11760" y="3165840"/>
            <a:ext cx="851976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Open-source APM tools and their Resource Overhead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Why Monitor in all environments?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0" y="0"/>
            <a:ext cx="2354760" cy="27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Dark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Costly Retreat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from Performance Problems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Performance Rush Jobs -- healthcare.gov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0" y="0"/>
            <a:ext cx="2354760" cy="27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Dark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Monitoring options?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1599"/>
              </a:spcAft>
              <a:buClr>
                <a:srgbClr val="666666"/>
              </a:buClr>
              <a:buFont typeface="Proxima Nova"/>
              <a:buChar char="●"/>
            </a:pPr>
            <a:r>
              <a:rPr b="0" lang="en-US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Commercial APM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1599"/>
              </a:spcAft>
              <a:buClr>
                <a:srgbClr val="666666"/>
              </a:buClr>
              <a:buFont typeface="Proxima Nova"/>
              <a:buChar char="●"/>
            </a:pPr>
            <a:r>
              <a:rPr b="1" lang="en-US" sz="3600" spc="-1" strike="noStrike" u="sng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Open Source APM &lt; TODAY’s TOPIC 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1599"/>
              </a:spcAft>
              <a:buClr>
                <a:srgbClr val="666666"/>
              </a:buClr>
              <a:buFont typeface="Proxima Nova"/>
              <a:buChar char="●"/>
            </a:pPr>
            <a:r>
              <a:rPr b="0" lang="en-US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JDK 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0" y="0"/>
            <a:ext cx="2354760" cy="27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Dark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0"/>
            <a:ext cx="2354760" cy="27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An Apple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Shape 135" descr=""/>
          <p:cNvPicPr/>
          <p:nvPr/>
        </p:nvPicPr>
        <p:blipFill>
          <a:blip r:embed="rId1"/>
          <a:stretch/>
        </p:blipFill>
        <p:spPr>
          <a:xfrm>
            <a:off x="2507760" y="1170000"/>
            <a:ext cx="2864880" cy="382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2354760" cy="27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Apples-to-Apples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Shape 142" descr=""/>
          <p:cNvPicPr/>
          <p:nvPr/>
        </p:nvPicPr>
        <p:blipFill>
          <a:blip r:embed="rId1"/>
          <a:stretch/>
        </p:blipFill>
        <p:spPr>
          <a:xfrm>
            <a:off x="2507760" y="1170000"/>
            <a:ext cx="2152080" cy="382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2354760" cy="27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Apples-to-Apples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Shape 149" descr=""/>
          <p:cNvPicPr/>
          <p:nvPr/>
        </p:nvPicPr>
        <p:blipFill>
          <a:blip r:embed="rId1"/>
          <a:stretch/>
        </p:blipFill>
        <p:spPr>
          <a:xfrm>
            <a:off x="2507760" y="1170000"/>
            <a:ext cx="5330880" cy="382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2354760" cy="27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Apples-to-Apples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209160" y="1503360"/>
            <a:ext cx="8622360" cy="32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need more </a:t>
            </a: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“Apples-to-Apples Mode”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all Time Series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 Vendors.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 APM Tools.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 Load Generation Tools.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18338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Baseline without any APM: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-152280" y="-228600"/>
            <a:ext cx="83052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Extreme Vetting:  Tests and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7" name="Table 4"/>
          <p:cNvGraphicFramePr/>
          <p:nvPr/>
        </p:nvGraphicFramePr>
        <p:xfrm>
          <a:off x="1371600" y="2590920"/>
          <a:ext cx="5943240" cy="56484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</a:tblGrid>
              <a:tr h="282600">
                <a:tc>
                  <a:txBody>
                    <a:bodyPr lIns="63360" r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PERF DEFECT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 lIns="63360" rIns="63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W/O PERF DEFECT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3c47d"/>
                    </a:solidFill>
                  </a:tcPr>
                </a:tc>
              </a:tr>
              <a:tr h="282240">
                <a:tc>
                  <a:txBody>
                    <a:bodyPr lIns="63360" rIns="63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1,2,3,4,5,6,7,8,10,11,12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 lIns="63360" rIns="6336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1,2,3,4,5,6,7,8,10,11,12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3360" marR="63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183384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Tests: https://github.com/eostermueller/javaPerformanceTroubleshooting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https://glowroot.org/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https://github.com/javamelody/javamelody/wiki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https://www.moskito.org/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-152280" y="-228600"/>
            <a:ext cx="83052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Extreme Vetting:  Tests and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58120" y="18288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https://github.com/sylvainlaurent/JDBC-Performance-Logger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  <a:hlinkClick r:id="rId1"/>
              </a:rPr>
              <a:t>https://stagemonitor.org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Review: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http://blog.takipi.com/java-performance-monitoring-5-open-source-tools-you-should-know/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-152280" y="-228600"/>
            <a:ext cx="83052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Tools NOT part of this review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11760" y="595800"/>
            <a:ext cx="851976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Erik Ostermueller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311760" y="3165840"/>
            <a:ext cx="851976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Performance Engineer, FIS Global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</a:t>
            </a:r>
            <a:r>
              <a:rPr b="0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Author of </a:t>
            </a:r>
            <a:r>
              <a:rPr b="0" i="1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Troubleshooting Java Performance </a:t>
            </a:r>
            <a:r>
              <a:rPr b="0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-- apress.com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  <a:hlinkClick r:id="rId1"/>
              </a:rPr>
              <a:t>eostermueller@gmail.com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Twitter: @EOstermueller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-152280" y="-228600"/>
            <a:ext cx="830520" cy="14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Extreme Vetting:  Tests and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Shape 171" descr=""/>
          <p:cNvPicPr/>
          <p:nvPr/>
        </p:nvPicPr>
        <p:blipFill>
          <a:blip r:embed="rId1"/>
          <a:stretch/>
        </p:blipFill>
        <p:spPr>
          <a:xfrm>
            <a:off x="152280" y="846360"/>
            <a:ext cx="6540120" cy="414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0"/>
            <a:ext cx="2354760" cy="27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The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1298160" y="2395080"/>
            <a:ext cx="65725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https://github.com/eostermueller/extremeVetting_JavaOne2017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0" y="0"/>
            <a:ext cx="2354760" cy="27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Your Turn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Self Sufficiency helps productivity.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Good Performance Visibility and DevOps ~= Self Sufficiency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Press your vendors for more “Apples to Apples” Mode time series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Get More Visibility in ALL your environments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Learn to trust your APM tool “Extreme Vetting”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0"/>
            <a:ext cx="2354760" cy="27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Conclusion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11760" y="3165840"/>
            <a:ext cx="851976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Performance Engineer, FIS Global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</a:t>
            </a:r>
            <a:r>
              <a:rPr b="0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Author of </a:t>
            </a:r>
            <a:r>
              <a:rPr b="0" i="1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Troubleshooting Java Performance </a:t>
            </a:r>
            <a:r>
              <a:rPr b="0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-- apress.com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  <a:hlinkClick r:id="rId1"/>
              </a:rPr>
              <a:t>eostermueller@gmail.com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Twitter: @EOstermueller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1760" y="595800"/>
            <a:ext cx="851976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54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The 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Erik Ostermueller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595800"/>
            <a:ext cx="851976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The Performance Penalty of APM 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5440" y="199800"/>
            <a:ext cx="8519760" cy="73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Alternative title: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69360" y="20844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The Problem?  Lack of Trust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9360" y="20844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Question: How to trust a Monitoring tool?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Answer: Extreme Vetting!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72440" y="1728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How to vet a Monitoring tool?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2560" y="1034640"/>
            <a:ext cx="6463080" cy="383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443520" y="1123200"/>
            <a:ext cx="7290720" cy="37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Load Generation Scripts.  Load Runner, JMeter, The Grinder, Etc..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 of scope for this presentation!!!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 1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Run the scripts </a:t>
            </a:r>
            <a:r>
              <a:rPr b="1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without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any monitoring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 2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Repeat the test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monitoring tool plugged 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Compare the following metrics: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Response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Throughput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degradation in </a:t>
            </a:r>
            <a:r>
              <a:rPr b="1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 2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acceptable, you can trust your monitoring tool!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Reasonable expectation?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7880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 5% extra CPU, Responses are &lt; 5% slower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The Plan: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880">
              <a:lnSpc>
                <a:spcPct val="100000"/>
              </a:lnSpc>
              <a:spcAft>
                <a:spcPts val="1599"/>
              </a:spcAft>
              <a:buClr>
                <a:srgbClr val="666666"/>
              </a:buClr>
              <a:buFont typeface="Proxima Nova"/>
              <a:buAutoNum type="arabicPeriod"/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Self Sufficiency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spcAft>
                <a:spcPts val="1599"/>
              </a:spcAft>
              <a:buClr>
                <a:srgbClr val="666666"/>
              </a:buClr>
              <a:buFont typeface="Proxima Nova"/>
              <a:buAutoNum type="arabicPeriod"/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Dark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spcAft>
                <a:spcPts val="1599"/>
              </a:spcAft>
              <a:buClr>
                <a:srgbClr val="666666"/>
              </a:buClr>
              <a:buFont typeface="Proxima Nova"/>
              <a:buAutoNum type="arabicPeriod"/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Extreme Vetting:  Tests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7880">
              <a:lnSpc>
                <a:spcPct val="100000"/>
              </a:lnSpc>
              <a:spcAft>
                <a:spcPts val="1599"/>
              </a:spcAft>
              <a:buClr>
                <a:srgbClr val="666666"/>
              </a:buClr>
              <a:buFont typeface="Proxima Nova"/>
              <a:buAutoNum type="alphaLcPeriod"/>
            </a:pPr>
            <a:r>
              <a:rPr b="0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APM 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7880">
              <a:lnSpc>
                <a:spcPct val="100000"/>
              </a:lnSpc>
              <a:spcAft>
                <a:spcPts val="1599"/>
              </a:spcAft>
              <a:buClr>
                <a:srgbClr val="666666"/>
              </a:buClr>
              <a:buFont typeface="Proxima Nova"/>
              <a:buAutoNum type="alphaLcPeriod"/>
            </a:pPr>
            <a:r>
              <a:rPr b="0" lang="en-US" sz="14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Test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spcAft>
                <a:spcPts val="1599"/>
              </a:spcAft>
              <a:buClr>
                <a:srgbClr val="666666"/>
              </a:buClr>
              <a:buFont typeface="Proxima Nova"/>
              <a:buAutoNum type="arabicPeriod"/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Extreme Vetting:  The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spcAft>
                <a:spcPts val="1599"/>
              </a:spcAft>
              <a:buClr>
                <a:srgbClr val="666666"/>
              </a:buClr>
              <a:buFont typeface="Proxima Nova"/>
              <a:buAutoNum type="arabicPeriod"/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Your turn.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880">
              <a:lnSpc>
                <a:spcPct val="100000"/>
              </a:lnSpc>
              <a:spcAft>
                <a:spcPts val="1599"/>
              </a:spcAft>
              <a:buClr>
                <a:srgbClr val="666666"/>
              </a:buClr>
              <a:buFont typeface="Proxima Nova"/>
              <a:buAutoNum type="arabicPeriod"/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Conclusion / What’s Next?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0" y="0"/>
            <a:ext cx="2354760" cy="27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Self Sufficiency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0" y="0"/>
            <a:ext cx="2354760" cy="27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Impact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Dark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Shape 107" descr=""/>
          <p:cNvPicPr/>
          <p:nvPr/>
        </p:nvPicPr>
        <p:blipFill>
          <a:blip r:embed="rId1"/>
          <a:stretch/>
        </p:blipFill>
        <p:spPr>
          <a:xfrm>
            <a:off x="716760" y="1017720"/>
            <a:ext cx="7952760" cy="389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LibreOffice/5.2.6.2$MacOSX_X86_64 LibreOffice_project/a3100ed2409ebf1c212f5048fbe377c281438fdc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Erik Ostermueller</cp:lastModifiedBy>
  <dcterms:modified xsi:type="dcterms:W3CDTF">2017-10-06T02:52:02Z</dcterms:modified>
  <cp:revision>3</cp:revision>
  <dc:subject/>
  <dc:title/>
</cp:coreProperties>
</file>