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9"/>
  </p:notesMasterIdLst>
  <p:sldIdLst>
    <p:sldId id="2681" r:id="rId2"/>
    <p:sldId id="2674" r:id="rId3"/>
    <p:sldId id="2676" r:id="rId4"/>
    <p:sldId id="2682" r:id="rId5"/>
    <p:sldId id="2684" r:id="rId6"/>
    <p:sldId id="2685" r:id="rId7"/>
    <p:sldId id="2686" r:id="rId8"/>
    <p:sldId id="2675" r:id="rId9"/>
    <p:sldId id="2687" r:id="rId10"/>
    <p:sldId id="2689" r:id="rId11"/>
    <p:sldId id="2690" r:id="rId12"/>
    <p:sldId id="2691" r:id="rId13"/>
    <p:sldId id="2703" r:id="rId14"/>
    <p:sldId id="2704" r:id="rId15"/>
    <p:sldId id="2677" r:id="rId16"/>
    <p:sldId id="2698" r:id="rId17"/>
    <p:sldId id="2693" r:id="rId18"/>
    <p:sldId id="2701" r:id="rId19"/>
    <p:sldId id="2700" r:id="rId20"/>
    <p:sldId id="2696" r:id="rId21"/>
    <p:sldId id="2695" r:id="rId22"/>
    <p:sldId id="2692" r:id="rId23"/>
    <p:sldId id="2699" r:id="rId24"/>
    <p:sldId id="2678" r:id="rId25"/>
    <p:sldId id="2702" r:id="rId26"/>
    <p:sldId id="2679" r:id="rId27"/>
    <p:sldId id="2683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82"/>
            <p14:sldId id="2684"/>
            <p14:sldId id="2685"/>
            <p14:sldId id="2686"/>
            <p14:sldId id="2675"/>
            <p14:sldId id="2687"/>
            <p14:sldId id="2689"/>
            <p14:sldId id="2690"/>
            <p14:sldId id="2691"/>
            <p14:sldId id="2703"/>
            <p14:sldId id="2704"/>
            <p14:sldId id="2677"/>
            <p14:sldId id="2698"/>
            <p14:sldId id="2693"/>
            <p14:sldId id="2701"/>
            <p14:sldId id="2700"/>
            <p14:sldId id="2696"/>
            <p14:sldId id="2695"/>
            <p14:sldId id="2692"/>
            <p14:sldId id="2699"/>
            <p14:sldId id="2678"/>
            <p14:sldId id="2702"/>
            <p14:sldId id="2679"/>
            <p14:sldId id="2683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9273" autoAdjust="0"/>
  </p:normalViewPr>
  <p:slideViewPr>
    <p:cSldViewPr snapToGrid="0">
      <p:cViewPr>
        <p:scale>
          <a:sx n="80" d="100"/>
          <a:sy n="80" d="100"/>
        </p:scale>
        <p:origin x="1171" y="187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2020-02-07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2020-02-07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ê´ë ¨ ì´ë¯¸ì§">
            <a:extLst>
              <a:ext uri="{FF2B5EF4-FFF2-40B4-BE49-F238E27FC236}">
                <a16:creationId xmlns:a16="http://schemas.microsoft.com/office/drawing/2014/main" id="{10E07B65-8B90-4B94-A57E-CD451148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8194" y="2734203"/>
            <a:ext cx="45560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상위 </a:t>
            </a:r>
            <a:r>
              <a:rPr lang="en-US" altLang="ko-KR" sz="4000" dirty="0"/>
              <a:t>5%</a:t>
            </a:r>
            <a:r>
              <a:rPr lang="ko-KR" altLang="en-US" sz="4000" dirty="0"/>
              <a:t>의 비밀</a:t>
            </a:r>
            <a:endParaRPr lang="en-US" altLang="ko-KR" sz="40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보스턴 집 가격 요인 예측</a:t>
            </a:r>
            <a:endParaRPr lang="en-US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073049" y="46508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</a:t>
            </a:r>
            <a:r>
              <a:rPr lang="ko-KR" altLang="en-US" sz="2400" dirty="0"/>
              <a:t>반 양명철 </a:t>
            </a:r>
          </a:p>
        </p:txBody>
      </p:sp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609173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2. </a:t>
            </a:r>
            <a:r>
              <a:rPr lang="ko-KR" altLang="en-US" sz="2000" dirty="0">
                <a:sym typeface="Wingdings" panose="05000000000000000000" pitchFamily="2" charset="2"/>
              </a:rPr>
              <a:t>도심 연결이 편한 위치의 집 값은 비싸지 않을까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B9018-1AEE-4DF4-BC3B-10090CF2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6" y="1556552"/>
            <a:ext cx="4167702" cy="18462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3EEFF3-5947-40ED-A310-C495233B6746}"/>
              </a:ext>
            </a:extLst>
          </p:cNvPr>
          <p:cNvSpPr/>
          <p:nvPr/>
        </p:nvSpPr>
        <p:spPr>
          <a:xfrm>
            <a:off x="670256" y="3605967"/>
            <a:ext cx="47426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# ANVOA 검정</a:t>
            </a:r>
          </a:p>
          <a:p>
            <a:r>
              <a:rPr lang="ko-KR" altLang="en-US" sz="1600" dirty="0"/>
              <a:t>1. 가설 수립</a:t>
            </a:r>
          </a:p>
          <a:p>
            <a:r>
              <a:rPr lang="ko-KR" altLang="en-US" sz="1600" dirty="0" err="1"/>
              <a:t>귀무</a:t>
            </a:r>
            <a:r>
              <a:rPr lang="ko-KR" altLang="en-US" sz="1600" dirty="0"/>
              <a:t> 가설: 도심 연결에 따라 집값이 차이가 없다.</a:t>
            </a:r>
          </a:p>
          <a:p>
            <a:r>
              <a:rPr lang="ko-KR" altLang="en-US" sz="1600" dirty="0"/>
              <a:t>대립 가설: 도심 연결에 따라 집값에 차이가 있다.</a:t>
            </a:r>
          </a:p>
          <a:p>
            <a:endParaRPr lang="ko-KR" altLang="en-US" sz="1600" dirty="0"/>
          </a:p>
          <a:p>
            <a:r>
              <a:rPr lang="ko-KR" altLang="en-US" sz="1600" dirty="0"/>
              <a:t>2. 유의수준: 알파 = 0.05</a:t>
            </a:r>
          </a:p>
          <a:p>
            <a:r>
              <a:rPr lang="ko-KR" altLang="en-US" sz="1600" dirty="0"/>
              <a:t>3. </a:t>
            </a:r>
            <a:r>
              <a:rPr lang="ko-KR" altLang="en-US" sz="1600" dirty="0" err="1"/>
              <a:t>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검정통계량</a:t>
            </a:r>
            <a:r>
              <a:rPr lang="ko-KR" altLang="en-US" sz="1600" dirty="0"/>
              <a:t> = 20.904</a:t>
            </a:r>
          </a:p>
          <a:p>
            <a:endParaRPr lang="ko-KR" altLang="en-US" sz="1600" dirty="0"/>
          </a:p>
          <a:p>
            <a:r>
              <a:rPr lang="ko-KR" altLang="en-US" sz="1600" dirty="0"/>
              <a:t>4. </a:t>
            </a:r>
            <a:r>
              <a:rPr lang="ko-KR" altLang="en-US" sz="1600" dirty="0" err="1"/>
              <a:t>p-value가</a:t>
            </a:r>
            <a:r>
              <a:rPr lang="ko-KR" altLang="en-US" sz="1600" dirty="0"/>
              <a:t> 0.0이므로, 유의 수준 0.05보다 작다.</a:t>
            </a:r>
          </a:p>
          <a:p>
            <a:r>
              <a:rPr lang="ko-KR" altLang="en-US" sz="1600" dirty="0"/>
              <a:t>유의수준 5%에서 </a:t>
            </a:r>
            <a:r>
              <a:rPr lang="ko-KR" altLang="en-US" sz="1600" dirty="0" err="1"/>
              <a:t>귀무가설</a:t>
            </a:r>
            <a:r>
              <a:rPr lang="ko-KR" altLang="en-US" sz="1600" dirty="0"/>
              <a:t> 기각을 할 수 있다.</a:t>
            </a:r>
          </a:p>
          <a:p>
            <a:r>
              <a:rPr lang="ko-KR" altLang="en-US" sz="1600" dirty="0"/>
              <a:t>즉, 도심 연결에 따라 집값에 차이가 있다.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C2F8B7-6974-48D4-A445-E016A5D7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99" y="1175414"/>
            <a:ext cx="4048093" cy="19272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48510A-3588-4275-A184-886A86A070BE}"/>
              </a:ext>
            </a:extLst>
          </p:cNvPr>
          <p:cNvSpPr/>
          <p:nvPr/>
        </p:nvSpPr>
        <p:spPr>
          <a:xfrm>
            <a:off x="5412899" y="4098409"/>
            <a:ext cx="4148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Q1과 Q2, Q2와 Q3는 도심 연결에 따라 집 값에 차이가 있다.</a:t>
            </a:r>
          </a:p>
          <a:p>
            <a:r>
              <a:rPr lang="ko-KR" altLang="en-US" sz="1600" dirty="0"/>
              <a:t>단, Q3과 Q4는 도심 연결에 따라 집 차이가 없다.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이는 3.207450이상 정도 거리가 떨어지면 큰 차이가 없기 때문이다.</a:t>
            </a:r>
          </a:p>
        </p:txBody>
      </p:sp>
    </p:spTree>
    <p:extLst>
      <p:ext uri="{BB962C8B-B14F-4D97-AF65-F5344CB8AC3E}">
        <p14:creationId xmlns:p14="http://schemas.microsoft.com/office/powerpoint/2010/main" val="385357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539923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3. </a:t>
            </a:r>
            <a:r>
              <a:rPr lang="ko-KR" altLang="en-US" sz="2000" dirty="0">
                <a:sym typeface="Wingdings" panose="05000000000000000000" pitchFamily="2" charset="2"/>
              </a:rPr>
              <a:t>오래된 주택이 많은 지역은 집값은 어떨까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3EEFF3-5947-40ED-A310-C495233B6746}"/>
              </a:ext>
            </a:extLst>
          </p:cNvPr>
          <p:cNvSpPr/>
          <p:nvPr/>
        </p:nvSpPr>
        <p:spPr>
          <a:xfrm>
            <a:off x="1209904" y="4463628"/>
            <a:ext cx="74861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Age</a:t>
            </a:r>
            <a:r>
              <a:rPr lang="ko-KR" altLang="en-US" sz="1600" dirty="0"/>
              <a:t>와 </a:t>
            </a:r>
            <a:r>
              <a:rPr lang="en-US" altLang="ko-KR" sz="1600" dirty="0"/>
              <a:t>MEDV</a:t>
            </a:r>
            <a:r>
              <a:rPr lang="ko-KR" altLang="en-US" sz="1600" dirty="0"/>
              <a:t>상관 계수는 </a:t>
            </a:r>
            <a:r>
              <a:rPr lang="en-US" altLang="ko-KR" sz="1600" dirty="0"/>
              <a:t>-0.377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Crime</a:t>
            </a:r>
            <a:r>
              <a:rPr lang="ko-KR" altLang="en-US" sz="1600" dirty="0"/>
              <a:t>이 높으면 </a:t>
            </a:r>
            <a:r>
              <a:rPr lang="en-US" altLang="ko-KR" sz="1600" dirty="0"/>
              <a:t>MEDV</a:t>
            </a:r>
            <a:r>
              <a:rPr lang="ko-KR" altLang="en-US" sz="1600" dirty="0"/>
              <a:t>값이 낮음을 알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 </a:t>
            </a:r>
            <a:r>
              <a:rPr lang="en-US" altLang="ko-KR" sz="1600" dirty="0"/>
              <a:t>CRIME</a:t>
            </a:r>
            <a:r>
              <a:rPr lang="ko-KR" altLang="en-US" sz="1600" dirty="0"/>
              <a:t>값이 낮을 때는 </a:t>
            </a:r>
            <a:r>
              <a:rPr lang="en-US" altLang="ko-KR" sz="1600" dirty="0"/>
              <a:t>MEDV </a:t>
            </a:r>
            <a:r>
              <a:rPr lang="ko-KR" altLang="en-US" sz="1600" dirty="0"/>
              <a:t>값이 다양하다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추후 분석을 통해 </a:t>
            </a:r>
            <a:r>
              <a:rPr lang="en-US" altLang="ko-KR" sz="1600" dirty="0"/>
              <a:t>AGE</a:t>
            </a:r>
            <a:r>
              <a:rPr lang="ko-KR" altLang="en-US" sz="1600" dirty="0"/>
              <a:t>의 요인을 알아보도록 하겠다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E4BAF5-3118-491B-8791-D6A0C99F8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20" y="1510665"/>
            <a:ext cx="3629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9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19377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4. </a:t>
            </a:r>
            <a:r>
              <a:rPr lang="ko-KR" altLang="en-US" sz="2000" dirty="0">
                <a:sym typeface="Wingdings" panose="05000000000000000000" pitchFamily="2" charset="2"/>
              </a:rPr>
              <a:t>산화질소 농도가 높으면 어떨까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3EEFF3-5947-40ED-A310-C495233B6746}"/>
              </a:ext>
            </a:extLst>
          </p:cNvPr>
          <p:cNvSpPr/>
          <p:nvPr/>
        </p:nvSpPr>
        <p:spPr>
          <a:xfrm>
            <a:off x="1209904" y="4463628"/>
            <a:ext cx="74861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NOX MEDV</a:t>
            </a:r>
            <a:r>
              <a:rPr lang="ko-KR" altLang="en-US" sz="1600" dirty="0"/>
              <a:t>상관 계수는 </a:t>
            </a:r>
            <a:r>
              <a:rPr lang="en-US" altLang="ko-KR" sz="1600" dirty="0"/>
              <a:t>-0.427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Crime</a:t>
            </a:r>
            <a:r>
              <a:rPr lang="ko-KR" altLang="en-US" sz="1600" dirty="0"/>
              <a:t>이 높으면 </a:t>
            </a:r>
            <a:r>
              <a:rPr lang="en-US" altLang="ko-KR" sz="1600" dirty="0"/>
              <a:t>MEDV</a:t>
            </a:r>
            <a:r>
              <a:rPr lang="ko-KR" altLang="en-US" sz="1600" dirty="0"/>
              <a:t>값이 낮음을 알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 </a:t>
            </a:r>
            <a:r>
              <a:rPr lang="en-US" altLang="ko-KR" sz="1600" dirty="0"/>
              <a:t>CRIME</a:t>
            </a:r>
            <a:r>
              <a:rPr lang="ko-KR" altLang="en-US" sz="1600" dirty="0"/>
              <a:t>값이 낮을 때는 </a:t>
            </a:r>
            <a:r>
              <a:rPr lang="en-US" altLang="ko-KR" sz="1600" dirty="0"/>
              <a:t>MEDV </a:t>
            </a:r>
            <a:r>
              <a:rPr lang="ko-KR" altLang="en-US" sz="1600" dirty="0"/>
              <a:t>값이 다양하다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추후 분석을 통해 </a:t>
            </a:r>
            <a:r>
              <a:rPr lang="en-US" altLang="ko-KR" sz="1600" dirty="0"/>
              <a:t>NOX</a:t>
            </a:r>
            <a:r>
              <a:rPr lang="ko-KR" altLang="en-US" sz="1600" dirty="0"/>
              <a:t>의 요인을 알아보도록 하겠다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2AAF9A6-E39E-43A7-A580-B2CF1868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29" y="1644777"/>
            <a:ext cx="36861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3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파생 변수 생성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16331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흑인들이 많으면 범죄율은 높을까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3E138-AF82-44A3-A55F-101D45839691}"/>
              </a:ext>
            </a:extLst>
          </p:cNvPr>
          <p:cNvSpPr txBox="1"/>
          <p:nvPr/>
        </p:nvSpPr>
        <p:spPr>
          <a:xfrm>
            <a:off x="3345852" y="3781426"/>
            <a:ext cx="6366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흑인들 인구의 비율이 </a:t>
            </a:r>
            <a:r>
              <a:rPr lang="en-US" altLang="ko-KR" dirty="0"/>
              <a:t>350</a:t>
            </a:r>
            <a:r>
              <a:rPr lang="ko-KR" altLang="en-US" dirty="0"/>
              <a:t>을 기준으로 나누어 보았다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(Box plot </a:t>
            </a:r>
            <a:r>
              <a:rPr lang="ko-KR" altLang="en-US" dirty="0"/>
              <a:t>하한 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일반적인 편견으로 흑인들이 많으면 범죄수가 높을 것으로</a:t>
            </a:r>
            <a:endParaRPr lang="en-US" altLang="ko-KR" dirty="0"/>
          </a:p>
          <a:p>
            <a:r>
              <a:rPr lang="ko-KR" altLang="en-US" dirty="0"/>
              <a:t>생각할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흑인들이 적은 </a:t>
            </a:r>
            <a:r>
              <a:rPr lang="en-US" altLang="ko-KR" dirty="0"/>
              <a:t>(350</a:t>
            </a:r>
            <a:r>
              <a:rPr lang="ko-KR" altLang="en-US" dirty="0"/>
              <a:t>보다 적은</a:t>
            </a:r>
            <a:r>
              <a:rPr lang="en-US" altLang="ko-KR" dirty="0"/>
              <a:t>) </a:t>
            </a:r>
            <a:r>
              <a:rPr lang="ko-KR" altLang="en-US" dirty="0"/>
              <a:t>값은 범죄 평균이 </a:t>
            </a:r>
            <a:r>
              <a:rPr lang="en-US" altLang="ko-KR" dirty="0"/>
              <a:t>9.9</a:t>
            </a:r>
          </a:p>
          <a:p>
            <a:r>
              <a:rPr lang="ko-KR" altLang="en-US" dirty="0"/>
              <a:t>흑인들이 많은 </a:t>
            </a:r>
            <a:r>
              <a:rPr lang="en-US" altLang="ko-KR" dirty="0"/>
              <a:t>(350</a:t>
            </a:r>
            <a:r>
              <a:rPr lang="ko-KR" altLang="en-US" dirty="0"/>
              <a:t>보다 큰</a:t>
            </a:r>
            <a:r>
              <a:rPr lang="en-US" altLang="ko-KR" dirty="0"/>
              <a:t>) </a:t>
            </a:r>
            <a:r>
              <a:rPr lang="ko-KR" altLang="en-US" dirty="0"/>
              <a:t>값은 범죄 평균은 </a:t>
            </a:r>
            <a:r>
              <a:rPr lang="en-US" altLang="ko-KR" dirty="0"/>
              <a:t>2.4</a:t>
            </a:r>
          </a:p>
          <a:p>
            <a:endParaRPr lang="en-US" altLang="ko-KR" dirty="0"/>
          </a:p>
          <a:p>
            <a:r>
              <a:rPr lang="ko-KR" altLang="en-US" dirty="0"/>
              <a:t>흑인이 적은 지역에 범죄 비율이 낮게 있음을 알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89E2EF-A658-489F-BA6D-119685AB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11" y="1509204"/>
            <a:ext cx="4324350" cy="1581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910BA2-9F6B-4E87-BB7C-97EDD1A6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0" y="1509204"/>
            <a:ext cx="2656088" cy="48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0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파생 변수 생성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16331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흑인들이 많으면 범죄율은 높을까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3E138-AF82-44A3-A55F-101D45839691}"/>
              </a:ext>
            </a:extLst>
          </p:cNvPr>
          <p:cNvSpPr txBox="1"/>
          <p:nvPr/>
        </p:nvSpPr>
        <p:spPr>
          <a:xfrm>
            <a:off x="976769" y="4421957"/>
            <a:ext cx="6366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BCRIM</a:t>
            </a:r>
            <a:r>
              <a:rPr lang="ko-KR" altLang="en-US" dirty="0"/>
              <a:t>이라는 새로운 파생 변수를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BCRIM = B / sqrt(CRIM)</a:t>
            </a:r>
          </a:p>
          <a:p>
            <a:r>
              <a:rPr lang="ko-KR" altLang="en-US" dirty="0"/>
              <a:t>이 공식을 사용하여 구성하였다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BRIM</a:t>
            </a:r>
            <a:r>
              <a:rPr lang="ko-KR" altLang="en-US" dirty="0"/>
              <a:t>은 흑인이 많을 수록 크고</a:t>
            </a:r>
            <a:r>
              <a:rPr lang="en-US" altLang="ko-KR" dirty="0"/>
              <a:t>, </a:t>
            </a:r>
            <a:r>
              <a:rPr lang="ko-KR" altLang="en-US" dirty="0"/>
              <a:t>범죄율이 적을 수록 크다</a:t>
            </a:r>
            <a:r>
              <a:rPr lang="en-US" altLang="ko-KR" dirty="0"/>
              <a:t>. (</a:t>
            </a:r>
            <a:r>
              <a:rPr lang="ko-KR" altLang="en-US" dirty="0"/>
              <a:t>흑인의 범죄 비율과 반비례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7CE744-540B-42AA-B247-1C9BDC52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69" y="1357543"/>
            <a:ext cx="4014135" cy="27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5993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어떤 요소들이 집 값에 영향을 미칠까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7112" y="1254680"/>
            <a:ext cx="5330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Adj R-squared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74.4%</a:t>
            </a:r>
            <a:r>
              <a:rPr lang="ko-KR" altLang="en-US" dirty="0"/>
              <a:t>의 설명력을 갖고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INDUS</a:t>
            </a:r>
            <a:r>
              <a:rPr lang="ko-KR" altLang="en-US" dirty="0"/>
              <a:t>와 </a:t>
            </a:r>
            <a:r>
              <a:rPr lang="en-US" altLang="ko-KR" dirty="0"/>
              <a:t>AGE</a:t>
            </a:r>
            <a:r>
              <a:rPr lang="ko-KR" altLang="en-US" dirty="0"/>
              <a:t>의 변수만을 제외하고 대부분의 변수들이 유의수준 </a:t>
            </a:r>
            <a:r>
              <a:rPr lang="en-US" altLang="ko-KR" dirty="0"/>
              <a:t>5%</a:t>
            </a:r>
            <a:r>
              <a:rPr lang="ko-KR" altLang="en-US" dirty="0"/>
              <a:t>하에서 유의하다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특별히 </a:t>
            </a:r>
            <a:r>
              <a:rPr lang="en-US" altLang="ko-KR" dirty="0"/>
              <a:t>NOX</a:t>
            </a:r>
            <a:r>
              <a:rPr lang="ko-KR" altLang="en-US" dirty="0"/>
              <a:t>의 회귀계수는 </a:t>
            </a:r>
            <a:r>
              <a:rPr lang="en-US" altLang="ko-KR" dirty="0"/>
              <a:t>-17.7666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NOX</a:t>
            </a:r>
            <a:r>
              <a:rPr lang="ko-KR" altLang="en-US" dirty="0"/>
              <a:t>의 값이 높을 수록 집 값은 떨어진다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4CE019-A19B-4ED2-BA09-DF43CCAA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4" y="1254680"/>
            <a:ext cx="4295498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5993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어떤 요소들이 집 값에 영향을 미칠까</a:t>
            </a:r>
            <a:r>
              <a:rPr lang="en-US" altLang="ko-KR" sz="2000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8DBDBB-19CE-4689-B75F-32F3CC19BC4D}"/>
              </a:ext>
            </a:extLst>
          </p:cNvPr>
          <p:cNvSpPr/>
          <p:nvPr/>
        </p:nvSpPr>
        <p:spPr>
          <a:xfrm>
            <a:off x="270668" y="5626655"/>
            <a:ext cx="87479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일반적인 통념대로 범죄율이 높을 수록</a:t>
            </a:r>
            <a:r>
              <a:rPr lang="en-US" altLang="ko-KR" sz="1000" dirty="0"/>
              <a:t>,  </a:t>
            </a:r>
            <a:r>
              <a:rPr lang="ko-KR" altLang="en-US" sz="1000" dirty="0"/>
              <a:t>산화질소가 높을 수록</a:t>
            </a:r>
            <a:r>
              <a:rPr lang="en-US" altLang="ko-KR" sz="1000" dirty="0"/>
              <a:t>(</a:t>
            </a:r>
            <a:r>
              <a:rPr lang="ko-KR" altLang="en-US" sz="1000" dirty="0"/>
              <a:t>공해가 </a:t>
            </a:r>
            <a:r>
              <a:rPr lang="ko-KR" altLang="en-US" sz="1000" dirty="0" err="1"/>
              <a:t>안좋을</a:t>
            </a:r>
            <a:r>
              <a:rPr lang="ko-KR" altLang="en-US" sz="1000" dirty="0"/>
              <a:t> 수록</a:t>
            </a:r>
            <a:r>
              <a:rPr lang="en-US" altLang="ko-KR" sz="1000" dirty="0"/>
              <a:t>), </a:t>
            </a:r>
            <a:r>
              <a:rPr lang="ko-KR" altLang="en-US" sz="1000" dirty="0"/>
              <a:t>중심지로부터 멀수록</a:t>
            </a:r>
            <a:r>
              <a:rPr lang="en-US" altLang="ko-KR" sz="1000" dirty="0"/>
              <a:t>, </a:t>
            </a:r>
            <a:r>
              <a:rPr lang="ko-KR" altLang="en-US" sz="1000" dirty="0"/>
              <a:t>세금이 많을 수록</a:t>
            </a:r>
            <a:r>
              <a:rPr lang="en-US" altLang="ko-KR" sz="1000" dirty="0"/>
              <a:t>, </a:t>
            </a:r>
            <a:r>
              <a:rPr lang="ko-KR" altLang="en-US" sz="1000" dirty="0"/>
              <a:t>학생당 교사 비율이 높을 수록</a:t>
            </a:r>
            <a:r>
              <a:rPr lang="en-US" altLang="ko-KR" sz="1000" dirty="0"/>
              <a:t>(</a:t>
            </a:r>
            <a:r>
              <a:rPr lang="ko-KR" altLang="en-US" sz="1000" dirty="0"/>
              <a:t>교육 환경이 </a:t>
            </a:r>
            <a:r>
              <a:rPr lang="ko-KR" altLang="en-US" sz="1000" dirty="0" err="1"/>
              <a:t>안좋을</a:t>
            </a:r>
            <a:r>
              <a:rPr lang="ko-KR" altLang="en-US" sz="1000" dirty="0"/>
              <a:t> 수록</a:t>
            </a:r>
            <a:r>
              <a:rPr lang="en-US" altLang="ko-KR" sz="1000" dirty="0"/>
              <a:t>) </a:t>
            </a:r>
            <a:r>
              <a:rPr lang="ko-KR" altLang="en-US" sz="1000" dirty="0"/>
              <a:t>저소득 비율이 높을 수록 집 가격이 낮다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강가 조망이 보일 수록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주거당</a:t>
            </a:r>
            <a:r>
              <a:rPr lang="ko-KR" altLang="en-US" sz="1000" dirty="0"/>
              <a:t> 평균 객실 수가 많을 수록</a:t>
            </a:r>
            <a:r>
              <a:rPr lang="en-US" altLang="ko-KR" sz="1000" dirty="0"/>
              <a:t>, </a:t>
            </a:r>
            <a:r>
              <a:rPr lang="ko-KR" altLang="en-US" sz="1000" dirty="0"/>
              <a:t>고속도로 접근이 좋을 수록 집 값이 높다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중립적인 요소</a:t>
            </a:r>
            <a:r>
              <a:rPr lang="en-US" altLang="ko-KR" sz="1000" dirty="0"/>
              <a:t>: </a:t>
            </a:r>
            <a:r>
              <a:rPr lang="ko-KR" altLang="en-US" sz="1000" dirty="0"/>
              <a:t>주거지 비율과 비소매업 비율</a:t>
            </a:r>
            <a:r>
              <a:rPr lang="en-US" altLang="ko-KR" sz="1000" dirty="0"/>
              <a:t>, </a:t>
            </a:r>
            <a:r>
              <a:rPr lang="ko-KR" altLang="en-US" sz="1000" dirty="0"/>
              <a:t>흑인 비율</a:t>
            </a:r>
            <a:r>
              <a:rPr lang="en-US" altLang="ko-KR" sz="1000" dirty="0"/>
              <a:t>, </a:t>
            </a:r>
            <a:r>
              <a:rPr lang="ko-KR" altLang="en-US" sz="1000" dirty="0"/>
              <a:t>흑인들의 </a:t>
            </a:r>
            <a:r>
              <a:rPr lang="ko-KR" altLang="en-US" sz="1000" dirty="0" err="1"/>
              <a:t>범죄율</a:t>
            </a:r>
            <a:r>
              <a:rPr lang="ko-KR" altLang="en-US" sz="1000" dirty="0"/>
              <a:t> 지표는 집 값에 미치는 영향이 적다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C0E857-0831-45DC-B66D-73F90BDA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4" y="1254680"/>
            <a:ext cx="4295498" cy="437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F1BEA3-E2A8-4D7F-92BD-2030461164A6}"/>
              </a:ext>
            </a:extLst>
          </p:cNvPr>
          <p:cNvSpPr txBox="1"/>
          <p:nvPr/>
        </p:nvSpPr>
        <p:spPr>
          <a:xfrm>
            <a:off x="4717112" y="1254680"/>
            <a:ext cx="5330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부정적 요소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CRIM, NOX, DIS, TAX, PTRATIO, LSTAT</a:t>
            </a:r>
          </a:p>
          <a:p>
            <a:endParaRPr lang="en-US" altLang="ko-KR" dirty="0"/>
          </a:p>
          <a:p>
            <a:r>
              <a:rPr lang="ko-KR" altLang="en-US" dirty="0"/>
              <a:t>긍정적 요소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CHAS, RM, RAD</a:t>
            </a:r>
          </a:p>
          <a:p>
            <a:endParaRPr lang="en-US" altLang="ko-KR" dirty="0"/>
          </a:p>
          <a:p>
            <a:r>
              <a:rPr lang="ko-KR" altLang="en-US" dirty="0"/>
              <a:t>중립적 요소</a:t>
            </a:r>
            <a:r>
              <a:rPr lang="en-US" altLang="ko-KR" dirty="0"/>
              <a:t>(</a:t>
            </a:r>
            <a:r>
              <a:rPr lang="ko-KR" altLang="en-US" dirty="0"/>
              <a:t>회귀 계수가 </a:t>
            </a:r>
            <a:r>
              <a:rPr lang="en-US" altLang="ko-KR" dirty="0"/>
              <a:t>0</a:t>
            </a:r>
            <a:r>
              <a:rPr lang="ko-KR" altLang="en-US" dirty="0"/>
              <a:t>에 가까움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ZN, INDUS, AGE, B, BCRIM</a:t>
            </a:r>
          </a:p>
        </p:txBody>
      </p:sp>
    </p:spTree>
    <p:extLst>
      <p:ext uri="{BB962C8B-B14F-4D97-AF65-F5344CB8AC3E}">
        <p14:creationId xmlns:p14="http://schemas.microsoft.com/office/powerpoint/2010/main" val="288901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15956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다중 공선성 확인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8997" y="3092618"/>
            <a:ext cx="347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변수가 </a:t>
            </a:r>
            <a:r>
              <a:rPr lang="en-US" altLang="ko-KR" dirty="0"/>
              <a:t>VIF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미만으로 독립 변수 간에 </a:t>
            </a:r>
            <a:r>
              <a:rPr lang="ko-KR" altLang="en-US" dirty="0" err="1"/>
              <a:t>다중공선성은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존재하지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3FBCE-0AF9-4F94-951C-C62E50DD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85925"/>
            <a:ext cx="18383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8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90308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회귀 모형 가정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613FC-A21D-415A-860A-EB8DD658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96" y="3119775"/>
            <a:ext cx="2665577" cy="82339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739563B-3B8A-4513-BCCC-10A04997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8" y="1371811"/>
            <a:ext cx="2602775" cy="17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F518AF5-B84E-458D-8D64-EEFCBD52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93" y="1371811"/>
            <a:ext cx="2752817" cy="18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BB0EAF1-09B8-49B0-85D4-4E71F2C2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10" y="1386270"/>
            <a:ext cx="2752817" cy="18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C36012-7CB4-4EEF-8B67-B6C7C2149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710" y="3326339"/>
            <a:ext cx="2998473" cy="7151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C6395B-81C2-485A-9702-467A5B89D7E4}"/>
              </a:ext>
            </a:extLst>
          </p:cNvPr>
          <p:cNvSpPr/>
          <p:nvPr/>
        </p:nvSpPr>
        <p:spPr>
          <a:xfrm>
            <a:off x="395038" y="4715006"/>
            <a:ext cx="3031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# 정규성 검정</a:t>
            </a:r>
          </a:p>
          <a:p>
            <a:r>
              <a:rPr lang="ko-KR" altLang="en-US" sz="1000" dirty="0"/>
              <a:t>그래프 모양을 보니 정규성을 따르는 </a:t>
            </a:r>
            <a:r>
              <a:rPr lang="ko-KR" altLang="en-US" sz="1000" dirty="0" err="1"/>
              <a:t>것같다</a:t>
            </a:r>
            <a:r>
              <a:rPr lang="ko-KR" altLang="en-US" sz="1000" dirty="0"/>
              <a:t>.</a:t>
            </a:r>
          </a:p>
          <a:p>
            <a:r>
              <a:rPr lang="ko-KR" altLang="en-US" sz="1000" dirty="0"/>
              <a:t>엄밀한 분석을 위해 </a:t>
            </a:r>
            <a:r>
              <a:rPr lang="ko-KR" altLang="en-US" sz="1000" dirty="0" err="1"/>
              <a:t>shapiro</a:t>
            </a:r>
            <a:r>
              <a:rPr lang="ko-KR" altLang="en-US" sz="1000" dirty="0"/>
              <a:t> 검정을 해본다.</a:t>
            </a:r>
          </a:p>
          <a:p>
            <a:endParaRPr lang="ko-KR" altLang="en-US" sz="1000" dirty="0"/>
          </a:p>
          <a:p>
            <a:r>
              <a:rPr lang="ko-KR" altLang="en-US" sz="1000" dirty="0"/>
              <a:t>[</a:t>
            </a:r>
            <a:r>
              <a:rPr lang="ko-KR" altLang="en-US" sz="1000" dirty="0" err="1"/>
              <a:t>shapiro</a:t>
            </a:r>
            <a:r>
              <a:rPr lang="ko-KR" altLang="en-US" sz="1000" dirty="0"/>
              <a:t> 검정 결과]</a:t>
            </a:r>
          </a:p>
          <a:p>
            <a:r>
              <a:rPr lang="ko-KR" altLang="en-US" sz="1000" dirty="0" err="1"/>
              <a:t>p-value가</a:t>
            </a:r>
            <a:r>
              <a:rPr lang="ko-KR" altLang="en-US" sz="1000" dirty="0"/>
              <a:t> 유의 수준 0.05보다 적다.</a:t>
            </a:r>
          </a:p>
          <a:p>
            <a:r>
              <a:rPr lang="ko-KR" altLang="en-US" sz="1000" dirty="0"/>
              <a:t>유의수준 5%에서 </a:t>
            </a:r>
            <a:r>
              <a:rPr lang="ko-KR" altLang="en-US" sz="1000" dirty="0" err="1"/>
              <a:t>귀무가설</a:t>
            </a:r>
            <a:r>
              <a:rPr lang="ko-KR" altLang="en-US" sz="1000" dirty="0"/>
              <a:t> 기각을 할 수 있다.</a:t>
            </a:r>
          </a:p>
          <a:p>
            <a:r>
              <a:rPr lang="ko-KR" altLang="en-US" sz="1000" dirty="0"/>
              <a:t>즉, 정규성이 있다고 할 수 없다. (정규성이 없다.)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E3E68D-C3A8-4E2C-B943-14B0A1C635ED}"/>
              </a:ext>
            </a:extLst>
          </p:cNvPr>
          <p:cNvSpPr/>
          <p:nvPr/>
        </p:nvSpPr>
        <p:spPr>
          <a:xfrm>
            <a:off x="3235893" y="4736029"/>
            <a:ext cx="30317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# 등분산성 검정</a:t>
            </a:r>
          </a:p>
          <a:p>
            <a:endParaRPr lang="ko-KR" altLang="en-US" sz="1000" dirty="0"/>
          </a:p>
          <a:p>
            <a:r>
              <a:rPr lang="ko-KR" altLang="en-US" sz="1000" dirty="0"/>
              <a:t>"--(점선)"을 기준으로 볼 때 오른쪽 위 아래에 점들이 몰려 있다.</a:t>
            </a:r>
          </a:p>
          <a:p>
            <a:r>
              <a:rPr lang="ko-KR" altLang="en-US" sz="1000" dirty="0"/>
              <a:t>등분산성을 만족한다.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AA1FEA-2606-46E9-9134-A0CA5460F3DD}"/>
              </a:ext>
            </a:extLst>
          </p:cNvPr>
          <p:cNvSpPr/>
          <p:nvPr/>
        </p:nvSpPr>
        <p:spPr>
          <a:xfrm>
            <a:off x="6145557" y="4757052"/>
            <a:ext cx="24391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# 독립성 검정</a:t>
            </a:r>
          </a:p>
          <a:p>
            <a:endParaRPr lang="ko-KR" altLang="en-US" sz="1000" dirty="0"/>
          </a:p>
          <a:p>
            <a:r>
              <a:rPr lang="ko-KR" altLang="en-US" sz="1000" dirty="0"/>
              <a:t>"--(점선)"을 기준으로 볼 때 </a:t>
            </a:r>
            <a:endParaRPr lang="en-US" altLang="ko-KR" sz="1000" dirty="0"/>
          </a:p>
          <a:p>
            <a:r>
              <a:rPr lang="ko-KR" altLang="en-US" sz="1000" dirty="0"/>
              <a:t>오른쪽 상단에 </a:t>
            </a:r>
            <a:r>
              <a:rPr lang="ko-KR" altLang="en-US" sz="1000" dirty="0" err="1"/>
              <a:t>잔차가</a:t>
            </a:r>
            <a:r>
              <a:rPr lang="ko-KR" altLang="en-US" sz="1000" dirty="0"/>
              <a:t> 나오긴 했지만,</a:t>
            </a:r>
          </a:p>
          <a:p>
            <a:r>
              <a:rPr lang="ko-KR" altLang="en-US" sz="1000" dirty="0"/>
              <a:t>대체적으로 독립성을 만족한다.</a:t>
            </a:r>
          </a:p>
        </p:txBody>
      </p:sp>
    </p:spTree>
    <p:extLst>
      <p:ext uri="{BB962C8B-B14F-4D97-AF65-F5344CB8AC3E}">
        <p14:creationId xmlns:p14="http://schemas.microsoft.com/office/powerpoint/2010/main" val="401898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5993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어떤 요소들이 집 값에 영향을 미칠까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5418" y="1434443"/>
            <a:ext cx="3544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min_samples_leaf</a:t>
            </a:r>
            <a:r>
              <a:rPr lang="en-US" altLang="ko-KR" dirty="0"/>
              <a:t> = 5</a:t>
            </a:r>
          </a:p>
          <a:p>
            <a:r>
              <a:rPr lang="en-US" altLang="ko-KR" dirty="0" err="1"/>
              <a:t>min_samples_split</a:t>
            </a:r>
            <a:r>
              <a:rPr lang="en-US" altLang="ko-KR" dirty="0"/>
              <a:t> = 20 </a:t>
            </a:r>
            <a:r>
              <a:rPr lang="en-US" altLang="ko-KR" dirty="0" err="1"/>
              <a:t>max_depth</a:t>
            </a:r>
            <a:r>
              <a:rPr lang="en-US" altLang="ko-KR" dirty="0"/>
              <a:t> = 4</a:t>
            </a:r>
          </a:p>
          <a:p>
            <a:endParaRPr lang="en-US" altLang="ko-KR" dirty="0"/>
          </a:p>
          <a:p>
            <a:r>
              <a:rPr lang="en-US" altLang="ko-KR" dirty="0"/>
              <a:t>Training Score: 0.853</a:t>
            </a:r>
          </a:p>
          <a:p>
            <a:r>
              <a:rPr lang="en-US" altLang="ko-KR" dirty="0"/>
              <a:t>Test Score: 0.845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44831-8D1E-4E50-B4FA-7AFAFF8589DE}"/>
              </a:ext>
            </a:extLst>
          </p:cNvPr>
          <p:cNvSpPr txBox="1"/>
          <p:nvPr/>
        </p:nvSpPr>
        <p:spPr>
          <a:xfrm>
            <a:off x="4455418" y="4540801"/>
            <a:ext cx="5148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회귀분석에서는 </a:t>
            </a:r>
            <a:endParaRPr lang="en-US" altLang="ko-KR" dirty="0"/>
          </a:p>
          <a:p>
            <a:r>
              <a:rPr lang="en-US" altLang="ko-KR" dirty="0"/>
              <a:t>NOX, RM, DIS, CHAS</a:t>
            </a:r>
            <a:r>
              <a:rPr lang="ko-KR" altLang="en-US" dirty="0"/>
              <a:t>순으로 영향력이 높았다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의사결정나무에서는</a:t>
            </a:r>
            <a:endParaRPr lang="en-US" altLang="ko-KR" dirty="0"/>
          </a:p>
          <a:p>
            <a:r>
              <a:rPr lang="en-US" altLang="ko-KR" dirty="0"/>
              <a:t>LSTAT, RM, DIS, BCRIM</a:t>
            </a:r>
            <a:r>
              <a:rPr lang="ko-KR" altLang="en-US" dirty="0"/>
              <a:t>순으로 영향력이 높다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B93FD8-CC7F-4825-8649-CD6B7A06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68" y="1175414"/>
            <a:ext cx="1484079" cy="28197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F1DF133-BA53-4862-ACA7-9D91E096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8" y="4231580"/>
            <a:ext cx="39147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15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5" y="1850571"/>
            <a:ext cx="9015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과제 정의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sz="2400" b="1" dirty="0"/>
              <a:t>높은 집 값에 미치는 요인을 탐지</a:t>
            </a:r>
            <a:endParaRPr lang="en-US" altLang="ko-KR" sz="2400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보스턴 집 값에 미치는 요인을 참고하여 집을 사고자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는 다음과 같은 요소에 관심을 가지고 알아보려고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1. Charles </a:t>
            </a:r>
            <a:r>
              <a:rPr lang="ko-KR" altLang="en-US" dirty="0">
                <a:sym typeface="Wingdings" panose="05000000000000000000" pitchFamily="2" charset="2"/>
              </a:rPr>
              <a:t>강이 보이는 집은 더 높은 값일까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도심 연결이 편한 위치의 집 값은 비싸지 않을까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ko-KR" altLang="en-US" dirty="0">
                <a:sym typeface="Wingdings" panose="05000000000000000000" pitchFamily="2" charset="2"/>
              </a:rPr>
              <a:t>오래된 주택이 많은 지역은 집값은 어떨까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4. </a:t>
            </a:r>
            <a:r>
              <a:rPr lang="ko-KR" altLang="en-US" dirty="0">
                <a:sym typeface="Wingdings" panose="05000000000000000000" pitchFamily="2" charset="2"/>
              </a:rPr>
              <a:t>산화질소 농도는 집 값에 어떤 요인을 미칠까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5. </a:t>
            </a:r>
            <a:r>
              <a:rPr lang="ko-KR" altLang="en-US" dirty="0">
                <a:sym typeface="Wingdings" panose="05000000000000000000" pitchFamily="2" charset="2"/>
              </a:rPr>
              <a:t>범죄율과 집 가격은 상관이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그리고 상위 </a:t>
            </a:r>
            <a:r>
              <a:rPr lang="en-US" altLang="ko-KR" dirty="0"/>
              <a:t>5%</a:t>
            </a:r>
            <a:r>
              <a:rPr lang="ko-KR" altLang="en-US" dirty="0"/>
              <a:t>의 집 값의 미치는 요인에 대해서 알아보려고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797365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 </a:t>
            </a:r>
            <a:r>
              <a:rPr lang="ko-KR" altLang="en-US" sz="2000" dirty="0"/>
              <a:t>회사를 다니고 있는 </a:t>
            </a:r>
            <a:r>
              <a:rPr lang="en-US" altLang="ko-KR" sz="2000" dirty="0"/>
              <a:t>30</a:t>
            </a:r>
            <a:r>
              <a:rPr lang="ko-KR" altLang="en-US" sz="2000" dirty="0"/>
              <a:t>대 초반의 </a:t>
            </a:r>
            <a:r>
              <a:rPr lang="en-US" altLang="ko-KR" sz="2000" dirty="0"/>
              <a:t>Y </a:t>
            </a:r>
            <a:r>
              <a:rPr lang="ko-KR" altLang="en-US" sz="2000" dirty="0"/>
              <a:t>청년은 집을 구매하려고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높은 집 값에 미치는 요인을 탐지하여 향후 노후를 대비하려고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포레스트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5993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어떤 요소들이 집 값에 영향을 미칠까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5418" y="1434443"/>
            <a:ext cx="3544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n_estimators</a:t>
            </a:r>
            <a:r>
              <a:rPr lang="en-US" altLang="ko-KR" dirty="0"/>
              <a:t> = 120</a:t>
            </a:r>
          </a:p>
          <a:p>
            <a:r>
              <a:rPr lang="en-US" altLang="ko-KR" dirty="0" err="1"/>
              <a:t>min_samples_leaf</a:t>
            </a:r>
            <a:r>
              <a:rPr lang="en-US" altLang="ko-KR" dirty="0"/>
              <a:t> = 4</a:t>
            </a:r>
          </a:p>
          <a:p>
            <a:r>
              <a:rPr lang="en-US" altLang="ko-KR" dirty="0" err="1"/>
              <a:t>min_samples_split</a:t>
            </a:r>
            <a:r>
              <a:rPr lang="en-US" altLang="ko-KR" dirty="0"/>
              <a:t> = 10 </a:t>
            </a:r>
            <a:r>
              <a:rPr lang="en-US" altLang="ko-KR" dirty="0" err="1"/>
              <a:t>max_depth</a:t>
            </a:r>
            <a:r>
              <a:rPr lang="en-US" altLang="ko-KR" dirty="0"/>
              <a:t> = 8</a:t>
            </a:r>
          </a:p>
          <a:p>
            <a:endParaRPr lang="en-US" altLang="ko-KR" dirty="0"/>
          </a:p>
          <a:p>
            <a:r>
              <a:rPr lang="en-US" altLang="ko-KR" dirty="0"/>
              <a:t>Training Score: 0.921</a:t>
            </a:r>
          </a:p>
          <a:p>
            <a:r>
              <a:rPr lang="en-US" altLang="ko-KR" dirty="0"/>
              <a:t>Test Score: 0.881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44831-8D1E-4E50-B4FA-7AFAFF8589DE}"/>
              </a:ext>
            </a:extLst>
          </p:cNvPr>
          <p:cNvSpPr txBox="1"/>
          <p:nvPr/>
        </p:nvSpPr>
        <p:spPr>
          <a:xfrm>
            <a:off x="4455418" y="3901609"/>
            <a:ext cx="5148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회귀분석에서는 </a:t>
            </a:r>
            <a:endParaRPr lang="en-US" altLang="ko-KR" dirty="0"/>
          </a:p>
          <a:p>
            <a:r>
              <a:rPr lang="en-US" altLang="ko-KR" dirty="0"/>
              <a:t>NOX, RM, DIS, CHAS</a:t>
            </a:r>
            <a:r>
              <a:rPr lang="ko-KR" altLang="en-US" dirty="0"/>
              <a:t>순으로 영향력이 높았다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의사결정나무에서는</a:t>
            </a:r>
            <a:endParaRPr lang="en-US" altLang="ko-KR" dirty="0"/>
          </a:p>
          <a:p>
            <a:r>
              <a:rPr lang="en-US" altLang="ko-KR" dirty="0"/>
              <a:t>LSTAT, RM, DIS, BCRIM</a:t>
            </a:r>
            <a:r>
              <a:rPr lang="ko-KR" altLang="en-US" dirty="0"/>
              <a:t>순으로 영향력이 높았다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 err="1"/>
              <a:t>랜덤포레스트에서는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LSTAT, RM, DIS, AGE </a:t>
            </a:r>
            <a:r>
              <a:rPr lang="ko-KR" altLang="en-US" dirty="0"/>
              <a:t>순으로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AEFE50-2597-4F8F-9F3F-F8762165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35" y="1276212"/>
            <a:ext cx="1491689" cy="2862972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7B5D371-A384-4A64-BD70-5C57A502C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3" y="4201112"/>
            <a:ext cx="39147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31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그래디언트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부스트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5993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어떤 요소들이 집 값에 영향을 미칠까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5093" y="1209079"/>
            <a:ext cx="3544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n_estimators</a:t>
            </a:r>
            <a:r>
              <a:rPr lang="en-US" altLang="ko-KR" dirty="0"/>
              <a:t> = 100</a:t>
            </a:r>
          </a:p>
          <a:p>
            <a:r>
              <a:rPr lang="en-US" altLang="ko-KR" dirty="0" err="1"/>
              <a:t>min_samples_leaf</a:t>
            </a:r>
            <a:r>
              <a:rPr lang="en-US" altLang="ko-KR" dirty="0"/>
              <a:t> = 6</a:t>
            </a:r>
          </a:p>
          <a:p>
            <a:r>
              <a:rPr lang="en-US" altLang="ko-KR" dirty="0" err="1"/>
              <a:t>min_samples_split</a:t>
            </a:r>
            <a:r>
              <a:rPr lang="en-US" altLang="ko-KR" dirty="0"/>
              <a:t> = 28 </a:t>
            </a:r>
            <a:r>
              <a:rPr lang="en-US" altLang="ko-KR" dirty="0" err="1"/>
              <a:t>max_depth</a:t>
            </a:r>
            <a:r>
              <a:rPr lang="en-US" altLang="ko-KR" dirty="0"/>
              <a:t> = 8</a:t>
            </a:r>
          </a:p>
          <a:p>
            <a:r>
              <a:rPr lang="en-US" altLang="ko-KR" dirty="0" err="1"/>
              <a:t>learning_rate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</a:p>
          <a:p>
            <a:endParaRPr lang="en-US" altLang="ko-KR" dirty="0"/>
          </a:p>
          <a:p>
            <a:r>
              <a:rPr lang="en-US" altLang="ko-KR" dirty="0"/>
              <a:t>Training Score: 0.971</a:t>
            </a:r>
          </a:p>
          <a:p>
            <a:r>
              <a:rPr lang="en-US" altLang="ko-KR" dirty="0"/>
              <a:t>Test Score: 0.907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44831-8D1E-4E50-B4FA-7AFAFF8589DE}"/>
              </a:ext>
            </a:extLst>
          </p:cNvPr>
          <p:cNvSpPr txBox="1"/>
          <p:nvPr/>
        </p:nvSpPr>
        <p:spPr>
          <a:xfrm>
            <a:off x="4505093" y="3636837"/>
            <a:ext cx="51487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회귀분석에서는 </a:t>
            </a:r>
            <a:endParaRPr lang="en-US" altLang="ko-KR" dirty="0"/>
          </a:p>
          <a:p>
            <a:r>
              <a:rPr lang="en-US" altLang="ko-KR" dirty="0"/>
              <a:t>NOX, RM, DIS, CHAS</a:t>
            </a:r>
            <a:r>
              <a:rPr lang="ko-KR" altLang="en-US" dirty="0"/>
              <a:t>순으로 영향력이 높았다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의사결정나무에서는</a:t>
            </a:r>
            <a:endParaRPr lang="en-US" altLang="ko-KR" dirty="0"/>
          </a:p>
          <a:p>
            <a:r>
              <a:rPr lang="en-US" altLang="ko-KR" dirty="0"/>
              <a:t>LSTAT, RM, DIS, BCRIM</a:t>
            </a:r>
            <a:r>
              <a:rPr lang="ko-KR" altLang="en-US" dirty="0"/>
              <a:t>순으로 영향력이 높았다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포레스에서는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LSTAT, RM, DIS, AGE </a:t>
            </a:r>
            <a:r>
              <a:rPr lang="ko-KR" altLang="en-US" dirty="0"/>
              <a:t>순으로 영향력이 높았다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부스트에서는</a:t>
            </a:r>
            <a:endParaRPr lang="en-US" altLang="ko-KR" dirty="0"/>
          </a:p>
          <a:p>
            <a:r>
              <a:rPr lang="en-US" altLang="ko-KR" dirty="0"/>
              <a:t>LSTAT, RM, DIS, PTRATIO </a:t>
            </a:r>
            <a:r>
              <a:rPr lang="ko-KR" altLang="en-US" dirty="0"/>
              <a:t>순으로 영향력이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BF01A0-D74A-4173-9141-EC9A9E2B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74" y="1301686"/>
            <a:ext cx="1337882" cy="2594869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A34F614B-1709-4722-B39F-853873E0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4989"/>
            <a:ext cx="39147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0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64660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각 모델 비교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F3CC99-FCD3-4989-9AE7-1C23DFE1D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90736"/>
              </p:ext>
            </p:extLst>
          </p:nvPr>
        </p:nvGraphicFramePr>
        <p:xfrm>
          <a:off x="443181" y="1594914"/>
          <a:ext cx="9019633" cy="252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61">
                  <a:extLst>
                    <a:ext uri="{9D8B030D-6E8A-4147-A177-3AD203B41FA5}">
                      <a16:colId xmlns:a16="http://schemas.microsoft.com/office/drawing/2014/main" val="2851028769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2492144869"/>
                    </a:ext>
                  </a:extLst>
                </a:gridCol>
                <a:gridCol w="2077374">
                  <a:extLst>
                    <a:ext uri="{9D8B030D-6E8A-4147-A177-3AD203B41FA5}">
                      <a16:colId xmlns:a16="http://schemas.microsoft.com/office/drawing/2014/main" val="498855988"/>
                    </a:ext>
                  </a:extLst>
                </a:gridCol>
                <a:gridCol w="1906112">
                  <a:extLst>
                    <a:ext uri="{9D8B030D-6E8A-4147-A177-3AD203B41FA5}">
                      <a16:colId xmlns:a16="http://schemas.microsoft.com/office/drawing/2014/main" val="32596011"/>
                    </a:ext>
                  </a:extLst>
                </a:gridCol>
                <a:gridCol w="2185714">
                  <a:extLst>
                    <a:ext uri="{9D8B030D-6E8A-4147-A177-3AD203B41FA5}">
                      <a16:colId xmlns:a16="http://schemas.microsoft.com/office/drawing/2014/main" val="4060260401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회귀분석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의사결정나무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랜덤포레스트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그래디언트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부스트팅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03022"/>
                  </a:ext>
                </a:extLst>
              </a:tr>
              <a:tr h="567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선형성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비선형성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비선형성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비선형성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45407"/>
                  </a:ext>
                </a:extLst>
              </a:tr>
              <a:tr h="762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 square/</a:t>
                      </a:r>
                    </a:p>
                    <a:p>
                      <a:pPr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Adj R-squared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r>
                        <a:rPr lang="en-US" altLang="ko-KR" sz="1400" dirty="0"/>
                        <a:t>0.734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Training Score: 0.921</a:t>
                      </a:r>
                    </a:p>
                    <a:p>
                      <a:r>
                        <a:rPr lang="en-US" altLang="ko-KR" sz="1400" dirty="0"/>
                        <a:t>Test Score: 0.881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Training Score: 0.921</a:t>
                      </a:r>
                    </a:p>
                    <a:p>
                      <a:r>
                        <a:rPr lang="en-US" altLang="ko-KR" sz="1400" dirty="0"/>
                        <a:t>Test Score: 0.881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Training Score: 0.971</a:t>
                      </a:r>
                    </a:p>
                    <a:p>
                      <a:r>
                        <a:rPr lang="en-US" altLang="ko-KR" sz="1400" dirty="0"/>
                        <a:t>Test Score: 0.907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54334"/>
                  </a:ext>
                </a:extLst>
              </a:tr>
              <a:tr h="762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영향이 높은 변수</a:t>
                      </a:r>
                      <a:r>
                        <a:rPr lang="en-US" altLang="ko-KR" sz="1400" dirty="0"/>
                        <a:t>(4</a:t>
                      </a:r>
                      <a:r>
                        <a:rPr lang="ko-KR" altLang="en-US" sz="1400" dirty="0"/>
                        <a:t>가지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NOX, RM, DIS, CHAS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LSTAT, RM, DIS, CRIM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LSTAT, RM, DIS, AGE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LSTAT, RM, DIS, PTRATIO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408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3B798E-450D-4521-8745-CAED9F294947}"/>
              </a:ext>
            </a:extLst>
          </p:cNvPr>
          <p:cNvSpPr txBox="1"/>
          <p:nvPr/>
        </p:nvSpPr>
        <p:spPr>
          <a:xfrm>
            <a:off x="443182" y="4641356"/>
            <a:ext cx="8119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공통적으로 높은 영향이 높은 변수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RM(</a:t>
            </a:r>
            <a:r>
              <a:rPr lang="ko-KR" altLang="en-US" dirty="0"/>
              <a:t>방 수</a:t>
            </a:r>
            <a:r>
              <a:rPr lang="en-US" altLang="ko-KR" dirty="0"/>
              <a:t>), DIS (</a:t>
            </a:r>
            <a:r>
              <a:rPr lang="ko-KR" altLang="en-US" dirty="0"/>
              <a:t>도심으로부터 거리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영향이 높은 변수는 모델이 선형성 여부에 따라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의사결정나무와 랜덤포스트와 </a:t>
            </a:r>
            <a:r>
              <a:rPr lang="ko-KR" altLang="en-US" dirty="0" err="1"/>
              <a:t>그래디언트부스트는</a:t>
            </a:r>
            <a:r>
              <a:rPr lang="ko-KR" altLang="en-US" dirty="0"/>
              <a:t> 둘 다 비선형 모델이므로 영향이 높은 변수가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0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64660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각 모델 비교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B798E-450D-4521-8745-CAED9F294947}"/>
              </a:ext>
            </a:extLst>
          </p:cNvPr>
          <p:cNvSpPr txBox="1"/>
          <p:nvPr/>
        </p:nvSpPr>
        <p:spPr>
          <a:xfrm>
            <a:off x="275924" y="4695805"/>
            <a:ext cx="9635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모델별로 </a:t>
            </a:r>
            <a:r>
              <a:rPr lang="en-US" altLang="ko-KR" dirty="0"/>
              <a:t>MSE, RMSE, MAE, MAPE</a:t>
            </a:r>
            <a:r>
              <a:rPr lang="ko-KR" altLang="en-US" dirty="0"/>
              <a:t>를 비교해보았다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회귀분석</a:t>
            </a:r>
            <a:r>
              <a:rPr lang="en-US" altLang="ko-KR" dirty="0"/>
              <a:t>, </a:t>
            </a:r>
            <a:r>
              <a:rPr lang="ko-KR" altLang="en-US" dirty="0"/>
              <a:t>의사결정나무</a:t>
            </a:r>
            <a:r>
              <a:rPr lang="en-US" altLang="ko-KR" dirty="0"/>
              <a:t>, </a:t>
            </a:r>
            <a:r>
              <a:rPr lang="ko-KR" altLang="en-US" dirty="0"/>
              <a:t>랜덤 포레스트</a:t>
            </a:r>
            <a:r>
              <a:rPr lang="en-US" altLang="ko-KR" dirty="0"/>
              <a:t>,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순으로 </a:t>
            </a:r>
            <a:r>
              <a:rPr lang="ko-KR" altLang="en-US" dirty="0" err="1"/>
              <a:t>작아짐을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회귀분석보다 다른 모델이 </a:t>
            </a:r>
            <a:r>
              <a:rPr lang="ko-KR" altLang="en-US" dirty="0" err="1"/>
              <a:t>비선형적이기</a:t>
            </a:r>
            <a:r>
              <a:rPr lang="ko-KR" altLang="en-US" dirty="0"/>
              <a:t> 때문에 오차가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의사결정나무보다 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다양한 의사결정 나무를 사용하여서 오차가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포레스트보다</a:t>
            </a:r>
            <a:r>
              <a:rPr lang="ko-KR" altLang="en-US" dirty="0"/>
              <a:t>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부스팅은</a:t>
            </a:r>
            <a:r>
              <a:rPr lang="ko-KR" altLang="en-US" dirty="0"/>
              <a:t> 오차를 더 줄이는 모델이서 오차가 적다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4BCF9-9957-4BC2-B90C-BD881A21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73" y="968075"/>
            <a:ext cx="4559099" cy="35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B53DCD-B13F-4D82-8F25-6C4A2B458626}"/>
              </a:ext>
            </a:extLst>
          </p:cNvPr>
          <p:cNvSpPr txBox="1"/>
          <p:nvPr/>
        </p:nvSpPr>
        <p:spPr>
          <a:xfrm>
            <a:off x="7301772" y="1053252"/>
            <a:ext cx="174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test: 70%</a:t>
            </a:r>
          </a:p>
          <a:p>
            <a:r>
              <a:rPr lang="en-US" altLang="ko-KR" dirty="0"/>
              <a:t>Test </a:t>
            </a:r>
            <a:r>
              <a:rPr lang="en-US" altLang="ko-KR" dirty="0" err="1"/>
              <a:t>test</a:t>
            </a:r>
            <a:r>
              <a:rPr lang="en-US" altLang="ko-KR" dirty="0"/>
              <a:t>: 30%</a:t>
            </a:r>
          </a:p>
        </p:txBody>
      </p:sp>
    </p:spTree>
    <p:extLst>
      <p:ext uri="{BB962C8B-B14F-4D97-AF65-F5344CB8AC3E}">
        <p14:creationId xmlns:p14="http://schemas.microsoft.com/office/powerpoint/2010/main" val="414215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개선방향 또는 결론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3720890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상위 </a:t>
            </a:r>
            <a:r>
              <a:rPr lang="en-US" altLang="ko-KR" sz="2000" dirty="0"/>
              <a:t>5%</a:t>
            </a:r>
            <a:r>
              <a:rPr lang="ko-KR" altLang="en-US" sz="2000" dirty="0"/>
              <a:t>의 비결을 따라가 보자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3E138-AF82-44A3-A55F-101D45839691}"/>
              </a:ext>
            </a:extLst>
          </p:cNvPr>
          <p:cNvSpPr txBox="1"/>
          <p:nvPr/>
        </p:nvSpPr>
        <p:spPr>
          <a:xfrm>
            <a:off x="1343007" y="4699317"/>
            <a:ext cx="5297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MEDV</a:t>
            </a:r>
            <a:r>
              <a:rPr lang="ko-KR" altLang="en-US" dirty="0"/>
              <a:t>의 값이 </a:t>
            </a:r>
            <a:r>
              <a:rPr lang="en-US" altLang="ko-KR" dirty="0"/>
              <a:t>43</a:t>
            </a:r>
            <a:r>
              <a:rPr lang="ko-KR" altLang="en-US" dirty="0"/>
              <a:t>보다 큰 값은 상위 </a:t>
            </a:r>
            <a:r>
              <a:rPr lang="en-US" altLang="ko-KR" dirty="0"/>
              <a:t>5%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RM &gt;7.53</a:t>
            </a:r>
            <a:r>
              <a:rPr lang="ko-KR" altLang="en-US" dirty="0"/>
              <a:t>이고 </a:t>
            </a:r>
            <a:r>
              <a:rPr lang="en-US" altLang="ko-KR" dirty="0"/>
              <a:t>LSTA &lt;= 4.867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주거당</a:t>
            </a:r>
            <a:r>
              <a:rPr lang="ko-KR" altLang="en-US" dirty="0"/>
              <a:t> 평균 객실 수가 </a:t>
            </a:r>
            <a:r>
              <a:rPr lang="en-US" altLang="ko-KR" dirty="0"/>
              <a:t>7</a:t>
            </a:r>
            <a:r>
              <a:rPr lang="ko-KR" altLang="en-US" dirty="0"/>
              <a:t>보다 크고 </a:t>
            </a:r>
            <a:r>
              <a:rPr lang="en-US" altLang="ko-KR" dirty="0"/>
              <a:t>(</a:t>
            </a:r>
            <a:r>
              <a:rPr lang="ko-KR" altLang="en-US" dirty="0"/>
              <a:t>대형 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저소득층 비율이 </a:t>
            </a:r>
            <a:r>
              <a:rPr lang="en-US" altLang="ko-KR" dirty="0"/>
              <a:t>4.867</a:t>
            </a:r>
            <a:r>
              <a:rPr lang="ko-KR" altLang="en-US" dirty="0"/>
              <a:t>보다 적은 지역이다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가지 변수로 상위 </a:t>
            </a:r>
            <a:r>
              <a:rPr lang="en-US" altLang="ko-KR" dirty="0"/>
              <a:t>5%</a:t>
            </a:r>
            <a:r>
              <a:rPr lang="ko-KR" altLang="en-US" dirty="0"/>
              <a:t>의 집 가격을 분별한다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3C049-6315-4A20-BEE3-5EFEEF4F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39" y="1265372"/>
            <a:ext cx="4569133" cy="32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개선방향 또는 결론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69762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A7019-0FFE-4B16-B97A-80C1765DC970}"/>
              </a:ext>
            </a:extLst>
          </p:cNvPr>
          <p:cNvSpPr txBox="1"/>
          <p:nvPr/>
        </p:nvSpPr>
        <p:spPr>
          <a:xfrm>
            <a:off x="619481" y="1304868"/>
            <a:ext cx="6633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b="1" dirty="0"/>
              <a:t>개선방향</a:t>
            </a:r>
            <a:r>
              <a:rPr lang="en-US" altLang="ko-KR" dirty="0"/>
              <a:t>: 4</a:t>
            </a:r>
            <a:r>
              <a:rPr lang="ko-KR" altLang="en-US" dirty="0"/>
              <a:t>가지 모델을 앙상블을 하여 사용하는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모델별로 중요한</a:t>
            </a:r>
            <a:r>
              <a:rPr lang="en-US" altLang="ko-KR" dirty="0"/>
              <a:t>(</a:t>
            </a:r>
            <a:r>
              <a:rPr lang="ko-KR" altLang="en-US" dirty="0"/>
              <a:t>영향이 높은</a:t>
            </a:r>
            <a:r>
              <a:rPr lang="en-US" altLang="ko-KR" dirty="0"/>
              <a:t>)</a:t>
            </a:r>
            <a:r>
              <a:rPr lang="ko-KR" altLang="en-US" dirty="0"/>
              <a:t> 변수가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랜덤포레스트와</a:t>
            </a:r>
            <a:r>
              <a:rPr lang="ko-KR" altLang="en-US" dirty="0"/>
              <a:t>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부스팅은</a:t>
            </a:r>
            <a:r>
              <a:rPr lang="ko-KR" altLang="en-US" dirty="0"/>
              <a:t> 개별 트리 분석이 어렵고 </a:t>
            </a:r>
            <a:endParaRPr lang="en-US" altLang="ko-KR" dirty="0"/>
          </a:p>
          <a:p>
            <a:r>
              <a:rPr lang="ko-KR" altLang="en-US" dirty="0"/>
              <a:t>트리가 점진적으로 복잡해지는 경향과 다양한 차원이 크고 </a:t>
            </a:r>
            <a:endParaRPr lang="en-US" altLang="ko-KR" dirty="0"/>
          </a:p>
          <a:p>
            <a:r>
              <a:rPr lang="ko-KR" altLang="en-US" dirty="0"/>
              <a:t>희소한 데이터에 성능이 미흡한 것을 보완할 수 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A9021-84A7-4C9D-B99A-9E5F374DBF94}"/>
              </a:ext>
            </a:extLst>
          </p:cNvPr>
          <p:cNvSpPr txBox="1"/>
          <p:nvPr/>
        </p:nvSpPr>
        <p:spPr>
          <a:xfrm>
            <a:off x="619481" y="3587809"/>
            <a:ext cx="9635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결론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집 가격에 영향을 미치는 대표적 요소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LSTAT(</a:t>
            </a:r>
            <a:r>
              <a:rPr lang="ko-KR" altLang="en-US" dirty="0"/>
              <a:t>저소득층 비율</a:t>
            </a:r>
            <a:r>
              <a:rPr lang="en-US" altLang="ko-KR" dirty="0"/>
              <a:t>), RM(</a:t>
            </a:r>
            <a:r>
              <a:rPr lang="ko-KR" altLang="en-US" dirty="0"/>
              <a:t>방의 수</a:t>
            </a:r>
            <a:r>
              <a:rPr lang="en-US" altLang="ko-KR" dirty="0"/>
              <a:t>), NOX(</a:t>
            </a:r>
            <a:r>
              <a:rPr lang="ko-KR" altLang="en-US" dirty="0">
                <a:solidFill>
                  <a:srgbClr val="000000"/>
                </a:solidFill>
              </a:rPr>
              <a:t>산화질소 농도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가장 중요한 요소로 고려된다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고가의 집은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저소득층 비율이 적고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방의 수가 많고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환경이 좋을 수록 </a:t>
            </a:r>
            <a:r>
              <a:rPr lang="en-US" altLang="ko-KR" dirty="0"/>
              <a:t>(NOX</a:t>
            </a:r>
            <a:r>
              <a:rPr lang="ko-KR" altLang="en-US" dirty="0"/>
              <a:t>가 적을 수록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더 좋은 집이라고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8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/>
              <a:t>또는 느낀 통찰</a:t>
            </a:r>
            <a:r>
              <a:rPr lang="en-US" altLang="ko-KR" sz="2000" dirty="0"/>
              <a:t>, </a:t>
            </a:r>
            <a:r>
              <a:rPr lang="ko-KR" altLang="en-US" sz="2000" dirty="0"/>
              <a:t>아이디어</a:t>
            </a:r>
            <a:r>
              <a:rPr lang="en-US" altLang="ko-KR" sz="2000" dirty="0"/>
              <a:t>, </a:t>
            </a:r>
            <a:r>
              <a:rPr lang="ko-KR" altLang="en-US" sz="2000" dirty="0"/>
              <a:t>애로사항 등을 정리합니다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E7397-1500-4D8B-AAC2-381157C4A19F}"/>
              </a:ext>
            </a:extLst>
          </p:cNvPr>
          <p:cNvSpPr txBox="1"/>
          <p:nvPr/>
        </p:nvSpPr>
        <p:spPr>
          <a:xfrm>
            <a:off x="270668" y="1216074"/>
            <a:ext cx="8882857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배운 점</a:t>
            </a:r>
            <a:r>
              <a:rPr lang="en-US" altLang="ko-KR" sz="1600" dirty="0"/>
              <a:t>: </a:t>
            </a:r>
            <a:r>
              <a:rPr lang="ko-KR" altLang="en-US" sz="1600" dirty="0"/>
              <a:t>교육 과정 내에서 통계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 분석을 다양하게 적용할 수 있었다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통해 배운 내용을 확실히 익힐 수 있었다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느낀 통찰</a:t>
            </a:r>
            <a:r>
              <a:rPr lang="en-US" altLang="ko-KR" sz="1600" dirty="0"/>
              <a:t>: </a:t>
            </a:r>
            <a:r>
              <a:rPr lang="ko-KR" altLang="en-US" sz="1600" dirty="0"/>
              <a:t>기존에 상식적으로 알고 있던 변수들이 집 값에 어떻게 영향을 미치는지를 </a:t>
            </a:r>
            <a:r>
              <a:rPr lang="en-US" altLang="ko-KR" sz="1600" dirty="0"/>
              <a:t>‘‘</a:t>
            </a:r>
            <a:r>
              <a:rPr lang="ko-KR" altLang="en-US" sz="1600" dirty="0"/>
              <a:t>파악할 수 있었다</a:t>
            </a:r>
            <a:r>
              <a:rPr lang="en-US" altLang="ko-KR" sz="1600" dirty="0"/>
              <a:t>.</a:t>
            </a:r>
            <a:endParaRPr lang="en-US" altLang="ko-KR" sz="1100" dirty="0"/>
          </a:p>
          <a:p>
            <a:r>
              <a:rPr lang="ko-KR" altLang="en-US" sz="1100" dirty="0"/>
              <a:t>예를 들어 범죄율이 높을 수록</a:t>
            </a:r>
            <a:r>
              <a:rPr lang="en-US" altLang="ko-KR" sz="1100" dirty="0"/>
              <a:t>,  </a:t>
            </a:r>
            <a:r>
              <a:rPr lang="ko-KR" altLang="en-US" sz="1100" dirty="0"/>
              <a:t>산화질소가 높을 수록</a:t>
            </a:r>
            <a:r>
              <a:rPr lang="en-US" altLang="ko-KR" sz="1100" dirty="0"/>
              <a:t>(</a:t>
            </a:r>
            <a:r>
              <a:rPr lang="ko-KR" altLang="en-US" sz="1100" dirty="0"/>
              <a:t>공해가 </a:t>
            </a:r>
            <a:r>
              <a:rPr lang="ko-KR" altLang="en-US" sz="1100" dirty="0" err="1"/>
              <a:t>안좋을</a:t>
            </a:r>
            <a:r>
              <a:rPr lang="ko-KR" altLang="en-US" sz="1100" dirty="0"/>
              <a:t> 수록</a:t>
            </a:r>
            <a:r>
              <a:rPr lang="en-US" altLang="ko-KR" sz="1100" dirty="0"/>
              <a:t>), </a:t>
            </a:r>
            <a:r>
              <a:rPr lang="ko-KR" altLang="en-US" sz="1100" dirty="0"/>
              <a:t>중심지로부터 멀수록</a:t>
            </a:r>
            <a:r>
              <a:rPr lang="en-US" altLang="ko-KR" sz="1100" dirty="0"/>
              <a:t>, </a:t>
            </a:r>
            <a:r>
              <a:rPr lang="ko-KR" altLang="en-US" sz="1100" dirty="0"/>
              <a:t>세금이 많을 수록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/>
              <a:t>‘</a:t>
            </a:r>
            <a:r>
              <a:rPr lang="ko-KR" altLang="en-US" sz="1100" dirty="0"/>
              <a:t>학생당 교사 비율이 높을 수록</a:t>
            </a:r>
            <a:r>
              <a:rPr lang="en-US" altLang="ko-KR" sz="1100" dirty="0"/>
              <a:t>(</a:t>
            </a:r>
            <a:r>
              <a:rPr lang="ko-KR" altLang="en-US" sz="1100" dirty="0"/>
              <a:t>교육 환경이 </a:t>
            </a:r>
            <a:r>
              <a:rPr lang="ko-KR" altLang="en-US" sz="1100" dirty="0" err="1"/>
              <a:t>안좋을</a:t>
            </a:r>
            <a:r>
              <a:rPr lang="ko-KR" altLang="en-US" sz="1100" dirty="0"/>
              <a:t> 수록</a:t>
            </a:r>
            <a:r>
              <a:rPr lang="en-US" altLang="ko-KR" sz="1100" dirty="0"/>
              <a:t>) </a:t>
            </a:r>
            <a:r>
              <a:rPr lang="ko-KR" altLang="en-US" sz="1100" dirty="0"/>
              <a:t>저소득 비율이 높을 수록 집 가격이 낮다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강가 조망이 보일 수록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주거당</a:t>
            </a:r>
            <a:r>
              <a:rPr lang="ko-KR" altLang="en-US" sz="1100" dirty="0"/>
              <a:t> 평균 객실 수가 많을 수록</a:t>
            </a:r>
            <a:r>
              <a:rPr lang="en-US" altLang="ko-KR" sz="1100" dirty="0"/>
              <a:t>, </a:t>
            </a:r>
            <a:r>
              <a:rPr lang="ko-KR" altLang="en-US" sz="1100" dirty="0"/>
              <a:t>고속도로 접근이 좋을 수록 집 값이 높다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중립적인 요소</a:t>
            </a:r>
            <a:r>
              <a:rPr lang="en-US" altLang="ko-KR" sz="1100" dirty="0"/>
              <a:t>: </a:t>
            </a:r>
            <a:r>
              <a:rPr lang="ko-KR" altLang="en-US" sz="1100" dirty="0"/>
              <a:t>주거지 비율과 비소매업 비율</a:t>
            </a:r>
            <a:r>
              <a:rPr lang="en-US" altLang="ko-KR" sz="1100" dirty="0"/>
              <a:t>, </a:t>
            </a:r>
            <a:r>
              <a:rPr lang="ko-KR" altLang="en-US" sz="1100" dirty="0"/>
              <a:t>흑인 비율</a:t>
            </a:r>
            <a:r>
              <a:rPr lang="en-US" altLang="ko-KR" sz="1100" dirty="0"/>
              <a:t>, </a:t>
            </a:r>
            <a:r>
              <a:rPr lang="ko-KR" altLang="en-US" sz="1100" dirty="0"/>
              <a:t>흑인들의 </a:t>
            </a:r>
            <a:r>
              <a:rPr lang="ko-KR" altLang="en-US" sz="1100" dirty="0" err="1"/>
              <a:t>범죄율</a:t>
            </a:r>
            <a:r>
              <a:rPr lang="ko-KR" altLang="en-US" sz="1100" dirty="0"/>
              <a:t> 지표는 집 값에 미치는 영향이 적다</a:t>
            </a:r>
            <a:r>
              <a:rPr lang="en-US" altLang="ko-KR" sz="11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기존의 통념과 다른 부분도 있었다</a:t>
            </a:r>
            <a:r>
              <a:rPr lang="en-US" altLang="ko-KR" sz="1600" dirty="0"/>
              <a:t>.</a:t>
            </a:r>
          </a:p>
          <a:p>
            <a:r>
              <a:rPr lang="ko-KR" altLang="en-US" sz="1100" dirty="0"/>
              <a:t>흑인 비율</a:t>
            </a:r>
            <a:r>
              <a:rPr lang="en-US" altLang="ko-KR" sz="1100" dirty="0"/>
              <a:t>, </a:t>
            </a:r>
            <a:r>
              <a:rPr lang="ko-KR" altLang="en-US" sz="1100" dirty="0"/>
              <a:t>흑인들의 </a:t>
            </a:r>
            <a:r>
              <a:rPr lang="ko-KR" altLang="en-US" sz="1100" dirty="0" err="1"/>
              <a:t>범죄율</a:t>
            </a:r>
            <a:r>
              <a:rPr lang="ko-KR" altLang="en-US" sz="1100" dirty="0"/>
              <a:t> 지표는 집 가격에 부정적인 요소로 나타날 것으로 생각하였다</a:t>
            </a:r>
            <a:r>
              <a:rPr lang="en-US" altLang="ko-KR" sz="1100" dirty="0"/>
              <a:t>.  </a:t>
            </a:r>
          </a:p>
          <a:p>
            <a:r>
              <a:rPr lang="ko-KR" altLang="en-US" sz="1100" dirty="0"/>
              <a:t>하지만 회귀분석에서는 그다지 큰 요인이 아니었다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예상외로 흑인들의 </a:t>
            </a:r>
            <a:r>
              <a:rPr lang="ko-KR" altLang="en-US" sz="1100" dirty="0" err="1"/>
              <a:t>범죄율</a:t>
            </a:r>
            <a:r>
              <a:rPr lang="en-US" altLang="ko-KR" sz="1100" dirty="0"/>
              <a:t>(BCRIM)</a:t>
            </a:r>
            <a:r>
              <a:rPr lang="ko-KR" altLang="en-US" sz="1100" dirty="0"/>
              <a:t>은 의사결정나무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랜덤포레스트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그래디언트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부스팅</a:t>
            </a:r>
            <a:r>
              <a:rPr lang="ko-KR" altLang="en-US" sz="1100" dirty="0"/>
              <a:t> 등 </a:t>
            </a:r>
            <a:r>
              <a:rPr lang="ko-KR" altLang="en-US" sz="1100" dirty="0" err="1"/>
              <a:t>비선형적인</a:t>
            </a:r>
            <a:r>
              <a:rPr lang="ko-KR" altLang="en-US" sz="1100" dirty="0"/>
              <a:t> 모델에서 어느 정도 요인을 미쳤다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그리고 기존 통념과는 다르게 흑인들의 </a:t>
            </a:r>
            <a:r>
              <a:rPr lang="ko-KR" altLang="en-US" sz="1100" dirty="0" err="1"/>
              <a:t>범죄율</a:t>
            </a:r>
            <a:r>
              <a:rPr lang="en-US" altLang="ko-KR" sz="1100" dirty="0"/>
              <a:t>(BCRIM)</a:t>
            </a:r>
            <a:r>
              <a:rPr lang="ko-KR" altLang="en-US" sz="1100" dirty="0"/>
              <a:t>은 집 값과 음의 상관 관계를 가진 변수 였다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600" dirty="0"/>
              <a:t>상식으로만 아는 것에서 넘어서 직접 분석하여 결과를 파악하는 것이 중요하다고 느꼈다</a:t>
            </a:r>
            <a:r>
              <a:rPr lang="en-US" altLang="ko-KR" sz="1600" dirty="0"/>
              <a:t>. </a:t>
            </a:r>
            <a:r>
              <a:rPr lang="ko-KR" altLang="en-US" sz="1600" dirty="0"/>
              <a:t>변수들이 어느 정도로 영향을 미치는지를 알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아이디어</a:t>
            </a:r>
            <a:r>
              <a:rPr lang="en-US" altLang="ko-KR" sz="1600" dirty="0"/>
              <a:t>: </a:t>
            </a:r>
            <a:r>
              <a:rPr lang="ko-KR" altLang="en-US" sz="1600" dirty="0"/>
              <a:t>기존의 흑인 비율과 범죄율을 사용하여 파생변수를 만들었다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비선형 모델에서 유의하였다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애로 사항</a:t>
            </a:r>
            <a:r>
              <a:rPr lang="en-US" altLang="ko-KR" sz="1600" dirty="0"/>
              <a:t>: </a:t>
            </a:r>
            <a:r>
              <a:rPr lang="ko-KR" altLang="en-US" sz="1600" dirty="0"/>
              <a:t>이상치를 제거하지 않고 모델을 돌렸는데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다음에는 특이한 이상치를 찾아서 제거해보고 싶다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템플릿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참조용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582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핵심인자 선정을 위한 분석 과정에서 나온 결과를 순위 등으로 종합 정리합니다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각자 필요한 형식으로 변경해서 사용하세요</a:t>
            </a:r>
            <a:r>
              <a:rPr lang="en-US" altLang="ko-KR" sz="2000" dirty="0"/>
              <a:t>(</a:t>
            </a:r>
            <a:r>
              <a:rPr lang="ko-KR" altLang="en-US" sz="2000" dirty="0"/>
              <a:t>엑셀 파일 제공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86469"/>
              </p:ext>
            </p:extLst>
          </p:nvPr>
        </p:nvGraphicFramePr>
        <p:xfrm>
          <a:off x="307975" y="1555790"/>
          <a:ext cx="8688924" cy="4503212"/>
        </p:xfrm>
        <a:graphic>
          <a:graphicData uri="http://schemas.openxmlformats.org/drawingml/2006/table">
            <a:tbl>
              <a:tblPr/>
              <a:tblGrid>
                <a:gridCol w="60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1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1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573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05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설명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역할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형태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분석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제외 사유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탐색적 기법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모델링 기법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선정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그래프</a:t>
                      </a:r>
                    </a:p>
                  </a:txBody>
                  <a:tcPr marL="3027" marR="3027" marT="3027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검정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상관분석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회귀분석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DT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RF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MEDV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주택가격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중앙값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목표변수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모두 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 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CRIM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범죄율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　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사용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ZN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주거지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INDUS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비소매업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CHAS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 조망 여부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(1-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,0-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비조망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이산형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2sample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T-test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선형 모델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NOX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산화질소 농도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선형 모델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RM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주거당 평균 객실 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비선형 모델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AGE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노후 건물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DIS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중심지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노동센터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접근 거리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ANOVA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선형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비선형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공통 모델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RAD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고속도로 접근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편이성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TAX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재산세율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모두 사용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PTRATIO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학생당 교사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흑인 인구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모두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LSTAT</a:t>
                      </a:r>
                    </a:p>
                  </a:txBody>
                  <a:tcPr marL="3027" marR="3027" marT="30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저소득층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모두 사용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비선형 모델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26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777" y="2413311"/>
            <a:ext cx="5730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데이터 탐색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분포 확인 및 상관관계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파생 변수 선정 및 여러 가설 검정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집 값 예측 모형 수립 및 검정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결론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D40EF-5FEF-411F-9655-4679D035410C}"/>
              </a:ext>
            </a:extLst>
          </p:cNvPr>
          <p:cNvSpPr txBox="1"/>
          <p:nvPr/>
        </p:nvSpPr>
        <p:spPr>
          <a:xfrm>
            <a:off x="270668" y="653142"/>
            <a:ext cx="130035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 목차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5568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탐색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C7D7-B13E-46B1-A1E0-13DFD9EF59A3}"/>
              </a:ext>
            </a:extLst>
          </p:cNvPr>
          <p:cNvSpPr txBox="1"/>
          <p:nvPr/>
        </p:nvSpPr>
        <p:spPr>
          <a:xfrm>
            <a:off x="1142989" y="1424178"/>
            <a:ext cx="6429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</a:t>
            </a:r>
            <a:r>
              <a:rPr lang="ko-KR" altLang="en-US" dirty="0"/>
              <a:t>데이터 </a:t>
            </a:r>
            <a:r>
              <a:rPr lang="ko-KR" altLang="en-US" dirty="0" err="1"/>
              <a:t>결측치</a:t>
            </a:r>
            <a:r>
              <a:rPr lang="en-US" altLang="ko-KR" dirty="0"/>
              <a:t>: </a:t>
            </a:r>
            <a:r>
              <a:rPr lang="ko-KR" altLang="en-US" dirty="0"/>
              <a:t>존재하지 않는다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데이터 이상치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그대로 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사회과학 데이터이므로 다양한 값이 존재할 수 있을 것 같다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CDA9C9-80CF-42FF-AEAD-CAB7DC31A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6" y="3517705"/>
            <a:ext cx="56864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24B03-B647-4179-A552-E40CBE3A8D58}"/>
              </a:ext>
            </a:extLst>
          </p:cNvPr>
          <p:cNvSpPr txBox="1"/>
          <p:nvPr/>
        </p:nvSpPr>
        <p:spPr>
          <a:xfrm>
            <a:off x="1049086" y="3032220"/>
            <a:ext cx="18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전체적 </a:t>
            </a:r>
            <a:r>
              <a:rPr lang="en-US" altLang="ko-KR" dirty="0">
                <a:sym typeface="Wingdings" panose="05000000000000000000" pitchFamily="2" charset="2"/>
              </a:rPr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70779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목표 변수 </a:t>
            </a:r>
            <a:r>
              <a:rPr lang="en-US" altLang="ko-KR" sz="2000" dirty="0"/>
              <a:t>MEDV </a:t>
            </a:r>
            <a:r>
              <a:rPr lang="ko-KR" altLang="en-US" sz="2000" dirty="0"/>
              <a:t>탐색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C7D7-B13E-46B1-A1E0-13DFD9EF59A3}"/>
              </a:ext>
            </a:extLst>
          </p:cNvPr>
          <p:cNvSpPr txBox="1"/>
          <p:nvPr/>
        </p:nvSpPr>
        <p:spPr>
          <a:xfrm>
            <a:off x="1086127" y="5630048"/>
            <a:ext cx="473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주로 </a:t>
            </a:r>
            <a:r>
              <a:rPr lang="en-US" altLang="ko-KR" dirty="0">
                <a:sym typeface="Wingdings" panose="05000000000000000000" pitchFamily="2" charset="2"/>
              </a:rPr>
              <a:t>20 </a:t>
            </a:r>
            <a:r>
              <a:rPr lang="ko-KR" altLang="en-US" dirty="0">
                <a:sym typeface="Wingdings" panose="05000000000000000000" pitchFamily="2" charset="2"/>
              </a:rPr>
              <a:t>주변에 많은 분포를 띤다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45</a:t>
            </a:r>
            <a:r>
              <a:rPr lang="ko-KR" altLang="en-US" dirty="0">
                <a:sym typeface="Wingdings" panose="05000000000000000000" pitchFamily="2" charset="2"/>
              </a:rPr>
              <a:t>보다 큰 값은 상위 </a:t>
            </a:r>
            <a:r>
              <a:rPr lang="en-US" altLang="ko-KR" dirty="0">
                <a:sym typeface="Wingdings" panose="05000000000000000000" pitchFamily="2" charset="2"/>
              </a:rPr>
              <a:t>5%</a:t>
            </a:r>
            <a:r>
              <a:rPr lang="ko-KR" altLang="en-US" dirty="0">
                <a:sym typeface="Wingdings" panose="05000000000000000000" pitchFamily="2" charset="2"/>
              </a:rPr>
              <a:t>이다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우리의 목표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1FF393-D48E-402B-8717-539220F3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44" y="853197"/>
            <a:ext cx="1946148" cy="35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80AD5F-DFA9-4C87-AC68-C1B9957F6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27" y="1510013"/>
            <a:ext cx="4204649" cy="292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79ADD48-D864-4DF2-B3F2-C94B7A28D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01" y="4451951"/>
            <a:ext cx="7658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76229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전체 변수의 상관 관계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C7D7-B13E-46B1-A1E0-13DFD9EF59A3}"/>
              </a:ext>
            </a:extLst>
          </p:cNvPr>
          <p:cNvSpPr txBox="1"/>
          <p:nvPr/>
        </p:nvSpPr>
        <p:spPr>
          <a:xfrm>
            <a:off x="977970" y="5328402"/>
            <a:ext cx="533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RM, PTRATIO, LSTAT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MEDV</a:t>
            </a:r>
            <a:r>
              <a:rPr lang="ko-KR" altLang="en-US" dirty="0">
                <a:sym typeface="Wingdings" panose="05000000000000000000" pitchFamily="2" charset="2"/>
              </a:rPr>
              <a:t>와 상관 관계가 크다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233AA-C9D4-48BA-A9BA-4276A697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3" y="1529598"/>
            <a:ext cx="5328729" cy="277463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AFB487F-558B-49E0-9CE9-4003CB01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1608655"/>
            <a:ext cx="36290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0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422423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개별 변수와 목표 변수와 상관 관계</a:t>
            </a:r>
            <a:endParaRPr lang="en-US" altLang="ko-KR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E01758-607F-41DE-BB92-4E136272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2" y="2040512"/>
            <a:ext cx="2624385" cy="179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EDED033-0F0A-43DD-A91D-B4A6EAC0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64" y="2068467"/>
            <a:ext cx="2624385" cy="180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3BBAC3D-AA0C-415C-9A49-92E83249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01" y="2068467"/>
            <a:ext cx="2624385" cy="180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CE6BCE1-C48E-4B9E-A32B-AA64F9FD4608}"/>
              </a:ext>
            </a:extLst>
          </p:cNvPr>
          <p:cNvSpPr/>
          <p:nvPr/>
        </p:nvSpPr>
        <p:spPr>
          <a:xfrm>
            <a:off x="1106260" y="4855698"/>
            <a:ext cx="7062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MEDV와</a:t>
            </a:r>
            <a:r>
              <a:rPr lang="ko-KR" altLang="en-US" dirty="0"/>
              <a:t> </a:t>
            </a:r>
            <a:r>
              <a:rPr lang="ko-KR" altLang="en-US" dirty="0" err="1"/>
              <a:t>RM은</a:t>
            </a:r>
            <a:r>
              <a:rPr lang="ko-KR" altLang="en-US" dirty="0"/>
              <a:t> 0.695의 높은 상관 관계를 갖고 있다.</a:t>
            </a:r>
          </a:p>
          <a:p>
            <a:r>
              <a:rPr lang="ko-KR" altLang="en-US" dirty="0" err="1"/>
              <a:t>MEDV와</a:t>
            </a:r>
            <a:r>
              <a:rPr lang="ko-KR" altLang="en-US" dirty="0"/>
              <a:t> </a:t>
            </a:r>
            <a:r>
              <a:rPr lang="ko-KR" altLang="en-US" dirty="0" err="1"/>
              <a:t>PTRATIO은</a:t>
            </a:r>
            <a:r>
              <a:rPr lang="ko-KR" altLang="en-US" dirty="0"/>
              <a:t> -0.5의 높은 음의 상관관계를 갖고 있다.</a:t>
            </a:r>
          </a:p>
          <a:p>
            <a:r>
              <a:rPr lang="ko-KR" altLang="en-US" dirty="0" err="1"/>
              <a:t>MEDV와</a:t>
            </a:r>
            <a:r>
              <a:rPr lang="ko-KR" altLang="en-US" dirty="0"/>
              <a:t> LSTAT -0.7높은 음의 상관관계를 갖고 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요인들을 추후 모델링할 때 눈 여겨보겠다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92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531106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1. Charles </a:t>
            </a:r>
            <a:r>
              <a:rPr lang="ko-KR" altLang="en-US" sz="2000" dirty="0">
                <a:sym typeface="Wingdings" panose="05000000000000000000" pitchFamily="2" charset="2"/>
              </a:rPr>
              <a:t>강이 보이는 집은 더 높은 값일까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25CCA6-AA14-46C3-9C25-506EB0FF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8" y="1389126"/>
            <a:ext cx="35528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9D41C6-0594-4503-A864-A07C59AB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89126"/>
            <a:ext cx="3352800" cy="2000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249053-12A9-4B23-B5EB-351F81D97BFD}"/>
              </a:ext>
            </a:extLst>
          </p:cNvPr>
          <p:cNvSpPr/>
          <p:nvPr/>
        </p:nvSpPr>
        <p:spPr>
          <a:xfrm>
            <a:off x="628736" y="4401604"/>
            <a:ext cx="6479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2-sample </a:t>
            </a:r>
            <a:r>
              <a:rPr lang="ko-KR" altLang="en-US" dirty="0" err="1"/>
              <a:t>t-test</a:t>
            </a:r>
            <a:r>
              <a:rPr lang="ko-KR" altLang="en-US" dirty="0"/>
              <a:t> 결과 </a:t>
            </a:r>
            <a:r>
              <a:rPr lang="ko-KR" altLang="en-US" dirty="0" err="1"/>
              <a:t>p-value의</a:t>
            </a:r>
            <a:r>
              <a:rPr lang="ko-KR" altLang="en-US" dirty="0"/>
              <a:t> 값은 0.0이다.</a:t>
            </a:r>
          </a:p>
          <a:p>
            <a:r>
              <a:rPr lang="ko-KR" altLang="en-US" dirty="0" err="1"/>
              <a:t>귀무가설을</a:t>
            </a:r>
            <a:r>
              <a:rPr lang="ko-KR" altLang="en-US" dirty="0"/>
              <a:t> 유의수준 5%하에서 기각할 수 있다.</a:t>
            </a:r>
          </a:p>
          <a:p>
            <a:r>
              <a:rPr lang="ko-KR" altLang="en-US" dirty="0"/>
              <a:t>즉, 강 주변의 요소가 집 가격에 영향을 미친다.</a:t>
            </a:r>
          </a:p>
        </p:txBody>
      </p:sp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609173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2. </a:t>
            </a:r>
            <a:r>
              <a:rPr lang="ko-KR" altLang="en-US" sz="2000" dirty="0">
                <a:sym typeface="Wingdings" panose="05000000000000000000" pitchFamily="2" charset="2"/>
              </a:rPr>
              <a:t>도심 연결이 편한 위치의 집 값은 비싸지 않을까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249053-12A9-4B23-B5EB-351F81D97BFD}"/>
              </a:ext>
            </a:extLst>
          </p:cNvPr>
          <p:cNvSpPr/>
          <p:nvPr/>
        </p:nvSpPr>
        <p:spPr>
          <a:xfrm>
            <a:off x="816979" y="5258259"/>
            <a:ext cx="6937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분위수를 기준으로 </a:t>
            </a:r>
            <a:r>
              <a:rPr lang="en-US" altLang="ko-KR" dirty="0"/>
              <a:t>DIS </a:t>
            </a:r>
            <a:r>
              <a:rPr lang="ko-KR" altLang="en-US" dirty="0"/>
              <a:t>변수를 </a:t>
            </a:r>
            <a:r>
              <a:rPr lang="en-US" altLang="ko-KR" dirty="0"/>
              <a:t>4</a:t>
            </a:r>
            <a:r>
              <a:rPr lang="ko-KR" altLang="en-US" dirty="0"/>
              <a:t>집단으로 분류 </a:t>
            </a:r>
            <a:r>
              <a:rPr lang="en-US" altLang="ko-KR" dirty="0"/>
              <a:t>(</a:t>
            </a:r>
            <a:r>
              <a:rPr lang="ko-KR" altLang="en-US" dirty="0"/>
              <a:t>파생 변수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AC2C88D-4E30-4EF1-AF17-B0CF402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85" y="1533066"/>
            <a:ext cx="3629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ABC83B3-3C0E-41ED-85CF-EE0E3AB7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91" y="1599741"/>
            <a:ext cx="34956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5BF7CC-9685-4AFA-A6EF-4E15EC2C5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79" y="4068951"/>
            <a:ext cx="5857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7246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13111</TotalTime>
  <Words>2264</Words>
  <Application>Microsoft Office PowerPoint</Application>
  <PresentationFormat>A4 용지(210x297mm)</PresentationFormat>
  <Paragraphs>503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HY견고딕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양 명철</cp:lastModifiedBy>
  <cp:revision>682</cp:revision>
  <dcterms:created xsi:type="dcterms:W3CDTF">2018-11-28T05:51:33Z</dcterms:created>
  <dcterms:modified xsi:type="dcterms:W3CDTF">2020-02-07T14:03:53Z</dcterms:modified>
</cp:coreProperties>
</file>