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0B7B6-4E60-4807-801C-73856002F15D}" v="14" dt="2024-07-01T07:36:13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4" y="-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D5D132-9232-4E30-86D5-B8290C8367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77E46AF-B37F-4165-BB0C-0B1B6D2B061D}">
      <dgm:prSet/>
      <dgm:spPr/>
      <dgm:t>
        <a:bodyPr/>
        <a:lstStyle/>
        <a:p>
          <a:r>
            <a:rPr lang="fr-FR"/>
            <a:t>Le marché des fruits reste un marché très intéressant au vu de la part de population aimant ça</a:t>
          </a:r>
          <a:endParaRPr lang="en-US"/>
        </a:p>
      </dgm:t>
    </dgm:pt>
    <dgm:pt modelId="{A69DC055-4D2C-4097-90D1-3370631B39DF}" type="parTrans" cxnId="{305C2F4C-A5DF-445A-8C74-158245B261E7}">
      <dgm:prSet/>
      <dgm:spPr/>
      <dgm:t>
        <a:bodyPr/>
        <a:lstStyle/>
        <a:p>
          <a:endParaRPr lang="en-US"/>
        </a:p>
      </dgm:t>
    </dgm:pt>
    <dgm:pt modelId="{B845B207-4FB7-4C92-89F7-28C1A52F1FB9}" type="sibTrans" cxnId="{305C2F4C-A5DF-445A-8C74-158245B261E7}">
      <dgm:prSet/>
      <dgm:spPr/>
      <dgm:t>
        <a:bodyPr/>
        <a:lstStyle/>
        <a:p>
          <a:endParaRPr lang="en-US"/>
        </a:p>
      </dgm:t>
    </dgm:pt>
    <dgm:pt modelId="{1DB1E263-DEE1-4438-9CA9-94A9AC738CF4}">
      <dgm:prSet/>
      <dgm:spPr/>
      <dgm:t>
        <a:bodyPr/>
        <a:lstStyle/>
        <a:p>
          <a:r>
            <a:rPr lang="fr-FR"/>
            <a:t>Les gens sont peu regardant sur le mode de production ce qui veut dire que des fruits déshydratés ne vont pas être mal vu</a:t>
          </a:r>
          <a:endParaRPr lang="en-US"/>
        </a:p>
      </dgm:t>
    </dgm:pt>
    <dgm:pt modelId="{D9A708AF-C9F2-452E-ABE9-E0E05BB425C5}" type="parTrans" cxnId="{04323378-598F-42A2-84D2-229407AD4AAD}">
      <dgm:prSet/>
      <dgm:spPr/>
      <dgm:t>
        <a:bodyPr/>
        <a:lstStyle/>
        <a:p>
          <a:endParaRPr lang="en-US"/>
        </a:p>
      </dgm:t>
    </dgm:pt>
    <dgm:pt modelId="{671D9C7A-ACFC-4B35-9EDF-4B03BB8122FA}" type="sibTrans" cxnId="{04323378-598F-42A2-84D2-229407AD4AAD}">
      <dgm:prSet/>
      <dgm:spPr/>
      <dgm:t>
        <a:bodyPr/>
        <a:lstStyle/>
        <a:p>
          <a:endParaRPr lang="en-US"/>
        </a:p>
      </dgm:t>
    </dgm:pt>
    <dgm:pt modelId="{61648517-BD0F-4B89-AF03-C11EF5D3A5DE}">
      <dgm:prSet/>
      <dgm:spPr/>
      <dgm:t>
        <a:bodyPr/>
        <a:lstStyle/>
        <a:p>
          <a:r>
            <a:rPr lang="fr-FR"/>
            <a:t>Une partie de la population accorde une importance à la qualité du produit et au message nutritionnel. </a:t>
          </a:r>
          <a:endParaRPr lang="en-US"/>
        </a:p>
      </dgm:t>
    </dgm:pt>
    <dgm:pt modelId="{DE19686F-13E3-4525-A640-7D099DFEE48E}" type="parTrans" cxnId="{C4462092-4A25-4B0F-ABC0-518381591EF1}">
      <dgm:prSet/>
      <dgm:spPr/>
      <dgm:t>
        <a:bodyPr/>
        <a:lstStyle/>
        <a:p>
          <a:endParaRPr lang="en-US"/>
        </a:p>
      </dgm:t>
    </dgm:pt>
    <dgm:pt modelId="{1E5109A7-987A-4348-9C6F-20E6576C2B96}" type="sibTrans" cxnId="{C4462092-4A25-4B0F-ABC0-518381591EF1}">
      <dgm:prSet/>
      <dgm:spPr/>
      <dgm:t>
        <a:bodyPr/>
        <a:lstStyle/>
        <a:p>
          <a:endParaRPr lang="en-US"/>
        </a:p>
      </dgm:t>
    </dgm:pt>
    <dgm:pt modelId="{2A938B83-DFCA-4360-96A6-1FC59622A994}" type="pres">
      <dgm:prSet presAssocID="{58D5D132-9232-4E30-86D5-B8290C836726}" presName="root" presStyleCnt="0">
        <dgm:presLayoutVars>
          <dgm:dir/>
          <dgm:resizeHandles val="exact"/>
        </dgm:presLayoutVars>
      </dgm:prSet>
      <dgm:spPr/>
    </dgm:pt>
    <dgm:pt modelId="{561DD590-5DA8-4E6C-9E7C-FADD92535204}" type="pres">
      <dgm:prSet presAssocID="{077E46AF-B37F-4165-BB0C-0B1B6D2B061D}" presName="compNode" presStyleCnt="0"/>
      <dgm:spPr/>
    </dgm:pt>
    <dgm:pt modelId="{8D2E7FE4-1324-4C22-A23D-CF5C51F33702}" type="pres">
      <dgm:prSet presAssocID="{077E46AF-B37F-4165-BB0C-0B1B6D2B061D}" presName="bgRect" presStyleLbl="bgShp" presStyleIdx="0" presStyleCnt="3"/>
      <dgm:spPr/>
    </dgm:pt>
    <dgm:pt modelId="{F1505728-085C-4DA1-BA16-9193A80BB5A3}" type="pres">
      <dgm:prSet presAssocID="{077E46AF-B37F-4165-BB0C-0B1B6D2B06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hé"/>
        </a:ext>
      </dgm:extLst>
    </dgm:pt>
    <dgm:pt modelId="{8A8ECCEE-4BB0-4037-A04F-95A96C7AFCC1}" type="pres">
      <dgm:prSet presAssocID="{077E46AF-B37F-4165-BB0C-0B1B6D2B061D}" presName="spaceRect" presStyleCnt="0"/>
      <dgm:spPr/>
    </dgm:pt>
    <dgm:pt modelId="{37EDCB60-FFAB-438E-8415-646B9562EE21}" type="pres">
      <dgm:prSet presAssocID="{077E46AF-B37F-4165-BB0C-0B1B6D2B061D}" presName="parTx" presStyleLbl="revTx" presStyleIdx="0" presStyleCnt="3">
        <dgm:presLayoutVars>
          <dgm:chMax val="0"/>
          <dgm:chPref val="0"/>
        </dgm:presLayoutVars>
      </dgm:prSet>
      <dgm:spPr/>
    </dgm:pt>
    <dgm:pt modelId="{EA916D6D-A7C5-4D5B-998B-1F7775DDE4AF}" type="pres">
      <dgm:prSet presAssocID="{B845B207-4FB7-4C92-89F7-28C1A52F1FB9}" presName="sibTrans" presStyleCnt="0"/>
      <dgm:spPr/>
    </dgm:pt>
    <dgm:pt modelId="{EC8C9DA7-3486-40C8-B13F-D7FD05750EE2}" type="pres">
      <dgm:prSet presAssocID="{1DB1E263-DEE1-4438-9CA9-94A9AC738CF4}" presName="compNode" presStyleCnt="0"/>
      <dgm:spPr/>
    </dgm:pt>
    <dgm:pt modelId="{6244CD32-4B39-40FE-A776-6E0513879528}" type="pres">
      <dgm:prSet presAssocID="{1DB1E263-DEE1-4438-9CA9-94A9AC738CF4}" presName="bgRect" presStyleLbl="bgShp" presStyleIdx="1" presStyleCnt="3"/>
      <dgm:spPr/>
    </dgm:pt>
    <dgm:pt modelId="{80E1ED0C-A47C-4EF0-98A1-F51DAEF4C19B}" type="pres">
      <dgm:prSet presAssocID="{1DB1E263-DEE1-4438-9CA9-94A9AC738C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reur"/>
        </a:ext>
      </dgm:extLst>
    </dgm:pt>
    <dgm:pt modelId="{A1AD4333-ACF6-49EC-9B89-48E37ACFAD38}" type="pres">
      <dgm:prSet presAssocID="{1DB1E263-DEE1-4438-9CA9-94A9AC738CF4}" presName="spaceRect" presStyleCnt="0"/>
      <dgm:spPr/>
    </dgm:pt>
    <dgm:pt modelId="{C51C75F6-2ADB-4F8C-A487-99F7E0722FC3}" type="pres">
      <dgm:prSet presAssocID="{1DB1E263-DEE1-4438-9CA9-94A9AC738CF4}" presName="parTx" presStyleLbl="revTx" presStyleIdx="1" presStyleCnt="3">
        <dgm:presLayoutVars>
          <dgm:chMax val="0"/>
          <dgm:chPref val="0"/>
        </dgm:presLayoutVars>
      </dgm:prSet>
      <dgm:spPr/>
    </dgm:pt>
    <dgm:pt modelId="{AF4A196E-AFD0-495D-8D2B-9AE8389F6A2E}" type="pres">
      <dgm:prSet presAssocID="{671D9C7A-ACFC-4B35-9EDF-4B03BB8122FA}" presName="sibTrans" presStyleCnt="0"/>
      <dgm:spPr/>
    </dgm:pt>
    <dgm:pt modelId="{821FA07C-5B89-4CF6-9439-B475324EE456}" type="pres">
      <dgm:prSet presAssocID="{61648517-BD0F-4B89-AF03-C11EF5D3A5DE}" presName="compNode" presStyleCnt="0"/>
      <dgm:spPr/>
    </dgm:pt>
    <dgm:pt modelId="{2BF67D80-8540-4C8D-8B31-C52BB876F8C2}" type="pres">
      <dgm:prSet presAssocID="{61648517-BD0F-4B89-AF03-C11EF5D3A5DE}" presName="bgRect" presStyleLbl="bgShp" presStyleIdx="2" presStyleCnt="3"/>
      <dgm:spPr/>
    </dgm:pt>
    <dgm:pt modelId="{CA45D678-0BB6-4FCA-8DF8-A0353263AB40}" type="pres">
      <dgm:prSet presAssocID="{61648517-BD0F-4B89-AF03-C11EF5D3A5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nté"/>
        </a:ext>
      </dgm:extLst>
    </dgm:pt>
    <dgm:pt modelId="{A44379F4-1326-41C4-9C53-0796CB080C62}" type="pres">
      <dgm:prSet presAssocID="{61648517-BD0F-4B89-AF03-C11EF5D3A5DE}" presName="spaceRect" presStyleCnt="0"/>
      <dgm:spPr/>
    </dgm:pt>
    <dgm:pt modelId="{916E0281-B336-43B9-8B87-45073816D847}" type="pres">
      <dgm:prSet presAssocID="{61648517-BD0F-4B89-AF03-C11EF5D3A5D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EE8013-D0B1-40A1-AC6B-B71468E5820C}" type="presOf" srcId="{077E46AF-B37F-4165-BB0C-0B1B6D2B061D}" destId="{37EDCB60-FFAB-438E-8415-646B9562EE21}" srcOrd="0" destOrd="0" presId="urn:microsoft.com/office/officeart/2018/2/layout/IconVerticalSolidList"/>
    <dgm:cxn modelId="{E7433116-CF66-4B39-ADC5-86C47730B93D}" type="presOf" srcId="{61648517-BD0F-4B89-AF03-C11EF5D3A5DE}" destId="{916E0281-B336-43B9-8B87-45073816D847}" srcOrd="0" destOrd="0" presId="urn:microsoft.com/office/officeart/2018/2/layout/IconVerticalSolidList"/>
    <dgm:cxn modelId="{4E388E19-823A-4466-A024-9DBD51F9F84B}" type="presOf" srcId="{1DB1E263-DEE1-4438-9CA9-94A9AC738CF4}" destId="{C51C75F6-2ADB-4F8C-A487-99F7E0722FC3}" srcOrd="0" destOrd="0" presId="urn:microsoft.com/office/officeart/2018/2/layout/IconVerticalSolidList"/>
    <dgm:cxn modelId="{5FD2273A-0FA8-4A29-A675-DE51F80BEB4F}" type="presOf" srcId="{58D5D132-9232-4E30-86D5-B8290C836726}" destId="{2A938B83-DFCA-4360-96A6-1FC59622A994}" srcOrd="0" destOrd="0" presId="urn:microsoft.com/office/officeart/2018/2/layout/IconVerticalSolidList"/>
    <dgm:cxn modelId="{305C2F4C-A5DF-445A-8C74-158245B261E7}" srcId="{58D5D132-9232-4E30-86D5-B8290C836726}" destId="{077E46AF-B37F-4165-BB0C-0B1B6D2B061D}" srcOrd="0" destOrd="0" parTransId="{A69DC055-4D2C-4097-90D1-3370631B39DF}" sibTransId="{B845B207-4FB7-4C92-89F7-28C1A52F1FB9}"/>
    <dgm:cxn modelId="{04323378-598F-42A2-84D2-229407AD4AAD}" srcId="{58D5D132-9232-4E30-86D5-B8290C836726}" destId="{1DB1E263-DEE1-4438-9CA9-94A9AC738CF4}" srcOrd="1" destOrd="0" parTransId="{D9A708AF-C9F2-452E-ABE9-E0E05BB425C5}" sibTransId="{671D9C7A-ACFC-4B35-9EDF-4B03BB8122FA}"/>
    <dgm:cxn modelId="{C4462092-4A25-4B0F-ABC0-518381591EF1}" srcId="{58D5D132-9232-4E30-86D5-B8290C836726}" destId="{61648517-BD0F-4B89-AF03-C11EF5D3A5DE}" srcOrd="2" destOrd="0" parTransId="{DE19686F-13E3-4525-A640-7D099DFEE48E}" sibTransId="{1E5109A7-987A-4348-9C6F-20E6576C2B96}"/>
    <dgm:cxn modelId="{760B2D56-1ED1-4A4B-9960-0B38ABAD60C7}" type="presParOf" srcId="{2A938B83-DFCA-4360-96A6-1FC59622A994}" destId="{561DD590-5DA8-4E6C-9E7C-FADD92535204}" srcOrd="0" destOrd="0" presId="urn:microsoft.com/office/officeart/2018/2/layout/IconVerticalSolidList"/>
    <dgm:cxn modelId="{95AD7194-13C9-4EA6-9177-3BC47A1BFCBE}" type="presParOf" srcId="{561DD590-5DA8-4E6C-9E7C-FADD92535204}" destId="{8D2E7FE4-1324-4C22-A23D-CF5C51F33702}" srcOrd="0" destOrd="0" presId="urn:microsoft.com/office/officeart/2018/2/layout/IconVerticalSolidList"/>
    <dgm:cxn modelId="{4C3D8F09-009F-4851-8145-3CCBFB123D87}" type="presParOf" srcId="{561DD590-5DA8-4E6C-9E7C-FADD92535204}" destId="{F1505728-085C-4DA1-BA16-9193A80BB5A3}" srcOrd="1" destOrd="0" presId="urn:microsoft.com/office/officeart/2018/2/layout/IconVerticalSolidList"/>
    <dgm:cxn modelId="{B6BB0457-F6A7-4CFC-AD8F-F19607A62588}" type="presParOf" srcId="{561DD590-5DA8-4E6C-9E7C-FADD92535204}" destId="{8A8ECCEE-4BB0-4037-A04F-95A96C7AFCC1}" srcOrd="2" destOrd="0" presId="urn:microsoft.com/office/officeart/2018/2/layout/IconVerticalSolidList"/>
    <dgm:cxn modelId="{F8D2CB8D-C3E8-48F8-A52E-3CBFDC30A39B}" type="presParOf" srcId="{561DD590-5DA8-4E6C-9E7C-FADD92535204}" destId="{37EDCB60-FFAB-438E-8415-646B9562EE21}" srcOrd="3" destOrd="0" presId="urn:microsoft.com/office/officeart/2018/2/layout/IconVerticalSolidList"/>
    <dgm:cxn modelId="{5572F51F-CD04-4712-B668-CAB3DFB175B7}" type="presParOf" srcId="{2A938B83-DFCA-4360-96A6-1FC59622A994}" destId="{EA916D6D-A7C5-4D5B-998B-1F7775DDE4AF}" srcOrd="1" destOrd="0" presId="urn:microsoft.com/office/officeart/2018/2/layout/IconVerticalSolidList"/>
    <dgm:cxn modelId="{E1DBA428-34B4-4A90-A3FF-A31089717C5B}" type="presParOf" srcId="{2A938B83-DFCA-4360-96A6-1FC59622A994}" destId="{EC8C9DA7-3486-40C8-B13F-D7FD05750EE2}" srcOrd="2" destOrd="0" presId="urn:microsoft.com/office/officeart/2018/2/layout/IconVerticalSolidList"/>
    <dgm:cxn modelId="{4658D69A-ED67-47F9-98C5-D1B35669EA63}" type="presParOf" srcId="{EC8C9DA7-3486-40C8-B13F-D7FD05750EE2}" destId="{6244CD32-4B39-40FE-A776-6E0513879528}" srcOrd="0" destOrd="0" presId="urn:microsoft.com/office/officeart/2018/2/layout/IconVerticalSolidList"/>
    <dgm:cxn modelId="{A6AE365F-C179-4714-9205-790AE9E2AFA5}" type="presParOf" srcId="{EC8C9DA7-3486-40C8-B13F-D7FD05750EE2}" destId="{80E1ED0C-A47C-4EF0-98A1-F51DAEF4C19B}" srcOrd="1" destOrd="0" presId="urn:microsoft.com/office/officeart/2018/2/layout/IconVerticalSolidList"/>
    <dgm:cxn modelId="{6D52C8B8-6F1F-41B0-890B-322FCAFE1003}" type="presParOf" srcId="{EC8C9DA7-3486-40C8-B13F-D7FD05750EE2}" destId="{A1AD4333-ACF6-49EC-9B89-48E37ACFAD38}" srcOrd="2" destOrd="0" presId="urn:microsoft.com/office/officeart/2018/2/layout/IconVerticalSolidList"/>
    <dgm:cxn modelId="{9A316A9B-711C-4973-A9B1-9A06AA21B333}" type="presParOf" srcId="{EC8C9DA7-3486-40C8-B13F-D7FD05750EE2}" destId="{C51C75F6-2ADB-4F8C-A487-99F7E0722FC3}" srcOrd="3" destOrd="0" presId="urn:microsoft.com/office/officeart/2018/2/layout/IconVerticalSolidList"/>
    <dgm:cxn modelId="{48AF37E7-DD4C-460F-968A-D10E89DF2E5F}" type="presParOf" srcId="{2A938B83-DFCA-4360-96A6-1FC59622A994}" destId="{AF4A196E-AFD0-495D-8D2B-9AE8389F6A2E}" srcOrd="3" destOrd="0" presId="urn:microsoft.com/office/officeart/2018/2/layout/IconVerticalSolidList"/>
    <dgm:cxn modelId="{63287982-1928-4E5C-B254-82763C8BAB9E}" type="presParOf" srcId="{2A938B83-DFCA-4360-96A6-1FC59622A994}" destId="{821FA07C-5B89-4CF6-9439-B475324EE456}" srcOrd="4" destOrd="0" presId="urn:microsoft.com/office/officeart/2018/2/layout/IconVerticalSolidList"/>
    <dgm:cxn modelId="{C25AF176-70A1-4B3B-B5A0-95D4CB797963}" type="presParOf" srcId="{821FA07C-5B89-4CF6-9439-B475324EE456}" destId="{2BF67D80-8540-4C8D-8B31-C52BB876F8C2}" srcOrd="0" destOrd="0" presId="urn:microsoft.com/office/officeart/2018/2/layout/IconVerticalSolidList"/>
    <dgm:cxn modelId="{F4F84DFE-5E19-46F5-82D9-459EB6068C50}" type="presParOf" srcId="{821FA07C-5B89-4CF6-9439-B475324EE456}" destId="{CA45D678-0BB6-4FCA-8DF8-A0353263AB40}" srcOrd="1" destOrd="0" presId="urn:microsoft.com/office/officeart/2018/2/layout/IconVerticalSolidList"/>
    <dgm:cxn modelId="{6024AC9B-573E-4BEF-A812-A9DED33D2E6B}" type="presParOf" srcId="{821FA07C-5B89-4CF6-9439-B475324EE456}" destId="{A44379F4-1326-41C4-9C53-0796CB080C62}" srcOrd="2" destOrd="0" presId="urn:microsoft.com/office/officeart/2018/2/layout/IconVerticalSolidList"/>
    <dgm:cxn modelId="{499C39B6-9D9D-4A99-AB52-CE804B2E9491}" type="presParOf" srcId="{821FA07C-5B89-4CF6-9439-B475324EE456}" destId="{916E0281-B336-43B9-8B87-45073816D8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E7FE4-1324-4C22-A23D-CF5C51F33702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05728-085C-4DA1-BA16-9193A80BB5A3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DCB60-FFAB-438E-8415-646B9562EE21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Le marché des fruits reste un marché très intéressant au vu de la part de population aimant ça</a:t>
          </a:r>
          <a:endParaRPr lang="en-US" sz="2500" kern="1200"/>
        </a:p>
      </dsp:txBody>
      <dsp:txXfrm>
        <a:off x="1437631" y="531"/>
        <a:ext cx="9077968" cy="1244702"/>
      </dsp:txXfrm>
    </dsp:sp>
    <dsp:sp modelId="{6244CD32-4B39-40FE-A776-6E0513879528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1ED0C-A47C-4EF0-98A1-F51DAEF4C19B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C75F6-2ADB-4F8C-A487-99F7E0722FC3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Les gens sont peu regardant sur le mode de production ce qui veut dire que des fruits déshydratés ne vont pas être mal vu</a:t>
          </a:r>
          <a:endParaRPr lang="en-US" sz="2500" kern="1200"/>
        </a:p>
      </dsp:txBody>
      <dsp:txXfrm>
        <a:off x="1437631" y="1556410"/>
        <a:ext cx="9077968" cy="1244702"/>
      </dsp:txXfrm>
    </dsp:sp>
    <dsp:sp modelId="{2BF67D80-8540-4C8D-8B31-C52BB876F8C2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5D678-0BB6-4FCA-8DF8-A0353263AB40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E0281-B336-43B9-8B87-45073816D847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Une partie de la population accorde une importance à la qualité du produit et au message nutritionnel. </a:t>
          </a:r>
          <a:endParaRPr lang="en-US" sz="2500" kern="1200"/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565BF-E96D-8EA5-3BF8-539E9AD78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BF40C8-C850-632E-0A12-3FD48D1B9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F73AE3-7CF3-139C-7AC2-EE762188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56DF-F3A2-4753-BF22-1175B93743F3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1F34BB-70FC-4B2E-0655-0BB4027C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FFA4EB-714B-0362-1A00-DCA21010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DD6E-017D-40E2-9F8D-FE6A2F9C9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41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BEF6F-A1ED-6EE8-D713-9624E405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B6C5C5-F0AD-4CA6-63CF-D2523D4F9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588353-A1CE-9B98-26AA-E9ECF10F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56DF-F3A2-4753-BF22-1175B93743F3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1751C-FA5A-CD20-4AEC-44F0C649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97667B-5DFF-7964-0530-045C59E0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DD6E-017D-40E2-9F8D-FE6A2F9C9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06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2A0C23-3E48-E318-50FC-E72D1D54E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382640-2BB2-90ED-A520-9595B8E76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B93122-3133-29F0-44B4-E17889F9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56DF-F3A2-4753-BF22-1175B93743F3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71124E-BDDB-30C9-9035-86B13985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94D574-9B37-3F4B-18CE-AD8BEE3E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DD6E-017D-40E2-9F8D-FE6A2F9C9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3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035E6-32CB-2425-B4A1-E6E8C89C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C3180F-8BB0-1CA3-60CE-282F61432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B45C0F-28DB-72E0-78BE-7A85D792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56DF-F3A2-4753-BF22-1175B93743F3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A7C280-761D-0903-22B6-DBC61C06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8042E7-8C5E-CBB4-A67A-51768BDE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DD6E-017D-40E2-9F8D-FE6A2F9C9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30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998AE-8101-DF65-5183-6E0F6201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094D06-9500-CD5B-BF42-A0D12F5D6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AB0C47-40CB-FC32-F5AD-BCCAEECD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56DF-F3A2-4753-BF22-1175B93743F3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E0A9D0-7092-504B-0AD5-F4CBDA0C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EA5150-5499-4650-C5C6-D5C34F7C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DD6E-017D-40E2-9F8D-FE6A2F9C9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58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54DC21-96C7-EE92-9139-2B3CDBF5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F4FDE5-0BF8-51D5-0690-12060969B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C1FAD2-7ED6-4945-5CE4-8405E7E87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DA23E6-3ADB-B251-32AF-853DB53E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56DF-F3A2-4753-BF22-1175B93743F3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0014C2-BECD-A273-A03A-F1D64E55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E3344B-AC00-F501-EC61-202B10F2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DD6E-017D-40E2-9F8D-FE6A2F9C9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8BD4B-2842-8FD9-612E-C986073B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B92871-3339-F25F-DC72-14211EA56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9C49D7-6486-2E7E-5DDD-3EDDC6826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96C482-888E-0FF7-E5D6-573BF7919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684C6A-E727-36B7-6A90-EEEA28ACF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5AF843-C802-D44B-DD3D-37C51D97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56DF-F3A2-4753-BF22-1175B93743F3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A1A055-3D5F-3FB2-895B-E9E7FDDA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0A8516-F250-D596-E989-F47A37C4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DD6E-017D-40E2-9F8D-FE6A2F9C9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90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01EC5-F5AD-F83D-28E6-23B08A27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CB973D-EFF0-EE98-6FA1-DE1BEE9F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56DF-F3A2-4753-BF22-1175B93743F3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19D929-843A-3CB2-6816-89BB3CDE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3E2724-9184-DCA7-3EA2-0513D908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DD6E-017D-40E2-9F8D-FE6A2F9C9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77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1BBE2BB-E0B1-08C9-95E0-6D4F62F1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56DF-F3A2-4753-BF22-1175B93743F3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12C4DB-386E-82FE-796D-6CA83C77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6AAC16-FA8A-98FE-7106-A7ABB279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DD6E-017D-40E2-9F8D-FE6A2F9C9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96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53C96-DB51-A3E2-77BF-7865CE04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9E2B19-6B52-3DBB-E52F-EECC03D36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883C5E-B156-3639-8820-3BEB7D56A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116997-0610-1261-B1E4-B69D29C6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56DF-F3A2-4753-BF22-1175B93743F3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E8A544-01F6-BFF7-D5E1-6C3ECEAE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386353-5E6E-C6B4-912C-8756FEAA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DD6E-017D-40E2-9F8D-FE6A2F9C9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61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B8757-6539-9D77-DE3F-2E8CD442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2E642B-A4AD-6D9F-5C6C-75DBA14E1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E2F32E-8188-8090-35F7-82F399CD7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7F140C-89AA-F357-0D8B-600E21EB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56DF-F3A2-4753-BF22-1175B93743F3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A6DB73-47BB-9E86-363A-2BF2C435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4FA3FB-0BBD-93C0-75E9-F6A1B5C6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DD6E-017D-40E2-9F8D-FE6A2F9C9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39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C2AAC0-8408-05CE-D8F5-CF3039B6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ACEBAC-4E31-4AC3-C941-AB02A4B14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FFB05B-72E7-AF93-3DF1-ACCE37074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056DF-F3A2-4753-BF22-1175B93743F3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E9AE17-C974-B0EA-D1ED-0D68B297A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D5FFDE-B7FA-9DDA-E2B2-9CFCA16E8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2DD6E-017D-40E2-9F8D-FE6A2F9C93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62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ECE32D-E537-0B08-F6AF-E173F7D69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r>
              <a:rPr lang="fr-FR" sz="5000" dirty="0">
                <a:solidFill>
                  <a:srgbClr val="FFFFFF"/>
                </a:solidFill>
              </a:rPr>
              <a:t>Analyse des habitudes de consommation alimentaire des Français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0DD2FF-476B-E1A5-7BE3-91AEAE34C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1" y="1900826"/>
            <a:ext cx="6396204" cy="662542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Étude INCA 3 </a:t>
            </a: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dustrie agroalimentaire | Dry4Good">
            <a:extLst>
              <a:ext uri="{FF2B5EF4-FFF2-40B4-BE49-F238E27FC236}">
                <a16:creationId xmlns:a16="http://schemas.microsoft.com/office/drawing/2014/main" id="{6C72A9EC-8CED-25AD-44A7-9DBF8B42E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4660" y="3067050"/>
            <a:ext cx="9819632" cy="30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96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44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3810FD3-F186-2C86-FABF-8E020C465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44" y="483294"/>
            <a:ext cx="3122143" cy="2435271"/>
          </a:xfrm>
          <a:prstGeom prst="rect">
            <a:avLst/>
          </a:prstGeom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2AF46B-69F3-5E6B-C5A7-48CBD6EBF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215" y="487090"/>
            <a:ext cx="3252903" cy="2277031"/>
          </a:xfrm>
          <a:prstGeom prst="rect">
            <a:avLst/>
          </a:prstGeom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AEAEB2B-E558-D94D-AEE1-1F3A51945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44" y="3610700"/>
            <a:ext cx="3104943" cy="2421855"/>
          </a:xfrm>
          <a:prstGeom prst="rect">
            <a:avLst/>
          </a:prstGeom>
        </p:spPr>
      </p:pic>
      <p:sp>
        <p:nvSpPr>
          <p:cNvPr id="2065" name="Rectangle 2064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ndustrie agroalimentaire | Dry4Good">
            <a:extLst>
              <a:ext uri="{FF2B5EF4-FFF2-40B4-BE49-F238E27FC236}">
                <a16:creationId xmlns:a16="http://schemas.microsoft.com/office/drawing/2014/main" id="{C2E9E30A-3C2E-DD5B-C2A6-AC022BEF4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73080" y="6390932"/>
            <a:ext cx="1518920" cy="46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4C3665B-E008-EC17-A17D-7D45B0A4F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3250" y="3610700"/>
            <a:ext cx="3252903" cy="212251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43E58A1-1090-F52B-6024-3DD35E4A5C83}"/>
              </a:ext>
            </a:extLst>
          </p:cNvPr>
          <p:cNvSpPr txBox="1"/>
          <p:nvPr/>
        </p:nvSpPr>
        <p:spPr>
          <a:xfrm>
            <a:off x="467828" y="2865162"/>
            <a:ext cx="349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25 % accorde de l’importance  au message nutritionnel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425861-F5B7-5C74-0892-BC227D50F0A0}"/>
              </a:ext>
            </a:extLst>
          </p:cNvPr>
          <p:cNvSpPr txBox="1"/>
          <p:nvPr/>
        </p:nvSpPr>
        <p:spPr>
          <a:xfrm>
            <a:off x="8184360" y="2729485"/>
            <a:ext cx="349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40 % accorde de l’importance au gout des aliments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7705FEF-357B-58D6-D1B8-D62B1BCDCF4E}"/>
              </a:ext>
            </a:extLst>
          </p:cNvPr>
          <p:cNvSpPr txBox="1"/>
          <p:nvPr/>
        </p:nvSpPr>
        <p:spPr>
          <a:xfrm>
            <a:off x="4050305" y="43490"/>
            <a:ext cx="3938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Étude faite sur 4400 personnes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CEBE3CF-E95F-561A-3F44-1524A0DF3A28}"/>
              </a:ext>
            </a:extLst>
          </p:cNvPr>
          <p:cNvSpPr txBox="1"/>
          <p:nvPr/>
        </p:nvSpPr>
        <p:spPr>
          <a:xfrm>
            <a:off x="4246520" y="2704572"/>
            <a:ext cx="3491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35 % aime les fruits dont 20% beaucoup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E554CA2-34B4-2597-7EB4-0F93C7420016}"/>
              </a:ext>
            </a:extLst>
          </p:cNvPr>
          <p:cNvSpPr txBox="1"/>
          <p:nvPr/>
        </p:nvSpPr>
        <p:spPr>
          <a:xfrm>
            <a:off x="412435" y="5961156"/>
            <a:ext cx="349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30% des Français sondés regarde l’étiquette nutritionnelle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0C5EC13-82BC-E674-CE75-ECFC0565AB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1257" y="487089"/>
            <a:ext cx="3317654" cy="216671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EBC7303-98F5-4890-8E02-4B63AF96F7F8}"/>
              </a:ext>
            </a:extLst>
          </p:cNvPr>
          <p:cNvSpPr txBox="1"/>
          <p:nvPr/>
        </p:nvSpPr>
        <p:spPr>
          <a:xfrm>
            <a:off x="4365215" y="5728914"/>
            <a:ext cx="3491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50% accorde de l’importance au prix des aliments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31175AD-D2C6-8ECE-C031-A3F6FEBE69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2479" y="3643306"/>
            <a:ext cx="3320177" cy="2168358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5A2A1D05-4E7B-9FF8-69FA-ADAC543B84E0}"/>
              </a:ext>
            </a:extLst>
          </p:cNvPr>
          <p:cNvSpPr txBox="1"/>
          <p:nvPr/>
        </p:nvSpPr>
        <p:spPr>
          <a:xfrm>
            <a:off x="8172377" y="5747070"/>
            <a:ext cx="349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80% n’accorde aucune importance au mode de  production des aliments</a:t>
            </a:r>
          </a:p>
        </p:txBody>
      </p:sp>
    </p:spTree>
    <p:extLst>
      <p:ext uri="{BB962C8B-B14F-4D97-AF65-F5344CB8AC3E}">
        <p14:creationId xmlns:p14="http://schemas.microsoft.com/office/powerpoint/2010/main" val="113961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DF15D3-402E-8DCE-6733-8E8F8C1A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Conclusion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2" descr="Industrie agroalimentaire | Dry4Good">
            <a:extLst>
              <a:ext uri="{FF2B5EF4-FFF2-40B4-BE49-F238E27FC236}">
                <a16:creationId xmlns:a16="http://schemas.microsoft.com/office/drawing/2014/main" id="{1B43951D-29B4-F45D-0598-AE7EB79AD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73080" y="6390932"/>
            <a:ext cx="1518920" cy="46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CAEFD22E-DA30-9F4F-CE17-CB4082824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89219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25763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EC00C26A21C84DBED56676AEAE6998" ma:contentTypeVersion="15" ma:contentTypeDescription="Crée un document." ma:contentTypeScope="" ma:versionID="8670d8f06aec59a93c90ae3aea0f77f0">
  <xsd:schema xmlns:xsd="http://www.w3.org/2001/XMLSchema" xmlns:xs="http://www.w3.org/2001/XMLSchema" xmlns:p="http://schemas.microsoft.com/office/2006/metadata/properties" xmlns:ns3="b38dbc33-3b36-45b4-b812-9f65c1fa12df" xmlns:ns4="2da5ba6c-a8a5-46ed-b530-e13fa9ec8abb" targetNamespace="http://schemas.microsoft.com/office/2006/metadata/properties" ma:root="true" ma:fieldsID="5e506731225f6bd14225b5f8ed62b597" ns3:_="" ns4:_="">
    <xsd:import namespace="b38dbc33-3b36-45b4-b812-9f65c1fa12df"/>
    <xsd:import namespace="2da5ba6c-a8a5-46ed-b530-e13fa9ec8a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8dbc33-3b36-45b4-b812-9f65c1fa12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a5ba6c-a8a5-46ed-b530-e13fa9ec8a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8dbc33-3b36-45b4-b812-9f65c1fa12df" xsi:nil="true"/>
  </documentManagement>
</p:properties>
</file>

<file path=customXml/itemProps1.xml><?xml version="1.0" encoding="utf-8"?>
<ds:datastoreItem xmlns:ds="http://schemas.openxmlformats.org/officeDocument/2006/customXml" ds:itemID="{76BE55E9-B2AD-481A-BC8F-A233FAFA92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8dbc33-3b36-45b4-b812-9f65c1fa12df"/>
    <ds:schemaRef ds:uri="2da5ba6c-a8a5-46ed-b530-e13fa9ec8a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C153F0-7F37-4AF0-88CA-7815F508DA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471A76-340C-4C65-8B40-3B9F19BC9873}">
  <ds:schemaRefs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2da5ba6c-a8a5-46ed-b530-e13fa9ec8abb"/>
    <ds:schemaRef ds:uri="http://schemas.openxmlformats.org/package/2006/metadata/core-properties"/>
    <ds:schemaRef ds:uri="b38dbc33-3b36-45b4-b812-9f65c1fa12df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5348</TotalTime>
  <Words>131</Words>
  <Application>Microsoft Office PowerPoint</Application>
  <PresentationFormat>Grand écran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Thème Office</vt:lpstr>
      <vt:lpstr>Analyse des habitudes de consommation alimentaire des Français</vt:lpstr>
      <vt:lpstr>Présentation PowerPoint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 lin</dc:creator>
  <cp:lastModifiedBy>LIN Théo</cp:lastModifiedBy>
  <cp:revision>2</cp:revision>
  <dcterms:created xsi:type="dcterms:W3CDTF">2024-06-27T14:31:54Z</dcterms:created>
  <dcterms:modified xsi:type="dcterms:W3CDTF">2024-07-01T07:40:02Z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0x010100D4EC00C26A21C84DBED56676AEAE6998</vt:lpwstr>
  </property>
</Properties>
</file>