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57" r:id="rId5"/>
    <p:sldId id="258" r:id="rId6"/>
    <p:sldId id="261" r:id="rId7"/>
    <p:sldId id="262" r:id="rId8"/>
    <p:sldId id="263" r:id="rId9"/>
    <p:sldId id="264" r:id="rId10"/>
    <p:sldId id="272" r:id="rId11"/>
    <p:sldId id="273" r:id="rId12"/>
    <p:sldId id="265" r:id="rId13"/>
    <p:sldId id="266" r:id="rId14"/>
    <p:sldId id="267" r:id="rId15"/>
    <p:sldId id="274" r:id="rId16"/>
    <p:sldId id="268" r:id="rId17"/>
    <p:sldId id="269" r:id="rId18"/>
    <p:sldId id="271" r:id="rId19"/>
    <p:sldId id="27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5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2066048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7848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662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39C5B-16B4-EB40-AF61-676C485F9F96}" type="datetimeFigureOut">
              <a:rPr lang="en-US" smtClean="0"/>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98302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39C5B-16B4-EB40-AF61-676C485F9F96}" type="datetimeFigureOut">
              <a:rPr lang="en-US" smtClean="0"/>
              <a:t>5/5/15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91530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39C5B-16B4-EB40-AF61-676C485F9F96}" type="datetimeFigureOut">
              <a:rPr lang="en-US" smtClean="0"/>
              <a:t>5/5/15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117406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39C5B-16B4-EB40-AF61-676C485F9F96}" type="datetimeFigureOut">
              <a:rPr lang="en-US" smtClean="0"/>
              <a:t>5/5/15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1757251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39C5B-16B4-EB40-AF61-676C485F9F96}" type="datetimeFigureOut">
              <a:rPr lang="en-US" smtClean="0"/>
              <a:t>5/5/15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298975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39C5B-16B4-EB40-AF61-676C485F9F96}" type="datetimeFigureOut">
              <a:rPr lang="en-US" smtClean="0"/>
              <a:t>5/5/15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4020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39C5B-16B4-EB40-AF61-676C485F9F96}" type="datetimeFigureOut">
              <a:rPr lang="en-US" smtClean="0"/>
              <a:t>5/5/15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375062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39C5B-16B4-EB40-AF61-676C485F9F96}" type="datetimeFigureOut">
              <a:rPr lang="en-US" smtClean="0"/>
              <a:t>5/5/15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8C832-89D6-D049-B0F7-45A3CB5D0DB3}" type="slidenum">
              <a:rPr lang="en-US" smtClean="0"/>
              <a:t>‹#›</a:t>
            </a:fld>
            <a:endParaRPr lang="en-US"/>
          </a:p>
        </p:txBody>
      </p:sp>
    </p:spTree>
    <p:extLst>
      <p:ext uri="{BB962C8B-B14F-4D97-AF65-F5344CB8AC3E}">
        <p14:creationId xmlns:p14="http://schemas.microsoft.com/office/powerpoint/2010/main" val="18728386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39C5B-16B4-EB40-AF61-676C485F9F96}" type="datetimeFigureOut">
              <a:rPr lang="en-US" smtClean="0"/>
              <a:t>5/5/15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8C832-89D6-D049-B0F7-45A3CB5D0DB3}" type="slidenum">
              <a:rPr lang="en-US" smtClean="0"/>
              <a:t>‹#›</a:t>
            </a:fld>
            <a:endParaRPr lang="en-US"/>
          </a:p>
        </p:txBody>
      </p:sp>
    </p:spTree>
    <p:extLst>
      <p:ext uri="{BB962C8B-B14F-4D97-AF65-F5344CB8AC3E}">
        <p14:creationId xmlns:p14="http://schemas.microsoft.com/office/powerpoint/2010/main" val="4076522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Assessing </a:t>
            </a:r>
            <a:r>
              <a:rPr lang="en-US" dirty="0" smtClean="0"/>
              <a:t>Clustering </a:t>
            </a:r>
            <a:r>
              <a:rPr lang="en-US" dirty="0" smtClean="0"/>
              <a:t>Pipelines</a:t>
            </a:r>
            <a:endParaRPr lang="en-US" dirty="0"/>
          </a:p>
        </p:txBody>
      </p:sp>
      <p:sp>
        <p:nvSpPr>
          <p:cNvPr id="3" name="Subtitle 2"/>
          <p:cNvSpPr>
            <a:spLocks noGrp="1"/>
          </p:cNvSpPr>
          <p:nvPr>
            <p:ph type="subTitle" idx="1"/>
          </p:nvPr>
        </p:nvSpPr>
        <p:spPr/>
        <p:txBody>
          <a:bodyPr/>
          <a:lstStyle/>
          <a:p>
            <a:r>
              <a:rPr lang="en-US" dirty="0" smtClean="0"/>
              <a:t>Taylor </a:t>
            </a:r>
            <a:r>
              <a:rPr lang="en-US" dirty="0" err="1" smtClean="0"/>
              <a:t>Jaraczewski</a:t>
            </a:r>
            <a:endParaRPr lang="en-US" dirty="0" smtClean="0"/>
          </a:p>
          <a:p>
            <a:r>
              <a:rPr lang="en-US" dirty="0" err="1" smtClean="0"/>
              <a:t>Haixang</a:t>
            </a:r>
            <a:r>
              <a:rPr lang="en-US" dirty="0" smtClean="0"/>
              <a:t> Liu</a:t>
            </a:r>
          </a:p>
          <a:p>
            <a:r>
              <a:rPr lang="en-US" dirty="0" smtClean="0"/>
              <a:t>Erkin Otles</a:t>
            </a:r>
            <a:endParaRPr lang="en-US" dirty="0"/>
          </a:p>
        </p:txBody>
      </p:sp>
    </p:spTree>
    <p:extLst>
      <p:ext uri="{BB962C8B-B14F-4D97-AF65-F5344CB8AC3E}">
        <p14:creationId xmlns:p14="http://schemas.microsoft.com/office/powerpoint/2010/main" val="111948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Anticipated Results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After running the different algorithms presented in the methods section each will be assessed by looking at the clustering output. Upon looking at this initial output, the algorithms will be perturbed by changing individual assumptions made within each. In changing certain assumptions it is expected that certain algorithms may have a difference in the clustered output. Two primary questions will be asked: 1) is the clustered output, and transitively, the efficacy of cell lines dependent on the specific pipeline used and 2) can the output of certain pipelines be modulated by changing some of the assumptions.</a:t>
            </a:r>
            <a:endParaRPr lang="en-US" dirty="0"/>
          </a:p>
        </p:txBody>
      </p:sp>
    </p:spTree>
    <p:extLst>
      <p:ext uri="{BB962C8B-B14F-4D97-AF65-F5344CB8AC3E}">
        <p14:creationId xmlns:p14="http://schemas.microsoft.com/office/powerpoint/2010/main" val="78722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Sources</a:t>
            </a:r>
            <a:endParaRPr lang="en-US" dirty="0"/>
          </a:p>
        </p:txBody>
      </p:sp>
      <p:sp>
        <p:nvSpPr>
          <p:cNvPr id="3" name="Content Placeholder 2"/>
          <p:cNvSpPr>
            <a:spLocks noGrp="1"/>
          </p:cNvSpPr>
          <p:nvPr>
            <p:ph idx="1"/>
          </p:nvPr>
        </p:nvSpPr>
        <p:spPr/>
        <p:txBody>
          <a:bodyPr/>
          <a:lstStyle/>
          <a:p>
            <a:r>
              <a:rPr lang="en-US" dirty="0" smtClean="0"/>
              <a:t>TCGA</a:t>
            </a:r>
          </a:p>
          <a:p>
            <a:endParaRPr lang="en-US" dirty="0"/>
          </a:p>
          <a:p>
            <a:r>
              <a:rPr lang="en-US" dirty="0" smtClean="0"/>
              <a:t>CCLE</a:t>
            </a:r>
          </a:p>
          <a:p>
            <a:endParaRPr lang="en-US" dirty="0"/>
          </a:p>
          <a:p>
            <a:r>
              <a:rPr lang="en-US" dirty="0" smtClean="0"/>
              <a:t>GBM</a:t>
            </a:r>
          </a:p>
          <a:p>
            <a:r>
              <a:rPr lang="en-US" dirty="0" smtClean="0"/>
              <a:t>Ovarian</a:t>
            </a:r>
            <a:endParaRPr lang="en-US" dirty="0"/>
          </a:p>
        </p:txBody>
      </p:sp>
    </p:spTree>
    <p:extLst>
      <p:ext uri="{BB962C8B-B14F-4D97-AF65-F5344CB8AC3E}">
        <p14:creationId xmlns:p14="http://schemas.microsoft.com/office/powerpoint/2010/main" val="2387585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8508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Heatmaps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9416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3260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Findings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a:p>
          <a:p>
            <a:endParaRPr lang="en-US" dirty="0" smtClean="0"/>
          </a:p>
          <a:p>
            <a:r>
              <a:rPr lang="en-US" dirty="0" err="1" smtClean="0"/>
              <a:t>Gitter</a:t>
            </a:r>
            <a:r>
              <a:rPr lang="en-US" dirty="0" smtClean="0"/>
              <a:t> Note:</a:t>
            </a:r>
            <a:endParaRPr lang="en-US" dirty="0"/>
          </a:p>
          <a:p>
            <a:r>
              <a:rPr lang="en-US" dirty="0" smtClean="0"/>
              <a:t>Finally</a:t>
            </a:r>
            <a:r>
              <a:rPr lang="en-US" dirty="0"/>
              <a:t>, as you note in your report, as major challenge will be performing a summarizing meta-analysis to interpret the many clustering results. It will be difficult to interpret your results if they are presented as a series of clustering outputs without any further summarization. Try to arrive at a concise conclusion based on your data - i.e. these cell lines are good models of these tumor samples or cell line/tumor similarity is determined by step X in the pipeline as opposed to an inherent biological feature - and present the results in a way that builds toward that conclusion.</a:t>
            </a:r>
            <a:endParaRPr lang="en-US" dirty="0"/>
          </a:p>
        </p:txBody>
      </p:sp>
    </p:spTree>
    <p:extLst>
      <p:ext uri="{BB962C8B-B14F-4D97-AF65-F5344CB8AC3E}">
        <p14:creationId xmlns:p14="http://schemas.microsoft.com/office/powerpoint/2010/main" val="97556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7192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err="1" smtClean="0"/>
              <a:t>Heatmap</a:t>
            </a:r>
            <a:r>
              <a:rPr lang="en-US" dirty="0" smtClean="0"/>
              <a:t> generation can be slow and cumbersome</a:t>
            </a:r>
          </a:p>
          <a:p>
            <a:endParaRPr lang="en-US" dirty="0"/>
          </a:p>
          <a:p>
            <a:r>
              <a:rPr lang="en-US" dirty="0" smtClean="0"/>
              <a:t>Data in “rawest” form is difficult to handle</a:t>
            </a:r>
          </a:p>
          <a:p>
            <a:endParaRPr lang="en-US" dirty="0"/>
          </a:p>
          <a:p>
            <a:r>
              <a:rPr lang="en-US" dirty="0" smtClean="0"/>
              <a:t>Downloading data</a:t>
            </a:r>
          </a:p>
        </p:txBody>
      </p:sp>
    </p:spTree>
    <p:extLst>
      <p:ext uri="{BB962C8B-B14F-4D97-AF65-F5344CB8AC3E}">
        <p14:creationId xmlns:p14="http://schemas.microsoft.com/office/powerpoint/2010/main" val="1522108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Normalization on pan cancer </a:t>
            </a:r>
            <a:endParaRPr lang="en-US" dirty="0"/>
          </a:p>
        </p:txBody>
      </p:sp>
    </p:spTree>
    <p:extLst>
      <p:ext uri="{BB962C8B-B14F-4D97-AF65-F5344CB8AC3E}">
        <p14:creationId xmlns:p14="http://schemas.microsoft.com/office/powerpoint/2010/main" val="2074855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[1] </a:t>
            </a:r>
            <a:r>
              <a:rPr lang="en-US" dirty="0" err="1"/>
              <a:t>Barretina</a:t>
            </a:r>
            <a:r>
              <a:rPr lang="en-US" dirty="0"/>
              <a:t>, </a:t>
            </a:r>
            <a:r>
              <a:rPr lang="en-US" dirty="0" err="1"/>
              <a:t>Jordi</a:t>
            </a:r>
            <a:r>
              <a:rPr lang="en-US" dirty="0"/>
              <a:t>, et al. "The Cancer Cell Line Encyclopedia enables predictive </a:t>
            </a:r>
            <a:r>
              <a:rPr lang="en-US" dirty="0" err="1"/>
              <a:t>modelling</a:t>
            </a:r>
            <a:r>
              <a:rPr lang="en-US" dirty="0"/>
              <a:t> of anticancer drug sensitivity." Nature 483.7391 (2012): 603-607.</a:t>
            </a:r>
          </a:p>
          <a:p>
            <a:r>
              <a:rPr lang="en-US" dirty="0"/>
              <a:t>[2] </a:t>
            </a:r>
            <a:r>
              <a:rPr lang="en-US" dirty="0" err="1"/>
              <a:t>Domcke</a:t>
            </a:r>
            <a:r>
              <a:rPr lang="en-US" dirty="0"/>
              <a:t>, Silvia, et al. "Evaluating cell lines as </a:t>
            </a:r>
            <a:r>
              <a:rPr lang="en-US" dirty="0" err="1"/>
              <a:t>tumour</a:t>
            </a:r>
            <a:r>
              <a:rPr lang="en-US" dirty="0"/>
              <a:t> models by comparison of genomic profiles." Nature communications 4 (2013).</a:t>
            </a:r>
          </a:p>
          <a:p>
            <a:r>
              <a:rPr lang="en-US" dirty="0"/>
              <a:t>[3] Leek, Jeffrey T., et al. "The </a:t>
            </a:r>
            <a:r>
              <a:rPr lang="en-US" dirty="0" err="1"/>
              <a:t>sva</a:t>
            </a:r>
            <a:r>
              <a:rPr lang="en-US" dirty="0"/>
              <a:t> package for removing batch effects and other unwanted variation in high-throughput experiments." Bioinformatics 28.6 (2012): 882-883.</a:t>
            </a:r>
          </a:p>
          <a:p>
            <a:r>
              <a:rPr lang="en-US" dirty="0"/>
              <a:t>[4] Cancer Genome Atlas Research Network. "Integrated genomic analyses of ovarian carcinoma." Nature 474.7353 (2011): 609-615.</a:t>
            </a:r>
            <a:endParaRPr lang="en-US" dirty="0"/>
          </a:p>
        </p:txBody>
      </p:sp>
    </p:spTree>
    <p:extLst>
      <p:ext uri="{BB962C8B-B14F-4D97-AF65-F5344CB8AC3E}">
        <p14:creationId xmlns:p14="http://schemas.microsoft.com/office/powerpoint/2010/main" val="208085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Cancer </a:t>
            </a:r>
            <a:r>
              <a:rPr lang="en-US" dirty="0" smtClean="0">
                <a:sym typeface="Wingdings"/>
              </a:rPr>
              <a:t></a:t>
            </a:r>
            <a:endParaRPr lang="en-US" dirty="0"/>
          </a:p>
        </p:txBody>
      </p:sp>
    </p:spTree>
    <p:extLst>
      <p:ext uri="{BB962C8B-B14F-4D97-AF65-F5344CB8AC3E}">
        <p14:creationId xmlns:p14="http://schemas.microsoft.com/office/powerpoint/2010/main" val="253166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813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&amp; Motivation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grand debate has been present in the cancer biology research community in reference to the accuracy of using cell lines as accurate representations of a tumor. To delve into the efficacy of cancer cell lines many researchers have used hierarchical clustering to show the genomic difference between the two model systems. While some researchers have found cancer cell lines to be a useful model1 others have shown that many cell lines are poor representations of their respective primary samples. 2 Delving further into this paradox, it is readily obvious that one of the primary differences between these two findings is the clustering pipelines that each utilizes. Not only is the clustering algorithm itself different but also the pre processing steps to “prepare” the data is different. This project is being proposed to evaluate a number of different clustering algorithms to assess and validate the numerous assumptions that are used in each.</a:t>
            </a:r>
            <a:endParaRPr lang="en-US" dirty="0"/>
          </a:p>
        </p:txBody>
      </p:sp>
    </p:spTree>
    <p:extLst>
      <p:ext uri="{BB962C8B-B14F-4D97-AF65-F5344CB8AC3E}">
        <p14:creationId xmlns:p14="http://schemas.microsoft.com/office/powerpoint/2010/main" val="2431680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71154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Question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86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Methodological </a:t>
            </a:r>
            <a:r>
              <a:rPr lang="en-US" dirty="0" smtClean="0"/>
              <a:t>Overview</a:t>
            </a:r>
            <a:endParaRPr lang="en-US" dirty="0"/>
          </a:p>
        </p:txBody>
      </p:sp>
      <p:sp>
        <p:nvSpPr>
          <p:cNvPr id="5" name="Content Placeholder 4"/>
          <p:cNvSpPr>
            <a:spLocks noGrp="1"/>
          </p:cNvSpPr>
          <p:nvPr>
            <p:ph idx="1"/>
          </p:nvPr>
        </p:nvSpPr>
        <p:spPr/>
        <p:txBody>
          <a:bodyPr/>
          <a:lstStyle/>
          <a:p>
            <a:r>
              <a:rPr lang="en-US" dirty="0"/>
              <a:t>In order to investigate the relationship between analysis pipeline and clustering results the authors will build out a two step pipeline with modular components. The first step will represent the preprocessing that is typically done on gene expression data. Clustering will be housed in the second step module.</a:t>
            </a:r>
            <a:endParaRPr lang="en-US" dirty="0"/>
          </a:p>
        </p:txBody>
      </p:sp>
    </p:spTree>
    <p:extLst>
      <p:ext uri="{BB962C8B-B14F-4D97-AF65-F5344CB8AC3E}">
        <p14:creationId xmlns:p14="http://schemas.microsoft.com/office/powerpoint/2010/main" val="250786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lstStyle/>
          <a:p>
            <a:r>
              <a:rPr lang="en-US" dirty="0"/>
              <a:t>For the preprocessing module we would like to implement at least two methods:</a:t>
            </a:r>
          </a:p>
          <a:p>
            <a:r>
              <a:rPr lang="en-US" dirty="0"/>
              <a:t>Individual Data Set Normalization Joint Data Set Normalization</a:t>
            </a:r>
            <a:endParaRPr lang="en-US" dirty="0"/>
          </a:p>
        </p:txBody>
      </p:sp>
    </p:spTree>
    <p:extLst>
      <p:ext uri="{BB962C8B-B14F-4D97-AF65-F5344CB8AC3E}">
        <p14:creationId xmlns:p14="http://schemas.microsoft.com/office/powerpoint/2010/main" val="1947356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Content Placeholder 2"/>
          <p:cNvSpPr>
            <a:spLocks noGrp="1"/>
          </p:cNvSpPr>
          <p:nvPr>
            <p:ph idx="1"/>
          </p:nvPr>
        </p:nvSpPr>
        <p:spPr/>
        <p:txBody>
          <a:bodyPr/>
          <a:lstStyle/>
          <a:p>
            <a:r>
              <a:rPr lang="en-US" dirty="0"/>
              <a:t>For the clustering module we would like to investigate three different methods: Hierarchical Clustering</a:t>
            </a:r>
          </a:p>
          <a:p>
            <a:r>
              <a:rPr lang="en-US" dirty="0"/>
              <a:t>K-Means Clustering</a:t>
            </a:r>
          </a:p>
          <a:p>
            <a:r>
              <a:rPr lang="en-US" dirty="0"/>
              <a:t>EM Clustering</a:t>
            </a:r>
            <a:endParaRPr lang="en-US" dirty="0"/>
          </a:p>
        </p:txBody>
      </p:sp>
    </p:spTree>
    <p:extLst>
      <p:ext uri="{BB962C8B-B14F-4D97-AF65-F5344CB8AC3E}">
        <p14:creationId xmlns:p14="http://schemas.microsoft.com/office/powerpoint/2010/main" val="1949265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TotalTime>
  <Words>676</Words>
  <Application>Microsoft Macintosh PowerPoint</Application>
  <PresentationFormat>On-screen Show (4:3)</PresentationFormat>
  <Paragraphs>52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Assessing Clustering Pipelines</vt:lpstr>
      <vt:lpstr>Overview</vt:lpstr>
      <vt:lpstr>Background</vt:lpstr>
      <vt:lpstr>Background &amp; Motivation</vt:lpstr>
      <vt:lpstr>State of the Art</vt:lpstr>
      <vt:lpstr>Experimental Question</vt:lpstr>
      <vt:lpstr>Methodological Overview</vt:lpstr>
      <vt:lpstr>Preprocessing</vt:lpstr>
      <vt:lpstr>Clustering</vt:lpstr>
      <vt:lpstr>Anticipated Results</vt:lpstr>
      <vt:lpstr>Data Sources</vt:lpstr>
      <vt:lpstr>Results</vt:lpstr>
      <vt:lpstr>Heatmaps</vt:lpstr>
      <vt:lpstr>PCA</vt:lpstr>
      <vt:lpstr>Summary of Findings</vt:lpstr>
      <vt:lpstr>Discussion</vt:lpstr>
      <vt:lpstr>Challenges</vt:lpstr>
      <vt:lpstr>Future Work</vt:lpstr>
      <vt:lpstr>References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Clustering Pipelines</dc:title>
  <dc:creator>Erkin Otles</dc:creator>
  <cp:lastModifiedBy>Erkin Otles</cp:lastModifiedBy>
  <cp:revision>4</cp:revision>
  <dcterms:created xsi:type="dcterms:W3CDTF">2015-05-05T19:30:40Z</dcterms:created>
  <dcterms:modified xsi:type="dcterms:W3CDTF">2015-05-05T20:19:24Z</dcterms:modified>
</cp:coreProperties>
</file>